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11" r:id="rId27"/>
    <p:sldId id="356" r:id="rId28"/>
    <p:sldId id="357" r:id="rId29"/>
    <p:sldId id="312" r:id="rId30"/>
    <p:sldId id="358" r:id="rId31"/>
    <p:sldId id="359" r:id="rId32"/>
    <p:sldId id="313" r:id="rId33"/>
    <p:sldId id="317" r:id="rId34"/>
    <p:sldId id="318" r:id="rId35"/>
    <p:sldId id="305" r:id="rId36"/>
    <p:sldId id="306" r:id="rId37"/>
    <p:sldId id="304" r:id="rId38"/>
    <p:sldId id="319" r:id="rId39"/>
    <p:sldId id="303" r:id="rId40"/>
    <p:sldId id="322" r:id="rId41"/>
    <p:sldId id="360" r:id="rId42"/>
    <p:sldId id="366" r:id="rId43"/>
    <p:sldId id="361" r:id="rId44"/>
    <p:sldId id="363" r:id="rId45"/>
    <p:sldId id="362" r:id="rId46"/>
    <p:sldId id="364" r:id="rId47"/>
    <p:sldId id="365" r:id="rId48"/>
    <p:sldId id="327" r:id="rId49"/>
    <p:sldId id="329" r:id="rId50"/>
    <p:sldId id="331" r:id="rId51"/>
    <p:sldId id="367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1719C"/>
    <a:srgbClr val="4BACC6"/>
    <a:srgbClr val="DA9694"/>
    <a:srgbClr val="0F7963"/>
    <a:srgbClr val="E5AF21"/>
    <a:srgbClr val="15A186"/>
    <a:srgbClr val="1F88BC"/>
    <a:srgbClr val="53575A"/>
    <a:srgbClr val="18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EC93E-7E68-4053-B6FB-1B670E3A482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1E81556-C935-4900-A243-BBA4B139DF8C}">
      <dgm:prSet phldrT="[Texto]" custT="1"/>
      <dgm:spPr>
        <a:solidFill>
          <a:schemeClr val="accent1"/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pt-BR" sz="1000" b="1" dirty="0" smtClean="0"/>
            <a:t>Matricia</a:t>
          </a:r>
          <a:r>
            <a:rPr lang="pt-BR" sz="1000" dirty="0" smtClean="0"/>
            <a:t>l</a:t>
          </a:r>
        </a:p>
        <a:p>
          <a:r>
            <a:rPr lang="pt-BR" sz="800" dirty="0" smtClean="0"/>
            <a:t>Centros de custos</a:t>
          </a:r>
          <a:endParaRPr lang="pt-BR" sz="800" dirty="0"/>
        </a:p>
      </dgm:t>
    </dgm:pt>
    <dgm:pt modelId="{8FF65705-1658-4FFD-88F9-95A7CC8A2988}" type="parTrans" cxnId="{00568C59-2D12-498E-8AA4-6393A51CA912}">
      <dgm:prSet/>
      <dgm:spPr/>
      <dgm:t>
        <a:bodyPr/>
        <a:lstStyle/>
        <a:p>
          <a:endParaRPr lang="pt-BR"/>
        </a:p>
      </dgm:t>
    </dgm:pt>
    <dgm:pt modelId="{8949B86F-0A60-4066-B4C8-95AD50DB511C}" type="sibTrans" cxnId="{00568C59-2D12-498E-8AA4-6393A51CA912}">
      <dgm:prSet/>
      <dgm:spPr/>
      <dgm:t>
        <a:bodyPr/>
        <a:lstStyle/>
        <a:p>
          <a:endParaRPr lang="pt-BR"/>
        </a:p>
      </dgm:t>
    </dgm:pt>
    <dgm:pt modelId="{B5F64D0F-6B90-4E86-A5EE-A5562AE06126}">
      <dgm:prSet phldrT="[Texto]" custT="1"/>
      <dgm:spPr>
        <a:solidFill>
          <a:schemeClr val="accent1"/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sz="800" b="0" dirty="0" smtClean="0"/>
            <a:t>Natureza </a:t>
          </a:r>
        </a:p>
        <a:p>
          <a:r>
            <a:rPr lang="pt-BR" sz="800" b="0" dirty="0" smtClean="0"/>
            <a:t>de gasto</a:t>
          </a:r>
        </a:p>
        <a:p>
          <a:r>
            <a:rPr lang="pt-BR" sz="1000" b="1" dirty="0" smtClean="0"/>
            <a:t>Orçamentário</a:t>
          </a:r>
          <a:r>
            <a:rPr lang="pt-BR" sz="2200" dirty="0" smtClean="0"/>
            <a:t> </a:t>
          </a:r>
          <a:endParaRPr lang="pt-BR" sz="2200" dirty="0"/>
        </a:p>
      </dgm:t>
    </dgm:pt>
    <dgm:pt modelId="{FCAB70ED-7BA9-4510-A033-1DA800E8A2B2}" type="parTrans" cxnId="{C1195547-790A-49F6-AB41-2461902BA0E1}">
      <dgm:prSet/>
      <dgm:spPr/>
      <dgm:t>
        <a:bodyPr/>
        <a:lstStyle/>
        <a:p>
          <a:endParaRPr lang="pt-BR"/>
        </a:p>
      </dgm:t>
    </dgm:pt>
    <dgm:pt modelId="{A526A165-7D58-466F-9C4B-DA6BFC654FCD}" type="sibTrans" cxnId="{C1195547-790A-49F6-AB41-2461902BA0E1}">
      <dgm:prSet/>
      <dgm:spPr/>
      <dgm:t>
        <a:bodyPr/>
        <a:lstStyle/>
        <a:p>
          <a:endParaRPr lang="pt-BR"/>
        </a:p>
      </dgm:t>
    </dgm:pt>
    <dgm:pt modelId="{D0565B95-BC53-4CA6-90A9-2E0EE5F5D52D}">
      <dgm:prSet phldrT="[Texto]" custT="1"/>
      <dgm:spPr/>
      <dgm:t>
        <a:bodyPr/>
        <a:lstStyle/>
        <a:p>
          <a:endParaRPr lang="pt-BR" sz="1000" dirty="0" smtClean="0"/>
        </a:p>
        <a:p>
          <a:r>
            <a:rPr lang="pt-BR" sz="1000" b="1" dirty="0" smtClean="0"/>
            <a:t>Estratégico</a:t>
          </a:r>
        </a:p>
        <a:p>
          <a:r>
            <a:rPr lang="pt-BR" sz="800" dirty="0" smtClean="0"/>
            <a:t>Baseado em projetos e atividades </a:t>
          </a:r>
          <a:r>
            <a:rPr lang="pt-BR" sz="2100" dirty="0" smtClean="0"/>
            <a:t>	</a:t>
          </a:r>
          <a:endParaRPr lang="pt-BR" sz="2100" dirty="0"/>
        </a:p>
      </dgm:t>
    </dgm:pt>
    <dgm:pt modelId="{B61C6D51-2757-4BA3-8FDA-11574A220557}" type="parTrans" cxnId="{CC397F79-1535-4165-B1E5-EC51D8234EC9}">
      <dgm:prSet/>
      <dgm:spPr/>
      <dgm:t>
        <a:bodyPr/>
        <a:lstStyle/>
        <a:p>
          <a:endParaRPr lang="pt-BR"/>
        </a:p>
      </dgm:t>
    </dgm:pt>
    <dgm:pt modelId="{E975E34D-6568-40D0-990E-E70C19D96B24}" type="sibTrans" cxnId="{CC397F79-1535-4165-B1E5-EC51D8234EC9}">
      <dgm:prSet/>
      <dgm:spPr/>
      <dgm:t>
        <a:bodyPr/>
        <a:lstStyle/>
        <a:p>
          <a:endParaRPr lang="pt-BR"/>
        </a:p>
      </dgm:t>
    </dgm:pt>
    <dgm:pt modelId="{3AE8B1F4-7FBB-444B-BE9E-18EBEF046AFC}" type="pres">
      <dgm:prSet presAssocID="{926EC93E-7E68-4053-B6FB-1B670E3A482B}" presName="compositeShape" presStyleCnt="0">
        <dgm:presLayoutVars>
          <dgm:chMax val="7"/>
          <dgm:dir/>
          <dgm:resizeHandles val="exact"/>
        </dgm:presLayoutVars>
      </dgm:prSet>
      <dgm:spPr/>
    </dgm:pt>
    <dgm:pt modelId="{FD863E86-9ED3-4EA3-B45C-42B263541041}" type="pres">
      <dgm:prSet presAssocID="{926EC93E-7E68-4053-B6FB-1B670E3A482B}" presName="wedge1" presStyleLbl="node1" presStyleIdx="0" presStyleCnt="3" custLinFactNeighborX="-1310"/>
      <dgm:spPr/>
      <dgm:t>
        <a:bodyPr/>
        <a:lstStyle/>
        <a:p>
          <a:endParaRPr lang="pt-BR"/>
        </a:p>
      </dgm:t>
    </dgm:pt>
    <dgm:pt modelId="{C029125A-449F-46B2-AB21-9BA51FCB828C}" type="pres">
      <dgm:prSet presAssocID="{926EC93E-7E68-4053-B6FB-1B670E3A482B}" presName="dummy1a" presStyleCnt="0"/>
      <dgm:spPr/>
    </dgm:pt>
    <dgm:pt modelId="{2BDC9BDE-64BE-41B6-B5ED-05FB18136F5B}" type="pres">
      <dgm:prSet presAssocID="{926EC93E-7E68-4053-B6FB-1B670E3A482B}" presName="dummy1b" presStyleCnt="0"/>
      <dgm:spPr/>
    </dgm:pt>
    <dgm:pt modelId="{0FDCF10B-AD37-406A-B731-44FC9E86DD41}" type="pres">
      <dgm:prSet presAssocID="{926EC93E-7E68-4053-B6FB-1B670E3A482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2DAD65-12FC-4AE1-B2AB-9ACF965530F4}" type="pres">
      <dgm:prSet presAssocID="{926EC93E-7E68-4053-B6FB-1B670E3A482B}" presName="wedge2" presStyleLbl="node1" presStyleIdx="1" presStyleCnt="3"/>
      <dgm:spPr/>
      <dgm:t>
        <a:bodyPr/>
        <a:lstStyle/>
        <a:p>
          <a:endParaRPr lang="pt-BR"/>
        </a:p>
      </dgm:t>
    </dgm:pt>
    <dgm:pt modelId="{A948EAD8-A066-4AD7-B9E9-BEFE33DC84A1}" type="pres">
      <dgm:prSet presAssocID="{926EC93E-7E68-4053-B6FB-1B670E3A482B}" presName="dummy2a" presStyleCnt="0"/>
      <dgm:spPr/>
    </dgm:pt>
    <dgm:pt modelId="{70991091-C32F-4BF3-AC2A-250386417825}" type="pres">
      <dgm:prSet presAssocID="{926EC93E-7E68-4053-B6FB-1B670E3A482B}" presName="dummy2b" presStyleCnt="0"/>
      <dgm:spPr/>
    </dgm:pt>
    <dgm:pt modelId="{5D305111-BEEE-44E5-8D99-FE7F505D238B}" type="pres">
      <dgm:prSet presAssocID="{926EC93E-7E68-4053-B6FB-1B670E3A482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5D2EB2-1B1B-4DD9-9851-3EEDD08B740B}" type="pres">
      <dgm:prSet presAssocID="{926EC93E-7E68-4053-B6FB-1B670E3A482B}" presName="wedge3" presStyleLbl="node1" presStyleIdx="2" presStyleCnt="3"/>
      <dgm:spPr/>
      <dgm:t>
        <a:bodyPr/>
        <a:lstStyle/>
        <a:p>
          <a:endParaRPr lang="pt-BR"/>
        </a:p>
      </dgm:t>
    </dgm:pt>
    <dgm:pt modelId="{E53E4923-3947-48F2-95BC-42B5B6C623A5}" type="pres">
      <dgm:prSet presAssocID="{926EC93E-7E68-4053-B6FB-1B670E3A482B}" presName="dummy3a" presStyleCnt="0"/>
      <dgm:spPr/>
    </dgm:pt>
    <dgm:pt modelId="{753B5112-DEC5-4B1B-92A0-A6CD88CAB25B}" type="pres">
      <dgm:prSet presAssocID="{926EC93E-7E68-4053-B6FB-1B670E3A482B}" presName="dummy3b" presStyleCnt="0"/>
      <dgm:spPr/>
    </dgm:pt>
    <dgm:pt modelId="{1E3B0EB0-8B3B-44CF-A73D-8864B03BD8FC}" type="pres">
      <dgm:prSet presAssocID="{926EC93E-7E68-4053-B6FB-1B670E3A482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DD6BB1-934A-4A92-8DB3-40338A68875F}" type="pres">
      <dgm:prSet presAssocID="{8949B86F-0A60-4066-B4C8-95AD50DB511C}" presName="arrowWedge1" presStyleLbl="fgSibTrans2D1" presStyleIdx="0" presStyleCnt="3"/>
      <dgm:spPr/>
    </dgm:pt>
    <dgm:pt modelId="{F9B9DFBD-37D3-427F-8D61-102AF56FE894}" type="pres">
      <dgm:prSet presAssocID="{A526A165-7D58-466F-9C4B-DA6BFC654FCD}" presName="arrowWedge2" presStyleLbl="fgSibTrans2D1" presStyleIdx="1" presStyleCnt="3"/>
      <dgm:spPr/>
    </dgm:pt>
    <dgm:pt modelId="{0BBCFEFD-A33B-470F-88E1-7AE92A6006D3}" type="pres">
      <dgm:prSet presAssocID="{E975E34D-6568-40D0-990E-E70C19D96B24}" presName="arrowWedge3" presStyleLbl="fgSibTrans2D1" presStyleIdx="2" presStyleCnt="3"/>
      <dgm:spPr/>
      <dgm:t>
        <a:bodyPr/>
        <a:lstStyle/>
        <a:p>
          <a:endParaRPr lang="pt-BR"/>
        </a:p>
      </dgm:t>
    </dgm:pt>
  </dgm:ptLst>
  <dgm:cxnLst>
    <dgm:cxn modelId="{8A054C79-E5DE-4387-848A-01AA6A4BCF73}" type="presOf" srcId="{11E81556-C935-4900-A243-BBA4B139DF8C}" destId="{0FDCF10B-AD37-406A-B731-44FC9E86DD41}" srcOrd="1" destOrd="0" presId="urn:microsoft.com/office/officeart/2005/8/layout/cycle8"/>
    <dgm:cxn modelId="{C1195547-790A-49F6-AB41-2461902BA0E1}" srcId="{926EC93E-7E68-4053-B6FB-1B670E3A482B}" destId="{B5F64D0F-6B90-4E86-A5EE-A5562AE06126}" srcOrd="1" destOrd="0" parTransId="{FCAB70ED-7BA9-4510-A033-1DA800E8A2B2}" sibTransId="{A526A165-7D58-466F-9C4B-DA6BFC654FCD}"/>
    <dgm:cxn modelId="{58A4A225-4E8B-41BC-B7A8-D7409E0ECB6E}" type="presOf" srcId="{D0565B95-BC53-4CA6-90A9-2E0EE5F5D52D}" destId="{3F5D2EB2-1B1B-4DD9-9851-3EEDD08B740B}" srcOrd="0" destOrd="0" presId="urn:microsoft.com/office/officeart/2005/8/layout/cycle8"/>
    <dgm:cxn modelId="{CC397F79-1535-4165-B1E5-EC51D8234EC9}" srcId="{926EC93E-7E68-4053-B6FB-1B670E3A482B}" destId="{D0565B95-BC53-4CA6-90A9-2E0EE5F5D52D}" srcOrd="2" destOrd="0" parTransId="{B61C6D51-2757-4BA3-8FDA-11574A220557}" sibTransId="{E975E34D-6568-40D0-990E-E70C19D96B24}"/>
    <dgm:cxn modelId="{F79FF376-DE87-4229-9550-27D46987072B}" type="presOf" srcId="{926EC93E-7E68-4053-B6FB-1B670E3A482B}" destId="{3AE8B1F4-7FBB-444B-BE9E-18EBEF046AFC}" srcOrd="0" destOrd="0" presId="urn:microsoft.com/office/officeart/2005/8/layout/cycle8"/>
    <dgm:cxn modelId="{0C566B6D-2D72-44B7-AB80-55104E13F2FD}" type="presOf" srcId="{B5F64D0F-6B90-4E86-A5EE-A5562AE06126}" destId="{172DAD65-12FC-4AE1-B2AB-9ACF965530F4}" srcOrd="0" destOrd="0" presId="urn:microsoft.com/office/officeart/2005/8/layout/cycle8"/>
    <dgm:cxn modelId="{00568C59-2D12-498E-8AA4-6393A51CA912}" srcId="{926EC93E-7E68-4053-B6FB-1B670E3A482B}" destId="{11E81556-C935-4900-A243-BBA4B139DF8C}" srcOrd="0" destOrd="0" parTransId="{8FF65705-1658-4FFD-88F9-95A7CC8A2988}" sibTransId="{8949B86F-0A60-4066-B4C8-95AD50DB511C}"/>
    <dgm:cxn modelId="{DC88D8AC-A643-44B7-AF12-0F1EA2401125}" type="presOf" srcId="{D0565B95-BC53-4CA6-90A9-2E0EE5F5D52D}" destId="{1E3B0EB0-8B3B-44CF-A73D-8864B03BD8FC}" srcOrd="1" destOrd="0" presId="urn:microsoft.com/office/officeart/2005/8/layout/cycle8"/>
    <dgm:cxn modelId="{56ED3F19-1140-4D0C-ADEE-0E53D367106C}" type="presOf" srcId="{11E81556-C935-4900-A243-BBA4B139DF8C}" destId="{FD863E86-9ED3-4EA3-B45C-42B263541041}" srcOrd="0" destOrd="0" presId="urn:microsoft.com/office/officeart/2005/8/layout/cycle8"/>
    <dgm:cxn modelId="{3CDEB9AC-AE05-4BFB-8227-8C7D98E1B025}" type="presOf" srcId="{B5F64D0F-6B90-4E86-A5EE-A5562AE06126}" destId="{5D305111-BEEE-44E5-8D99-FE7F505D238B}" srcOrd="1" destOrd="0" presId="urn:microsoft.com/office/officeart/2005/8/layout/cycle8"/>
    <dgm:cxn modelId="{FD8DD71F-C995-415A-9D31-43405B805BCF}" type="presParOf" srcId="{3AE8B1F4-7FBB-444B-BE9E-18EBEF046AFC}" destId="{FD863E86-9ED3-4EA3-B45C-42B263541041}" srcOrd="0" destOrd="0" presId="urn:microsoft.com/office/officeart/2005/8/layout/cycle8"/>
    <dgm:cxn modelId="{CD8A350F-AF02-45A7-988F-085F73CD70B3}" type="presParOf" srcId="{3AE8B1F4-7FBB-444B-BE9E-18EBEF046AFC}" destId="{C029125A-449F-46B2-AB21-9BA51FCB828C}" srcOrd="1" destOrd="0" presId="urn:microsoft.com/office/officeart/2005/8/layout/cycle8"/>
    <dgm:cxn modelId="{1473AB23-3EA4-41A7-B548-D2B442A9E9AC}" type="presParOf" srcId="{3AE8B1F4-7FBB-444B-BE9E-18EBEF046AFC}" destId="{2BDC9BDE-64BE-41B6-B5ED-05FB18136F5B}" srcOrd="2" destOrd="0" presId="urn:microsoft.com/office/officeart/2005/8/layout/cycle8"/>
    <dgm:cxn modelId="{D459CBC7-7F85-4B62-9C37-9708557B1E98}" type="presParOf" srcId="{3AE8B1F4-7FBB-444B-BE9E-18EBEF046AFC}" destId="{0FDCF10B-AD37-406A-B731-44FC9E86DD41}" srcOrd="3" destOrd="0" presId="urn:microsoft.com/office/officeart/2005/8/layout/cycle8"/>
    <dgm:cxn modelId="{8CC67B9C-E33D-43D6-A6A5-0F2435EF34A5}" type="presParOf" srcId="{3AE8B1F4-7FBB-444B-BE9E-18EBEF046AFC}" destId="{172DAD65-12FC-4AE1-B2AB-9ACF965530F4}" srcOrd="4" destOrd="0" presId="urn:microsoft.com/office/officeart/2005/8/layout/cycle8"/>
    <dgm:cxn modelId="{B6AA583D-B98C-4742-BA1F-1C8AB738E6C7}" type="presParOf" srcId="{3AE8B1F4-7FBB-444B-BE9E-18EBEF046AFC}" destId="{A948EAD8-A066-4AD7-B9E9-BEFE33DC84A1}" srcOrd="5" destOrd="0" presId="urn:microsoft.com/office/officeart/2005/8/layout/cycle8"/>
    <dgm:cxn modelId="{B03B759F-F01B-41AD-A4E6-824BC67CA279}" type="presParOf" srcId="{3AE8B1F4-7FBB-444B-BE9E-18EBEF046AFC}" destId="{70991091-C32F-4BF3-AC2A-250386417825}" srcOrd="6" destOrd="0" presId="urn:microsoft.com/office/officeart/2005/8/layout/cycle8"/>
    <dgm:cxn modelId="{CF87AA93-8F87-4F11-BBD0-1936D76C0DD2}" type="presParOf" srcId="{3AE8B1F4-7FBB-444B-BE9E-18EBEF046AFC}" destId="{5D305111-BEEE-44E5-8D99-FE7F505D238B}" srcOrd="7" destOrd="0" presId="urn:microsoft.com/office/officeart/2005/8/layout/cycle8"/>
    <dgm:cxn modelId="{6F6F0DED-E95A-4684-BCEA-8659D687A03B}" type="presParOf" srcId="{3AE8B1F4-7FBB-444B-BE9E-18EBEF046AFC}" destId="{3F5D2EB2-1B1B-4DD9-9851-3EEDD08B740B}" srcOrd="8" destOrd="0" presId="urn:microsoft.com/office/officeart/2005/8/layout/cycle8"/>
    <dgm:cxn modelId="{DED846C3-8A6F-49EA-A6EA-C4149F50D8DA}" type="presParOf" srcId="{3AE8B1F4-7FBB-444B-BE9E-18EBEF046AFC}" destId="{E53E4923-3947-48F2-95BC-42B5B6C623A5}" srcOrd="9" destOrd="0" presId="urn:microsoft.com/office/officeart/2005/8/layout/cycle8"/>
    <dgm:cxn modelId="{F812F345-4522-4AED-ABE2-9851255DC657}" type="presParOf" srcId="{3AE8B1F4-7FBB-444B-BE9E-18EBEF046AFC}" destId="{753B5112-DEC5-4B1B-92A0-A6CD88CAB25B}" srcOrd="10" destOrd="0" presId="urn:microsoft.com/office/officeart/2005/8/layout/cycle8"/>
    <dgm:cxn modelId="{FE0972BF-F22F-4547-8D11-73BA93972C8B}" type="presParOf" srcId="{3AE8B1F4-7FBB-444B-BE9E-18EBEF046AFC}" destId="{1E3B0EB0-8B3B-44CF-A73D-8864B03BD8FC}" srcOrd="11" destOrd="0" presId="urn:microsoft.com/office/officeart/2005/8/layout/cycle8"/>
    <dgm:cxn modelId="{413C90CD-FC66-4784-A47F-A85DC289AA23}" type="presParOf" srcId="{3AE8B1F4-7FBB-444B-BE9E-18EBEF046AFC}" destId="{81DD6BB1-934A-4A92-8DB3-40338A68875F}" srcOrd="12" destOrd="0" presId="urn:microsoft.com/office/officeart/2005/8/layout/cycle8"/>
    <dgm:cxn modelId="{C11182C4-724C-49F5-8CEE-0D01857A196F}" type="presParOf" srcId="{3AE8B1F4-7FBB-444B-BE9E-18EBEF046AFC}" destId="{F9B9DFBD-37D3-427F-8D61-102AF56FE894}" srcOrd="13" destOrd="0" presId="urn:microsoft.com/office/officeart/2005/8/layout/cycle8"/>
    <dgm:cxn modelId="{7B7B5072-2100-47BA-B177-BB1FEF8D91F2}" type="presParOf" srcId="{3AE8B1F4-7FBB-444B-BE9E-18EBEF046AFC}" destId="{0BBCFEFD-A33B-470F-88E1-7AE92A6006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63E86-9ED3-4EA3-B45C-42B263541041}">
      <dsp:nvSpPr>
        <dsp:cNvPr id="0" name=""/>
        <dsp:cNvSpPr/>
      </dsp:nvSpPr>
      <dsp:spPr>
        <a:xfrm>
          <a:off x="1118694" y="162000"/>
          <a:ext cx="2093540" cy="2093540"/>
        </a:xfrm>
        <a:prstGeom prst="pie">
          <a:avLst>
            <a:gd name="adj1" fmla="val 16200000"/>
            <a:gd name="adj2" fmla="val 1800000"/>
          </a:avLst>
        </a:prstGeom>
        <a:solidFill>
          <a:schemeClr val="accent1"/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Matricia</a:t>
          </a:r>
          <a:r>
            <a:rPr lang="pt-BR" sz="1000" kern="1200" dirty="0" smtClean="0"/>
            <a:t>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Centros de custos</a:t>
          </a:r>
          <a:endParaRPr lang="pt-BR" sz="800" kern="1200" dirty="0"/>
        </a:p>
      </dsp:txBody>
      <dsp:txXfrm>
        <a:off x="2222040" y="605631"/>
        <a:ext cx="747693" cy="623077"/>
      </dsp:txXfrm>
    </dsp:sp>
    <dsp:sp modelId="{172DAD65-12FC-4AE1-B2AB-9ACF965530F4}">
      <dsp:nvSpPr>
        <dsp:cNvPr id="0" name=""/>
        <dsp:cNvSpPr/>
      </dsp:nvSpPr>
      <dsp:spPr>
        <a:xfrm>
          <a:off x="1103003" y="236769"/>
          <a:ext cx="2093540" cy="2093540"/>
        </a:xfrm>
        <a:prstGeom prst="pie">
          <a:avLst>
            <a:gd name="adj1" fmla="val 1800000"/>
            <a:gd name="adj2" fmla="val 9000000"/>
          </a:avLst>
        </a:prstGeom>
        <a:solidFill>
          <a:schemeClr val="accent1"/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0" kern="1200" dirty="0" smtClean="0"/>
            <a:t>Natureza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0" kern="1200" dirty="0" smtClean="0"/>
            <a:t>de gasto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Orçamentário</a:t>
          </a:r>
          <a:r>
            <a:rPr lang="pt-BR" sz="2200" kern="1200" dirty="0" smtClean="0"/>
            <a:t> </a:t>
          </a:r>
          <a:endParaRPr lang="pt-BR" sz="2200" kern="1200" dirty="0"/>
        </a:p>
      </dsp:txBody>
      <dsp:txXfrm>
        <a:off x="1601465" y="1595078"/>
        <a:ext cx="1121539" cy="548308"/>
      </dsp:txXfrm>
    </dsp:sp>
    <dsp:sp modelId="{3F5D2EB2-1B1B-4DD9-9851-3EEDD08B740B}">
      <dsp:nvSpPr>
        <dsp:cNvPr id="0" name=""/>
        <dsp:cNvSpPr/>
      </dsp:nvSpPr>
      <dsp:spPr>
        <a:xfrm>
          <a:off x="1059886" y="162000"/>
          <a:ext cx="2093540" cy="209354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Estratégico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Baseado em projetos e atividades </a:t>
          </a:r>
          <a:r>
            <a:rPr lang="pt-BR" sz="2100" kern="1200" dirty="0" smtClean="0"/>
            <a:t>	</a:t>
          </a:r>
          <a:endParaRPr lang="pt-BR" sz="2100" kern="1200" dirty="0"/>
        </a:p>
      </dsp:txBody>
      <dsp:txXfrm>
        <a:off x="1302388" y="605631"/>
        <a:ext cx="747693" cy="623077"/>
      </dsp:txXfrm>
    </dsp:sp>
    <dsp:sp modelId="{81DD6BB1-934A-4A92-8DB3-40338A68875F}">
      <dsp:nvSpPr>
        <dsp:cNvPr id="0" name=""/>
        <dsp:cNvSpPr/>
      </dsp:nvSpPr>
      <dsp:spPr>
        <a:xfrm>
          <a:off x="989267" y="32400"/>
          <a:ext cx="2352740" cy="23527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9DFBD-37D3-427F-8D61-102AF56FE894}">
      <dsp:nvSpPr>
        <dsp:cNvPr id="0" name=""/>
        <dsp:cNvSpPr/>
      </dsp:nvSpPr>
      <dsp:spPr>
        <a:xfrm>
          <a:off x="973403" y="107036"/>
          <a:ext cx="2352740" cy="23527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CFEFD-A33B-470F-88E1-7AE92A6006D3}">
      <dsp:nvSpPr>
        <dsp:cNvPr id="0" name=""/>
        <dsp:cNvSpPr/>
      </dsp:nvSpPr>
      <dsp:spPr>
        <a:xfrm>
          <a:off x="930113" y="32400"/>
          <a:ext cx="2352740" cy="23527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18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15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27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C:\Users\Drieli\Desktop\Apresentação Proplan\apre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9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4" descr="C:\Users\Drieli\Desktop\Apresentação Proplan\apre-0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7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3" descr="C:\Users\Drieli\Desktop\Apresentação Proplan\apr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70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4" descr="C:\Users\Drieli\Desktop\Apresentação Proplan\apre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8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6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1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15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64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4BB8-CCA1-431C-8CF5-132510AC2E44}" type="datetimeFigureOut">
              <a:rPr lang="pt-BR" smtClean="0"/>
              <a:t>18/01/2018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BDA0-0845-43A7-BE11-8686A5673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8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51" r:id="rId14"/>
    <p:sldLayoutId id="214748365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planufsm" TargetMode="External"/><Relationship Id="rId2" Type="http://schemas.openxmlformats.org/officeDocument/2006/relationships/hyperlink" Target="http://www.ufsm.br/proplan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694" y="1115019"/>
            <a:ext cx="11162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Processo de Integração de Orçamento e Planejamento: Avaliação e Orientações</a:t>
            </a:r>
          </a:p>
          <a:p>
            <a:endParaRPr lang="pt-BR" sz="5400" dirty="0">
              <a:solidFill>
                <a:schemeClr val="bg1">
                  <a:lumMod val="95000"/>
                </a:schemeClr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8245" y="2213264"/>
            <a:ext cx="913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/>
                </a:solidFill>
              </a:rPr>
              <a:t>Reitoria e </a:t>
            </a:r>
            <a:r>
              <a:rPr lang="pt-BR" sz="5400" b="1" dirty="0" err="1" smtClean="0">
                <a:solidFill>
                  <a:schemeClr val="tx2"/>
                </a:solidFill>
              </a:rPr>
              <a:t>Pró-Reitorias</a:t>
            </a:r>
            <a:endParaRPr lang="pt-BR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8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39" y="1856917"/>
            <a:ext cx="7779848" cy="424560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EB633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3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EB633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39" y="1863893"/>
            <a:ext cx="78009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EB633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51" y="2681720"/>
            <a:ext cx="6904734" cy="24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EB633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10" y="1887958"/>
            <a:ext cx="6607871" cy="4118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50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EB633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61" y="1989226"/>
            <a:ext cx="7190185" cy="40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01" y="1773783"/>
            <a:ext cx="7553325" cy="49149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65B33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2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65B33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00" y="1769021"/>
            <a:ext cx="75628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65B33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996" y="1935350"/>
            <a:ext cx="7675931" cy="4221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17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3167" y="3307903"/>
            <a:ext cx="2798330" cy="923330"/>
          </a:xfrm>
          <a:prstGeom prst="rect">
            <a:avLst/>
          </a:prstGeom>
          <a:solidFill>
            <a:srgbClr val="65B33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Desafio 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72" y="1984122"/>
            <a:ext cx="7721655" cy="4039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53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 txBox="1">
            <a:spLocks/>
          </p:cNvSpPr>
          <p:nvPr/>
        </p:nvSpPr>
        <p:spPr>
          <a:xfrm>
            <a:off x="266700" y="947738"/>
            <a:ext cx="8001000" cy="470058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Font typeface="Wingdings 3"/>
              <a:buNone/>
              <a:defRPr/>
            </a:pPr>
            <a:r>
              <a:rPr lang="pt-BR" sz="1900" b="1" dirty="0" smtClean="0">
                <a:solidFill>
                  <a:schemeClr val="bg1"/>
                </a:solidFill>
              </a:rPr>
              <a:t>Área:  Administração Orçamentária</a:t>
            </a:r>
          </a:p>
          <a:p>
            <a:pPr marL="365760" indent="-256032">
              <a:buFont typeface="Wingdings 3"/>
              <a:buNone/>
              <a:defRPr/>
            </a:pPr>
            <a:endParaRPr lang="pt-BR" sz="1900" dirty="0" smtClean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b="1" dirty="0" smtClean="0">
                <a:solidFill>
                  <a:schemeClr val="bg1"/>
                </a:solidFill>
              </a:rPr>
              <a:t>Estrutura da Apresentação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pt-BR" sz="1800" b="1" dirty="0">
                <a:solidFill>
                  <a:schemeClr val="bg1"/>
                </a:solidFill>
              </a:rPr>
              <a:t>1 – </a:t>
            </a:r>
            <a:r>
              <a:rPr lang="pt-BR" sz="1800" b="1" dirty="0">
                <a:solidFill>
                  <a:schemeClr val="bg1"/>
                </a:solidFill>
              </a:rPr>
              <a:t>Integração entre orçamento e </a:t>
            </a:r>
            <a:r>
              <a:rPr lang="pt-BR" sz="1800" b="1" dirty="0" smtClean="0">
                <a:solidFill>
                  <a:schemeClr val="bg1"/>
                </a:solidFill>
              </a:rPr>
              <a:t>PDI</a:t>
            </a:r>
            <a:endParaRPr lang="pt-BR" sz="1800" b="1" dirty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pt-BR" sz="1800" b="1" dirty="0">
                <a:solidFill>
                  <a:schemeClr val="bg1"/>
                </a:solidFill>
              </a:rPr>
              <a:t>2 Planos Internos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pt-BR" sz="1800" b="1" dirty="0">
                <a:solidFill>
                  <a:schemeClr val="bg1"/>
                </a:solidFill>
              </a:rPr>
              <a:t>3 Funcionalidade do Sistema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pt-BR" sz="1800" b="1" dirty="0" smtClean="0">
                <a:solidFill>
                  <a:schemeClr val="bg1"/>
                </a:solidFill>
              </a:rPr>
              <a:t>4 </a:t>
            </a:r>
            <a:r>
              <a:rPr lang="pt-BR" sz="1800" b="1" dirty="0">
                <a:solidFill>
                  <a:schemeClr val="bg1"/>
                </a:solidFill>
              </a:rPr>
              <a:t>– Orientações / comunicações</a:t>
            </a:r>
          </a:p>
          <a:p>
            <a:pPr marL="365760" indent="-256032">
              <a:buFont typeface="Wingdings 3"/>
              <a:buNone/>
              <a:defRPr/>
            </a:pPr>
            <a:endParaRPr lang="pt-BR" sz="1900" b="1" dirty="0" smtClean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b="1" dirty="0" smtClean="0">
                <a:solidFill>
                  <a:schemeClr val="bg1"/>
                </a:solidFill>
              </a:rPr>
              <a:t>Objetivo</a:t>
            </a:r>
            <a:endParaRPr lang="pt-BR" sz="1900" dirty="0" smtClean="0">
              <a:solidFill>
                <a:schemeClr val="bg1"/>
              </a:solidFill>
            </a:endParaRPr>
          </a:p>
          <a:p>
            <a:pPr marL="365760" indent="-256032" algn="just">
              <a:buFont typeface="Wingdings 3"/>
              <a:buNone/>
              <a:defRPr/>
            </a:pPr>
            <a:r>
              <a:rPr lang="pt-BR" sz="1900" dirty="0" smtClean="0">
                <a:solidFill>
                  <a:schemeClr val="bg1"/>
                </a:solidFill>
              </a:rPr>
              <a:t>	</a:t>
            </a:r>
            <a:r>
              <a:rPr lang="pt-BR" sz="1800" dirty="0">
                <a:solidFill>
                  <a:schemeClr val="bg1"/>
                </a:solidFill>
              </a:rPr>
              <a:t>Aperfeiçoar e capacitar os servidores públicos da UFSM no processo de integração entre planejamento e orçamento</a:t>
            </a:r>
            <a:r>
              <a:rPr lang="pt-B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365760" indent="-256032" algn="just">
              <a:buFont typeface="Wingdings 3"/>
              <a:buNone/>
              <a:defRPr/>
            </a:pPr>
            <a:endParaRPr lang="pt-BR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b="1" dirty="0" smtClean="0">
                <a:solidFill>
                  <a:schemeClr val="bg1"/>
                </a:solidFill>
              </a:rPr>
              <a:t>Metodologia</a:t>
            </a:r>
            <a:endParaRPr lang="pt-BR" sz="1900" dirty="0" smtClean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dirty="0" smtClean="0">
                <a:solidFill>
                  <a:schemeClr val="bg1"/>
                </a:solidFill>
              </a:rPr>
              <a:t>	Apresentação  com utilização de slides (</a:t>
            </a:r>
            <a:r>
              <a:rPr lang="pt-BR" sz="1900" dirty="0" err="1" smtClean="0">
                <a:solidFill>
                  <a:schemeClr val="bg1"/>
                </a:solidFill>
              </a:rPr>
              <a:t>power</a:t>
            </a:r>
            <a:r>
              <a:rPr lang="pt-BR" sz="1900" dirty="0" smtClean="0">
                <a:solidFill>
                  <a:schemeClr val="bg1"/>
                </a:solidFill>
              </a:rPr>
              <a:t> point) aberta para participação e debates.</a:t>
            </a:r>
          </a:p>
          <a:p>
            <a:pPr marL="365760" indent="-256032">
              <a:buFont typeface="Wingdings 3"/>
              <a:buNone/>
              <a:defRPr/>
            </a:pPr>
            <a:endParaRPr lang="pt-BR" sz="1900" dirty="0" smtClean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b="1" dirty="0" smtClean="0">
                <a:solidFill>
                  <a:schemeClr val="bg1"/>
                </a:solidFill>
              </a:rPr>
              <a:t>Pré-requisitos</a:t>
            </a:r>
            <a:endParaRPr lang="pt-BR" sz="1900" dirty="0" smtClean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dirty="0" smtClean="0">
                <a:solidFill>
                  <a:schemeClr val="bg1"/>
                </a:solidFill>
              </a:rPr>
              <a:t>	Não há</a:t>
            </a:r>
          </a:p>
          <a:p>
            <a:pPr marL="365760" indent="-256032">
              <a:buFont typeface="Wingdings 3"/>
              <a:buNone/>
              <a:defRPr/>
            </a:pPr>
            <a:endParaRPr lang="pt-BR" sz="1900" b="1" dirty="0" smtClean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b="1" dirty="0" smtClean="0">
                <a:solidFill>
                  <a:schemeClr val="bg1"/>
                </a:solidFill>
              </a:rPr>
              <a:t>Público-alvo</a:t>
            </a:r>
            <a:endParaRPr lang="pt-BR" sz="1900" dirty="0" smtClean="0">
              <a:solidFill>
                <a:schemeClr val="bg1"/>
              </a:solidFill>
            </a:endParaRPr>
          </a:p>
          <a:p>
            <a:pPr marL="365760" indent="-256032">
              <a:buFont typeface="Wingdings 3"/>
              <a:buNone/>
              <a:defRPr/>
            </a:pPr>
            <a:r>
              <a:rPr lang="pt-BR" sz="1900" dirty="0" smtClean="0">
                <a:solidFill>
                  <a:schemeClr val="bg1"/>
                </a:solidFill>
              </a:rPr>
              <a:t>	Servidores públicos que atuam na programação e execução de recursos públicos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9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8245" y="2213264"/>
            <a:ext cx="913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/>
                </a:solidFill>
              </a:rPr>
              <a:t>Unidades de Ensino</a:t>
            </a:r>
            <a:endParaRPr lang="pt-BR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7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833895" y="1489949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% do Orçamento por Desafio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33896" y="720508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Execução IDR Unidades </a:t>
            </a:r>
            <a:r>
              <a:rPr lang="pt-BR" sz="2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(Execução no SIE)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93" y="2043947"/>
            <a:ext cx="995563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833895" y="1489949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% do Orçamento de algumas Unidades por Desafio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33896" y="720508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Execução IDR Unidades </a:t>
            </a:r>
            <a:r>
              <a:rPr lang="pt-BR" sz="2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(Execução no SIE)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1" y="2020659"/>
            <a:ext cx="6785263" cy="48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1833896" y="633962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Execução IDR Unidades </a:t>
            </a:r>
            <a:r>
              <a:rPr lang="pt-BR" sz="2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(Execução no SIE)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833895" y="1489949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% do Orçamento de cada Unidade para o Desafio 5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73" y="2282561"/>
            <a:ext cx="780965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833895" y="1489949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% do Orçamento de cada Unidade para o Desafio 2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94" y="2186266"/>
            <a:ext cx="8668723" cy="30611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33896" y="720508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Execução IDR Unidades </a:t>
            </a:r>
            <a:r>
              <a:rPr lang="pt-BR" sz="2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(Execução no SIE)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694" y="1115019"/>
            <a:ext cx="1116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</a:t>
            </a:r>
            <a:r>
              <a:rPr lang="pt-BR" sz="5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Planos Internos</a:t>
            </a:r>
            <a:endParaRPr lang="pt-BR" sz="5400" dirty="0">
              <a:solidFill>
                <a:schemeClr val="bg1">
                  <a:lumMod val="95000"/>
                </a:schemeClr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Plano Interno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3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842375"/>
              </p:ext>
            </p:extLst>
          </p:nvPr>
        </p:nvGraphicFramePr>
        <p:xfrm>
          <a:off x="-384391" y="1152045"/>
          <a:ext cx="4299547" cy="249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38200" y="3990616"/>
            <a:ext cx="9629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alinhamento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das ações internas às </a:t>
            </a:r>
            <a:r>
              <a:rPr lang="pt-BR" b="1" u="sng" dirty="0">
                <a:solidFill>
                  <a:schemeClr val="accent5">
                    <a:lumMod val="50000"/>
                  </a:schemeClr>
                </a:solidFill>
              </a:rPr>
              <a:t>metas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do Plano Nacional de Educação (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PNE)</a:t>
            </a:r>
          </a:p>
          <a:p>
            <a:pPr marL="342900" indent="-342900">
              <a:buAutoNum type="arabicParenBoth"/>
            </a:pP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subações </a:t>
            </a:r>
            <a:r>
              <a:rPr lang="pt-BR" u="sng" dirty="0">
                <a:solidFill>
                  <a:schemeClr val="accent5">
                    <a:lumMod val="50000"/>
                  </a:schemeClr>
                </a:solidFill>
              </a:rPr>
              <a:t>orçamentárias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arenBoth"/>
            </a:pP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nível/etapa </a:t>
            </a:r>
            <a:r>
              <a:rPr lang="pt-BR" u="sng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Ensino</a:t>
            </a:r>
          </a:p>
          <a:p>
            <a:pPr marL="342900" indent="-342900">
              <a:buAutoNum type="arabicParenBoth"/>
            </a:pP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categoria </a:t>
            </a:r>
            <a:r>
              <a:rPr lang="pt-BR" u="sng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apropriação</a:t>
            </a:r>
          </a:p>
          <a:p>
            <a:pPr marL="342900" indent="-342900">
              <a:buAutoNum type="arabicParenBoth"/>
            </a:pP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Desafios/objetivos </a:t>
            </a:r>
            <a:r>
              <a:rPr lang="pt-BR" u="sng" dirty="0">
                <a:solidFill>
                  <a:schemeClr val="accent5">
                    <a:lumMod val="50000"/>
                  </a:schemeClr>
                </a:solidFill>
              </a:rPr>
              <a:t>do PDI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arenBoth"/>
            </a:pP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tema </a:t>
            </a:r>
            <a:r>
              <a:rPr lang="pt-BR" u="sng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</a:rPr>
              <a:t>público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3687055" y="2573399"/>
                <a:ext cx="4009816" cy="88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sz="300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sz="300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e>
                        <m:lim>
                          <m:r>
                            <a:rPr lang="pt-BR" sz="3000" i="0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pt-BR" sz="3000" i="0">
                          <a:latin typeface="Cambria Math" panose="020405030504060302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sz="3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𝐶𝐸𝐶</m:t>
                              </m:r>
                              <m:r>
                                <a:rPr lang="pt-BR" sz="3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groupChr>
                        </m:e>
                        <m:lim>
                          <m:r>
                            <a:rPr lang="pt-BR" sz="3000" i="0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r>
                        <a:rPr lang="pt-BR" sz="3000" i="0">
                          <a:latin typeface="Cambria Math" panose="020405030504060302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sz="3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groupChr>
                        </m:e>
                        <m:lim>
                          <m:r>
                            <a:rPr lang="pt-BR" sz="3000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r>
                        <a:rPr lang="pt-BR" sz="3000" i="0">
                          <a:latin typeface="Cambria Math" panose="020405030504060302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sz="3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t-BR" sz="3000" i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groupChr>
                        </m:e>
                        <m:lim>
                          <m:r>
                            <a:rPr lang="pt-BR" sz="3000" i="0">
                              <a:latin typeface="Cambria Math" panose="02040503050406030204" pitchFamily="18" charset="0"/>
                            </a:rPr>
                            <m:t>4</m:t>
                          </m:r>
                        </m:lim>
                      </m:limLow>
                      <m:r>
                        <a:rPr lang="pt-BR" sz="3000" i="0">
                          <a:latin typeface="Cambria Math" panose="020405030504060302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sz="3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30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groupChr>
                        </m:e>
                        <m:lim>
                          <m:r>
                            <a:rPr lang="pt-BR" sz="3000" i="0">
                              <a:latin typeface="Cambria Math" panose="02040503050406030204" pitchFamily="18" charset="0"/>
                            </a:rPr>
                            <m:t>5</m:t>
                          </m:r>
                        </m:lim>
                      </m:limLow>
                      <m:r>
                        <a:rPr lang="pt-BR" sz="3000" i="0">
                          <a:latin typeface="Cambria Math" panose="020405030504060302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sz="3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t-BR" sz="3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groupChr>
                        </m:e>
                        <m:lim>
                          <m:r>
                            <a:rPr lang="pt-BR" sz="3000" i="0">
                              <a:latin typeface="Cambria Math" panose="02040503050406030204" pitchFamily="18" charset="0"/>
                            </a:rPr>
                            <m:t>6</m:t>
                          </m:r>
                        </m:lim>
                      </m:limLow>
                    </m:oMath>
                  </m:oMathPara>
                </a14:m>
                <a:endParaRPr lang="pt-BR" sz="3000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055" y="2573399"/>
                <a:ext cx="4009816" cy="881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95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37" y="1058526"/>
            <a:ext cx="5367697" cy="5661451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14241" y="389741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Plano Interno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506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68" y="1647914"/>
            <a:ext cx="6019800" cy="328612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Plano Interno</a:t>
            </a: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84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Plano Interno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17" y="1147853"/>
            <a:ext cx="57435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6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694" y="1115019"/>
            <a:ext cx="111622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pt-BR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Integração entre orçamento e PDI</a:t>
            </a:r>
            <a:endParaRPr lang="pt-BR" sz="5400" dirty="0">
              <a:solidFill>
                <a:schemeClr val="bg1">
                  <a:lumMod val="95000"/>
                </a:schemeClr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70" y="899125"/>
            <a:ext cx="5263159" cy="574321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Plano Interno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501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310" y="678125"/>
            <a:ext cx="4660332" cy="592009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18089" y="148202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Plano Interno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538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smtClean="0">
                <a:solidFill>
                  <a:schemeClr val="accent1">
                    <a:lumMod val="50000"/>
                  </a:schemeClr>
                </a:solidFill>
              </a:rPr>
              <a:t>Plano Interno</a:t>
            </a:r>
            <a:r>
              <a:rPr lang="pt-BR" sz="3200" smtClean="0"/>
              <a:t/>
            </a:r>
            <a:br>
              <a:rPr lang="pt-BR" sz="3200" smtClean="0"/>
            </a:br>
            <a:endParaRPr lang="pt-BR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603279"/>
            <a:ext cx="6724650" cy="49053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045701" y="2164151"/>
            <a:ext cx="26795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atividades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(subações iniciadas em “G”)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identificarão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 </a:t>
            </a:r>
            <a:r>
              <a:rPr lang="pt-BR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Desafios do PDI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 </a:t>
            </a:r>
            <a:r>
              <a:rPr lang="pt-BR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Objetivos </a:t>
            </a:r>
            <a:r>
              <a:rPr lang="pt-BR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pt-BR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PDI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serão identificados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caso de projetos estratégicos (subações iniciadas com a letra “P”)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92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694" y="1115019"/>
            <a:ext cx="1116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  <a:r>
              <a:rPr lang="pt-B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Processo integrado de planejamento e orçamento</a:t>
            </a:r>
            <a:endParaRPr lang="pt-BR" sz="5400" dirty="0">
              <a:solidFill>
                <a:schemeClr val="bg1">
                  <a:lumMod val="95000"/>
                </a:schemeClr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694" y="1115019"/>
            <a:ext cx="1116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Funcionalidade do Sistema</a:t>
            </a:r>
            <a:endParaRPr lang="pt-BR" sz="5400" dirty="0">
              <a:solidFill>
                <a:schemeClr val="bg1">
                  <a:lumMod val="95000"/>
                </a:schemeClr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83654" y="276975"/>
            <a:ext cx="10028237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SIE – Relatório PDI x Orçamento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91" y="1098750"/>
            <a:ext cx="10734195" cy="5383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821803" y="2442257"/>
            <a:ext cx="1423686" cy="4074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372583" y="2436469"/>
            <a:ext cx="1132389" cy="4074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731170" y="2436469"/>
            <a:ext cx="2890416" cy="4074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83654" y="276975"/>
            <a:ext cx="10028237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SIE – Relatório PDI x Orçamento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4" y="1215342"/>
            <a:ext cx="10109398" cy="5440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eta para a direita 7"/>
          <p:cNvSpPr/>
          <p:nvPr/>
        </p:nvSpPr>
        <p:spPr>
          <a:xfrm>
            <a:off x="1279137" y="6017496"/>
            <a:ext cx="488372" cy="31172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245055" y="3018252"/>
            <a:ext cx="488372" cy="31172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767509" y="5785585"/>
            <a:ext cx="10261423" cy="869857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750468" y="2748504"/>
            <a:ext cx="10261423" cy="85122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6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83654" y="276975"/>
            <a:ext cx="10028237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SIE – Relatório Orçamento do Projeto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753546" y="1284042"/>
            <a:ext cx="7807968" cy="5180417"/>
            <a:chOff x="3579926" y="1365065"/>
            <a:chExt cx="7807968" cy="518041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9926" y="1365065"/>
              <a:ext cx="7807968" cy="5180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Elipse 4"/>
            <p:cNvSpPr/>
            <p:nvPr/>
          </p:nvSpPr>
          <p:spPr>
            <a:xfrm>
              <a:off x="6389225" y="2546431"/>
              <a:ext cx="2222340" cy="4398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761772" y="5486400"/>
              <a:ext cx="1145894" cy="2546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8" y="2314937"/>
            <a:ext cx="2503670" cy="3764964"/>
          </a:xfrm>
          <a:prstGeom prst="rect">
            <a:avLst/>
          </a:prstGeom>
        </p:spPr>
      </p:pic>
      <p:cxnSp>
        <p:nvCxnSpPr>
          <p:cNvPr id="13" name="Conector reto 12"/>
          <p:cNvCxnSpPr>
            <a:stCxn id="10" idx="3"/>
          </p:cNvCxnSpPr>
          <p:nvPr/>
        </p:nvCxnSpPr>
        <p:spPr>
          <a:xfrm flipV="1">
            <a:off x="3009598" y="2465408"/>
            <a:ext cx="743948" cy="17320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10" idx="3"/>
          </p:cNvCxnSpPr>
          <p:nvPr/>
        </p:nvCxnSpPr>
        <p:spPr>
          <a:xfrm>
            <a:off x="3009598" y="4197419"/>
            <a:ext cx="743948" cy="188248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5" y="1611121"/>
            <a:ext cx="6057900" cy="4113403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21679" y="1611122"/>
            <a:ext cx="5400040" cy="40182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83654" y="276975"/>
            <a:ext cx="10028237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SIE – Solicitação de Compra ou Empenho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53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4" y="1103614"/>
            <a:ext cx="10879280" cy="56713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83654" y="276975"/>
            <a:ext cx="10028237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SIE – Novo “Localizar Dotação”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84464" y="2098965"/>
            <a:ext cx="488372" cy="31172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84464" y="2802082"/>
            <a:ext cx="488372" cy="31172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7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3654" y="515966"/>
            <a:ext cx="9997063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PDI 2016-2026 - 7 Desafios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67591" y="1825625"/>
            <a:ext cx="112949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2600" b="1" u="sng" dirty="0" smtClean="0">
                <a:solidFill>
                  <a:schemeClr val="accent5">
                    <a:lumMod val="50000"/>
                  </a:schemeClr>
                </a:solidFill>
              </a:rPr>
              <a:t>Desafio 1</a:t>
            </a:r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 – Internacionalização</a:t>
            </a:r>
          </a:p>
          <a:p>
            <a:pPr>
              <a:spcBef>
                <a:spcPts val="1800"/>
              </a:spcBef>
            </a:pPr>
            <a:r>
              <a:rPr lang="pt-BR" sz="2600" b="1" u="sng" dirty="0" smtClean="0">
                <a:solidFill>
                  <a:schemeClr val="accent5">
                    <a:lumMod val="50000"/>
                  </a:schemeClr>
                </a:solidFill>
              </a:rPr>
              <a:t>Desafio 2</a:t>
            </a:r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 – Educação inovadora e transformadora com excelência acadêmica</a:t>
            </a:r>
          </a:p>
          <a:p>
            <a:pPr>
              <a:spcBef>
                <a:spcPts val="1800"/>
              </a:spcBef>
            </a:pPr>
            <a:r>
              <a:rPr lang="pt-BR" sz="2600" b="1" u="sng" dirty="0" smtClean="0">
                <a:solidFill>
                  <a:schemeClr val="accent5">
                    <a:lumMod val="50000"/>
                  </a:schemeClr>
                </a:solidFill>
              </a:rPr>
              <a:t>Desafio 3</a:t>
            </a:r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 – Inclusão social</a:t>
            </a:r>
          </a:p>
          <a:p>
            <a:pPr>
              <a:spcBef>
                <a:spcPts val="1800"/>
              </a:spcBef>
            </a:pPr>
            <a:r>
              <a:rPr lang="pt-BR" sz="2600" b="1" u="sng" dirty="0" smtClean="0">
                <a:solidFill>
                  <a:schemeClr val="accent5">
                    <a:lumMod val="50000"/>
                  </a:schemeClr>
                </a:solidFill>
              </a:rPr>
              <a:t>Desafio 4</a:t>
            </a:r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 – Inovação, geração de conhecimento e transferência de tecnologia</a:t>
            </a:r>
          </a:p>
          <a:p>
            <a:pPr>
              <a:spcBef>
                <a:spcPts val="1800"/>
              </a:spcBef>
            </a:pPr>
            <a:r>
              <a:rPr lang="pt-BR" sz="2600" b="1" u="sng" dirty="0" smtClean="0">
                <a:solidFill>
                  <a:schemeClr val="accent5">
                    <a:lumMod val="50000"/>
                  </a:schemeClr>
                </a:solidFill>
              </a:rPr>
              <a:t>Desafio 5</a:t>
            </a:r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 – Modernização e desenvolvimento organizacional</a:t>
            </a:r>
          </a:p>
          <a:p>
            <a:pPr>
              <a:spcBef>
                <a:spcPts val="1800"/>
              </a:spcBef>
            </a:pPr>
            <a:r>
              <a:rPr lang="pt-BR" sz="2600" b="1" u="sng" dirty="0" smtClean="0">
                <a:solidFill>
                  <a:schemeClr val="accent5">
                    <a:lumMod val="50000"/>
                  </a:schemeClr>
                </a:solidFill>
              </a:rPr>
              <a:t>Desafio 6</a:t>
            </a:r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 – Desenvolvimento local, regional e nacional</a:t>
            </a:r>
          </a:p>
          <a:p>
            <a:pPr>
              <a:spcBef>
                <a:spcPts val="1800"/>
              </a:spcBef>
            </a:pPr>
            <a:r>
              <a:rPr lang="pt-BR" sz="2600" b="1" u="sng" dirty="0" smtClean="0">
                <a:solidFill>
                  <a:schemeClr val="accent5">
                    <a:lumMod val="50000"/>
                  </a:schemeClr>
                </a:solidFill>
              </a:rPr>
              <a:t>Desafio 7</a:t>
            </a:r>
            <a:r>
              <a:rPr lang="pt-BR" sz="2600" dirty="0" smtClean="0">
                <a:solidFill>
                  <a:schemeClr val="accent5">
                    <a:lumMod val="50000"/>
                  </a:schemeClr>
                </a:solidFill>
              </a:rPr>
              <a:t> – Gestão ambiental</a:t>
            </a:r>
            <a:endParaRPr lang="pt-BR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08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694" y="1115019"/>
            <a:ext cx="1116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</a:t>
            </a:r>
            <a:r>
              <a:rPr lang="pt-BR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Orientações / comunicações</a:t>
            </a:r>
          </a:p>
          <a:p>
            <a:endParaRPr lang="pt-BR" sz="5400" dirty="0">
              <a:solidFill>
                <a:schemeClr val="bg1">
                  <a:lumMod val="95000"/>
                </a:schemeClr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8200" y="123902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De forma ordinária, as liberações serão realizadas no enquadramento a ser executado, cada Unidade fará o planejamento trimestral contendo:</a:t>
            </a:r>
          </a:p>
          <a:p>
            <a:pPr algn="just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- Alinhamento com o PDI (Desafios);</a:t>
            </a:r>
          </a:p>
          <a:p>
            <a:pPr algn="just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- Natureza da despesa;</a:t>
            </a:r>
          </a:p>
          <a:p>
            <a:pPr algn="just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- Parâmetros utilizados na previsão.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18" y="3554405"/>
            <a:ext cx="8279321" cy="215628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83207" y="26350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Liberações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trimestrais</a:t>
            </a:r>
          </a:p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78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72" y="1764294"/>
            <a:ext cx="6877107" cy="418043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772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Centros e Colégios</a:t>
            </a:r>
          </a:p>
          <a:p>
            <a:pPr algn="just"/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Em 2017 definiu-se teto para diárias e passagens, tendo como metodologia de cálculo: 50% (média da execução de diárias e passagens dos últimos 4 anos) + 50% execução de 2017 (índice do IDR do exercício)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</a:rPr>
              <a:t>        Portaria MPOG n. 28/2017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Unidades vinculadas a Reitoria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80% da execução de diárias e passagens do exercício anterior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3373" y="229001"/>
            <a:ext cx="10515600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9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3.3 Limitação de diárias e passagens</a:t>
            </a:r>
          </a:p>
          <a:p>
            <a:pPr algn="ctr"/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49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162374" y="1894114"/>
          <a:ext cx="9390548" cy="299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647">
                  <a:extLst>
                    <a:ext uri="{9D8B030D-6E8A-4147-A177-3AD203B41FA5}">
                      <a16:colId xmlns:a16="http://schemas.microsoft.com/office/drawing/2014/main" val="2747036863"/>
                    </a:ext>
                  </a:extLst>
                </a:gridCol>
                <a:gridCol w="6512275">
                  <a:extLst>
                    <a:ext uri="{9D8B030D-6E8A-4147-A177-3AD203B41FA5}">
                      <a16:colId xmlns:a16="http://schemas.microsoft.com/office/drawing/2014/main" val="3600801917"/>
                    </a:ext>
                  </a:extLst>
                </a:gridCol>
                <a:gridCol w="2026626">
                  <a:extLst>
                    <a:ext uri="{9D8B030D-6E8A-4147-A177-3AD203B41FA5}">
                      <a16:colId xmlns:a16="http://schemas.microsoft.com/office/drawing/2014/main" val="2401236839"/>
                    </a:ext>
                  </a:extLst>
                </a:gridCol>
              </a:tblGrid>
              <a:tr h="3557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DIÁRIAS E PASSAGENS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58045121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CENTRO DE CIÊNCIAS NATURAIS E EXATAS - CCNE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163.774,58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0407937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CENTRO DE CIÊNCIAS RURAIS - CCR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213.602,80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6858289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153604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CENTRO DE CIÊNCIAS DA SAÚDE - CCS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213.406,03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6542046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CENTRO DE EDUCAÇÃO - CE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136.842,63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5224989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CENTRO DE CIÊNCIAS SOCIAIS E HUMANAS - CCSH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198.984,84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1583069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CENTRO DE TECNOLOGIA - CT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205.185,89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0008253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CENTRO DE ARTES E LETRAS - CAL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131.824,70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9993569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153609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CENTRO DE EDUCAÇÃO FÍSICA E DESPORTOS - CEFD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              61.209,58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659285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153621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CAMPUS DA UFSM EM FREDERICO WESTPHALEN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71.316,45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5229336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153448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CAMPUS DE PALMEIRA DAS MISSÕES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78.954,72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9085340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                -  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6499815"/>
                  </a:ext>
                </a:extLst>
              </a:tr>
              <a:tr h="1663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1.475.102,21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4482693"/>
                  </a:ext>
                </a:extLst>
              </a:tr>
              <a:tr h="1663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Limite 85% total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923054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62374" y="4963887"/>
          <a:ext cx="9390549" cy="793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002">
                  <a:extLst>
                    <a:ext uri="{9D8B030D-6E8A-4147-A177-3AD203B41FA5}">
                      <a16:colId xmlns:a16="http://schemas.microsoft.com/office/drawing/2014/main" val="783558260"/>
                    </a:ext>
                  </a:extLst>
                </a:gridCol>
                <a:gridCol w="6697921">
                  <a:extLst>
                    <a:ext uri="{9D8B030D-6E8A-4147-A177-3AD203B41FA5}">
                      <a16:colId xmlns:a16="http://schemas.microsoft.com/office/drawing/2014/main" val="593301443"/>
                    </a:ext>
                  </a:extLst>
                </a:gridCol>
                <a:gridCol w="2026626">
                  <a:extLst>
                    <a:ext uri="{9D8B030D-6E8A-4147-A177-3AD203B41FA5}">
                      <a16:colId xmlns:a16="http://schemas.microsoft.com/office/drawing/2014/main" val="3437230"/>
                    </a:ext>
                  </a:extLst>
                </a:gridCol>
              </a:tblGrid>
              <a:tr h="3358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DIÁRIAS E PASSAGENS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1047621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153612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COLÉGIO POLITÉCNICO DA UNIVERSIDADE FEDERAL DE SANTA MARIA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  125.169,51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0459472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153613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COLÉGIO TÉCNICO INDUSTRIAL - CTISM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  117.279,09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962624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162374" y="5906022"/>
          <a:ext cx="9390548" cy="390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233">
                  <a:extLst>
                    <a:ext uri="{9D8B030D-6E8A-4147-A177-3AD203B41FA5}">
                      <a16:colId xmlns:a16="http://schemas.microsoft.com/office/drawing/2014/main" val="3252418969"/>
                    </a:ext>
                  </a:extLst>
                </a:gridCol>
                <a:gridCol w="6073689">
                  <a:extLst>
                    <a:ext uri="{9D8B030D-6E8A-4147-A177-3AD203B41FA5}">
                      <a16:colId xmlns:a16="http://schemas.microsoft.com/office/drawing/2014/main" val="3067686057"/>
                    </a:ext>
                  </a:extLst>
                </a:gridCol>
                <a:gridCol w="2026626">
                  <a:extLst>
                    <a:ext uri="{9D8B030D-6E8A-4147-A177-3AD203B41FA5}">
                      <a16:colId xmlns:a16="http://schemas.microsoft.com/office/drawing/2014/main" val="103455980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DIÁRIAS E PASSAGENS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81151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153639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CAMPUS DE CACHOEIRA DO SUL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    52.338,82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1733916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99848" y="280759"/>
            <a:ext cx="10515600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9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3.4 Teto de diárias e passagens de 2017</a:t>
            </a:r>
          </a:p>
          <a:p>
            <a:pPr algn="ctr"/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96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Serão estabelecidos critérios para pagamento de bolsas, especialmente as de apoio administrativo.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99848" y="280759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3.5 Limitação para pagamento de bolsas</a:t>
            </a:r>
          </a:p>
          <a:p>
            <a:pPr algn="ctr"/>
            <a:endParaRPr lang="pt-BR" sz="3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133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59879" y="286500"/>
            <a:ext cx="9006219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Investimentos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90844" y="1825625"/>
            <a:ext cx="696295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Será necessário um plano de investimentos para o exercício, com priorização definida com base nos impactos institucionais.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Há possibilidade de remanejamento do custeio do IDR nas “janelas” de alteração orçamentária, porém é sujeito a aprovação Ministerial  e previsão de liberação é </a:t>
            </a:r>
            <a:r>
              <a:rPr lang="pt-BR" b="1" dirty="0" err="1" smtClean="0">
                <a:solidFill>
                  <a:schemeClr val="accent5">
                    <a:lumMod val="50000"/>
                  </a:schemeClr>
                </a:solidFill>
              </a:rPr>
              <a:t>mai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/18.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1" y="3576967"/>
            <a:ext cx="2728168" cy="1725553"/>
          </a:xfrm>
          <a:prstGeom prst="rect">
            <a:avLst/>
          </a:prstGeom>
        </p:spPr>
      </p:pic>
      <p:pic>
        <p:nvPicPr>
          <p:cNvPr id="6" name="Picture 2" descr="Resultado de imagem para priori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41" y="1300492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42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59879" y="286500"/>
            <a:ext cx="9006219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Reformas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37494" y="1825625"/>
            <a:ext cx="6816306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Será necessário um plano de reformas para o exercício, com priorização definida com base nos impactos institucionais a ser elaborada pela Unidade ou Fórum de Diretores.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Já existe um esboço das informações que serão necessárias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Existe PI para reforma por Unidade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1" y="3576967"/>
            <a:ext cx="2728168" cy="1725553"/>
          </a:xfrm>
          <a:prstGeom prst="rect">
            <a:avLst/>
          </a:prstGeom>
        </p:spPr>
      </p:pic>
      <p:pic>
        <p:nvPicPr>
          <p:cNvPr id="6" name="Picture 2" descr="Resultado de imagem para priori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41" y="1300492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43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>
                <a:solidFill>
                  <a:schemeClr val="accent5">
                    <a:lumMod val="50000"/>
                  </a:schemeClr>
                </a:solidFill>
              </a:rPr>
              <a:t>Anuidades tem ações orçamentárias específicas:</a:t>
            </a:r>
          </a:p>
          <a:p>
            <a:endParaRPr lang="pt-BR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13423"/>
              </p:ext>
            </p:extLst>
          </p:nvPr>
        </p:nvGraphicFramePr>
        <p:xfrm>
          <a:off x="1433147" y="2714332"/>
          <a:ext cx="7737230" cy="1250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0406">
                  <a:extLst>
                    <a:ext uri="{9D8B030D-6E8A-4147-A177-3AD203B41FA5}">
                      <a16:colId xmlns:a16="http://schemas.microsoft.com/office/drawing/2014/main" val="3122468944"/>
                    </a:ext>
                  </a:extLst>
                </a:gridCol>
                <a:gridCol w="1428412">
                  <a:extLst>
                    <a:ext uri="{9D8B030D-6E8A-4147-A177-3AD203B41FA5}">
                      <a16:colId xmlns:a16="http://schemas.microsoft.com/office/drawing/2014/main" val="1988811308"/>
                    </a:ext>
                  </a:extLst>
                </a:gridCol>
                <a:gridCol w="1428412">
                  <a:extLst>
                    <a:ext uri="{9D8B030D-6E8A-4147-A177-3AD203B41FA5}">
                      <a16:colId xmlns:a16="http://schemas.microsoft.com/office/drawing/2014/main" val="3746586950"/>
                    </a:ext>
                  </a:extLst>
                </a:gridCol>
              </a:tblGrid>
              <a:tr h="2221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PTRES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37077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0000 - Contribuições a </a:t>
                      </a:r>
                      <a:r>
                        <a:rPr lang="pt-BR" sz="1200" b="1" u="sng" strike="noStrike" dirty="0">
                          <a:effectLst/>
                        </a:rPr>
                        <a:t>Organismos Internacionais</a:t>
                      </a:r>
                      <a:r>
                        <a:rPr lang="pt-BR" sz="1200" b="1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>
                          <a:effectLst/>
                        </a:rPr>
                        <a:t>sem Exigência de Programação Específica - Despesas Diversas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00OQ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128022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5299451"/>
                  </a:ext>
                </a:extLst>
              </a:tr>
              <a:tr h="5943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0000 - Contribuições a </a:t>
                      </a:r>
                      <a:r>
                        <a:rPr lang="pt-BR" sz="1200" b="1" u="sng" strike="noStrike" dirty="0">
                          <a:effectLst/>
                        </a:rPr>
                        <a:t>Entidades Nacionais </a:t>
                      </a:r>
                      <a:r>
                        <a:rPr lang="pt-BR" sz="1200" u="none" strike="noStrike" dirty="0">
                          <a:effectLst/>
                        </a:rPr>
                        <a:t>sem Exigência de Programação Específica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00PW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128023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2069546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259879" y="286500"/>
            <a:ext cx="9932121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Anuidades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65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59879" y="286500"/>
            <a:ext cx="9932121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Racionalização do gasto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56" y="1109271"/>
            <a:ext cx="9504488" cy="4639458"/>
          </a:xfrm>
          <a:prstGeom prst="rect">
            <a:avLst/>
          </a:prstGeom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31166" y="2006780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Meta para 2017 é liquidar 85% do gasto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3654" y="515966"/>
            <a:ext cx="10028237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PDI 2016-2026 - 45 Objetivos Estratégicos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14" y="1642269"/>
            <a:ext cx="8629839" cy="4749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33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069848" y="1865376"/>
            <a:ext cx="10058400" cy="43068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r>
              <a:rPr lang="pt-BR" dirty="0" smtClean="0"/>
              <a:t>Obrigado!</a:t>
            </a:r>
            <a:endParaRPr lang="pt-BR" sz="1400" dirty="0" smtClean="0"/>
          </a:p>
          <a:p>
            <a:pPr marL="274320" lvl="1" indent="0">
              <a:buFont typeface="Arial" panose="020B0604020202020204" pitchFamily="34" charset="0"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12186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59879" y="286500"/>
            <a:ext cx="9932121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Contatos</a:t>
            </a:r>
            <a:endParaRPr lang="pt-BR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69848" y="1865376"/>
            <a:ext cx="10058400" cy="43068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r>
              <a:rPr lang="pt-BR" dirty="0" smtClean="0"/>
              <a:t>Pró-reitoria de Planejamento - PROPLAN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Frank Casado – Pró-reitor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Ramal 8292 – proplan@ufsm.br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Homepage: </a:t>
            </a:r>
            <a:r>
              <a:rPr lang="pt-BR" sz="1400" dirty="0" smtClean="0">
                <a:hlinkClick r:id="rId2"/>
              </a:rPr>
              <a:t>http://www.ufsm.br/proplan</a:t>
            </a:r>
            <a:endParaRPr lang="pt-BR" sz="1400" dirty="0" smtClean="0"/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err="1" smtClean="0"/>
              <a:t>Facebook</a:t>
            </a:r>
            <a:r>
              <a:rPr lang="pt-BR" sz="1400" dirty="0" smtClean="0"/>
              <a:t>: </a:t>
            </a:r>
            <a:r>
              <a:rPr lang="pt-BR" sz="1400" dirty="0" smtClean="0">
                <a:hlinkClick r:id="rId3"/>
              </a:rPr>
              <a:t>https://www.facebook.com/proplanufsm</a:t>
            </a:r>
            <a:endParaRPr lang="pt-BR" sz="1400" dirty="0" smtClean="0"/>
          </a:p>
          <a:p>
            <a:pPr marL="274320" lvl="1" indent="0">
              <a:buFont typeface="Arial" panose="020B0604020202020204" pitchFamily="34" charset="0"/>
              <a:buNone/>
            </a:pPr>
            <a:endParaRPr lang="pt-BR" sz="1400" dirty="0" smtClean="0"/>
          </a:p>
          <a:p>
            <a:r>
              <a:rPr lang="pt-BR" dirty="0" smtClean="0"/>
              <a:t>Coordenadoria de Planejamento Econômico  - COPLEC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err="1" smtClean="0"/>
              <a:t>Joeder</a:t>
            </a:r>
            <a:r>
              <a:rPr lang="pt-BR" sz="1400" dirty="0" smtClean="0"/>
              <a:t> Soares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José Carlos </a:t>
            </a:r>
            <a:r>
              <a:rPr lang="pt-BR" sz="1400" dirty="0" err="1" smtClean="0"/>
              <a:t>Balcemão</a:t>
            </a:r>
            <a:endParaRPr lang="pt-BR" sz="1400" dirty="0" smtClean="0"/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Ricardo Barcelos 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Ramal 8334 – orçamento@ufsm.br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pt-BR" sz="1400" dirty="0" smtClean="0"/>
          </a:p>
          <a:p>
            <a:r>
              <a:rPr lang="pt-BR" dirty="0" smtClean="0"/>
              <a:t>Coordenadoria de Planejamento Informacional - COPLIN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Fernando Barbosa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Cristina Bolzan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Carmen Cristina </a:t>
            </a:r>
            <a:r>
              <a:rPr lang="pt-BR" sz="1400" dirty="0" err="1" smtClean="0"/>
              <a:t>Suptitz</a:t>
            </a:r>
            <a:endParaRPr lang="pt-BR" sz="1400" dirty="0" smtClean="0"/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Giana </a:t>
            </a:r>
            <a:r>
              <a:rPr lang="pt-BR" sz="1400" dirty="0" err="1" smtClean="0"/>
              <a:t>Giacomelli</a:t>
            </a:r>
            <a:endParaRPr lang="pt-BR" sz="1400" dirty="0" smtClean="0"/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pt-BR" sz="1400" dirty="0" smtClean="0"/>
              <a:t>Ramal 8133 – coplin@ufsm.br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1494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823504" y="1167830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2011-2016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3505" y="398389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" y="1721827"/>
            <a:ext cx="12061079" cy="47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2011-2016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89" y="1773783"/>
            <a:ext cx="9989256" cy="44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2011-2016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64" y="1895261"/>
            <a:ext cx="9309399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2332" y="1219785"/>
            <a:ext cx="1000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Source Sans Pro Semibold" pitchFamily="34" charset="0"/>
              </a:rPr>
              <a:t>Procedimento 2017-2026</a:t>
            </a:r>
            <a:endParaRPr lang="pt-BR" sz="3000" dirty="0">
              <a:solidFill>
                <a:schemeClr val="tx2"/>
              </a:solidFill>
              <a:latin typeface="Source Sans Pro Semi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2333" y="450344"/>
            <a:ext cx="963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Relatório de Gestão TCU</a:t>
            </a:r>
            <a:endParaRPr lang="pt-BR" sz="2400" dirty="0">
              <a:solidFill>
                <a:schemeClr val="tx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48245" y="2213264"/>
            <a:ext cx="9133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 smtClean="0"/>
              <a:t>Orçamento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 smtClean="0"/>
              <a:t>Ações e 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 smtClean="0"/>
              <a:t>Indicadores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9859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875</Words>
  <Application>Microsoft Office PowerPoint</Application>
  <PresentationFormat>Widescreen</PresentationFormat>
  <Paragraphs>249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Century Gothic</vt:lpstr>
      <vt:lpstr>Futura Md BT</vt:lpstr>
      <vt:lpstr>Open Sans Semibold</vt:lpstr>
      <vt:lpstr>Source Sans Pro Semibold</vt:lpstr>
      <vt:lpstr>Times New Roman</vt:lpstr>
      <vt:lpstr>Wingdings 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Frank Casado</dc:creator>
  <cp:lastModifiedBy>Microsoft</cp:lastModifiedBy>
  <cp:revision>88</cp:revision>
  <dcterms:created xsi:type="dcterms:W3CDTF">2016-04-05T18:02:09Z</dcterms:created>
  <dcterms:modified xsi:type="dcterms:W3CDTF">2018-01-18T20:12:24Z</dcterms:modified>
</cp:coreProperties>
</file>