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7" r:id="rId3"/>
    <p:sldId id="260" r:id="rId4"/>
    <p:sldId id="261" r:id="rId5"/>
    <p:sldId id="317" r:id="rId6"/>
    <p:sldId id="318" r:id="rId7"/>
    <p:sldId id="320" r:id="rId8"/>
    <p:sldId id="321" r:id="rId9"/>
    <p:sldId id="264" r:id="rId10"/>
    <p:sldId id="262" r:id="rId11"/>
    <p:sldId id="267" r:id="rId12"/>
    <p:sldId id="263" r:id="rId13"/>
    <p:sldId id="266" r:id="rId14"/>
    <p:sldId id="288" r:id="rId15"/>
    <p:sldId id="289" r:id="rId16"/>
    <p:sldId id="290" r:id="rId17"/>
    <p:sldId id="293" r:id="rId18"/>
    <p:sldId id="294" r:id="rId19"/>
    <p:sldId id="295" r:id="rId20"/>
    <p:sldId id="296" r:id="rId21"/>
    <p:sldId id="297" r:id="rId22"/>
    <p:sldId id="310" r:id="rId23"/>
    <p:sldId id="292" r:id="rId24"/>
    <p:sldId id="319" r:id="rId25"/>
    <p:sldId id="312" r:id="rId26"/>
    <p:sldId id="313" r:id="rId27"/>
    <p:sldId id="315" r:id="rId28"/>
    <p:sldId id="316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ss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5A6E"/>
    <a:srgbClr val="0CAF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7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D28BF12C-6F4F-4305-BACE-AC301AC665C9}"/>
              </a:ext>
            </a:extLst>
          </p:cNvPr>
          <p:cNvSpPr/>
          <p:nvPr userDrawn="1"/>
        </p:nvSpPr>
        <p:spPr>
          <a:xfrm>
            <a:off x="-8318" y="0"/>
            <a:ext cx="12192000" cy="6858000"/>
          </a:xfrm>
          <a:prstGeom prst="rect">
            <a:avLst/>
          </a:prstGeom>
          <a:solidFill>
            <a:srgbClr val="075A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EF009E-3061-41D9-93AC-DF31A01D43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3771" y="1901371"/>
            <a:ext cx="8461830" cy="1924624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pPr algn="ctr"/>
            <a:endParaRPr lang="pt-BR" sz="60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3F2A1C-D056-4D38-BCFD-86BBCEFC4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1462" y="4225429"/>
            <a:ext cx="6836229" cy="8333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endParaRPr lang="pt-BR" sz="24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98CD725-2457-41AD-9095-453DB1A06709}"/>
              </a:ext>
            </a:extLst>
          </p:cNvPr>
          <p:cNvSpPr/>
          <p:nvPr userDrawn="1"/>
        </p:nvSpPr>
        <p:spPr>
          <a:xfrm>
            <a:off x="-8318" y="0"/>
            <a:ext cx="12192000" cy="1106370"/>
          </a:xfrm>
          <a:prstGeom prst="rect">
            <a:avLst/>
          </a:prstGeom>
          <a:solidFill>
            <a:srgbClr val="0CA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Curso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3554F2FF-8A65-44E7-813E-7BE756DDA4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39200" y="1365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D525F4A-1F88-4BA3-BBF2-99E17082F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1" t="6092" b="5200"/>
          <a:stretch/>
        </p:blipFill>
        <p:spPr>
          <a:xfrm>
            <a:off x="-8318" y="1106371"/>
            <a:ext cx="2984136" cy="5751629"/>
          </a:xfrm>
          <a:prstGeom prst="rect">
            <a:avLst/>
          </a:prstGeom>
        </p:spPr>
      </p:pic>
      <p:pic>
        <p:nvPicPr>
          <p:cNvPr id="16" name="Imagem 15" descr="Imagem em preto e branco&#10;&#10;Descrição gerada automaticamente">
            <a:extLst>
              <a:ext uri="{FF2B5EF4-FFF2-40B4-BE49-F238E27FC236}">
                <a16:creationId xmlns:a16="http://schemas.microsoft.com/office/drawing/2014/main" id="{894BF461-6684-4109-8B18-9D295E8D51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34000" r="17974" b="35126"/>
          <a:stretch/>
        </p:blipFill>
        <p:spPr>
          <a:xfrm>
            <a:off x="8932074" y="5458186"/>
            <a:ext cx="3121005" cy="143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2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534F8-0105-4B93-8A19-73BFE5D64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8861B29-18B6-49C1-AC08-890F42106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4E758D-9D62-48BA-80FE-050B56FAB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BAB58-3AAF-499A-9B25-BA070789E5CF}" type="datetimeFigureOut">
              <a:rPr lang="pt-BR" smtClean="0"/>
              <a:t>07/07/2025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DEDFEB-82F0-4E70-B957-33B913F8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971C4D-BBC4-4510-8E8C-C20F826E6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1D57-61B3-47E6-AAFF-3D88D2D4F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69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2AD2C9-66C0-4594-8E56-836D2263B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0321F6B-C4EE-45D4-8BCD-BF6886638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27ABC2-76D6-4414-86B7-FAF5FFBA4D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BAB58-3AAF-499A-9B25-BA070789E5CF}" type="datetimeFigureOut">
              <a:rPr lang="pt-BR" smtClean="0"/>
              <a:t>07/07/2025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34454D-E9B5-4D22-9443-93F438DEC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DC9F13-2A87-4D6A-9887-0D754838C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1D57-61B3-47E6-AAFF-3D88D2D4F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55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2E8A86-46F3-472D-904A-CC388902A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666D50-08FD-4615-8D5B-11820CF13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4630"/>
            <a:ext cx="10515600" cy="3919688"/>
          </a:xfrm>
        </p:spPr>
        <p:txBody>
          <a:bodyPr/>
          <a:lstStyle>
            <a:lvl1pPr>
              <a:defRPr>
                <a:latin typeface="Bahnschrift SemiBold SemiConden" panose="020B0502040204020203" pitchFamily="34" charset="0"/>
              </a:defRPr>
            </a:lvl1pPr>
            <a:lvl2pPr>
              <a:defRPr>
                <a:latin typeface="Bahnschrift SemiBold SemiConden" panose="020B0502040204020203" pitchFamily="34" charset="0"/>
              </a:defRPr>
            </a:lvl2pPr>
            <a:lvl3pPr>
              <a:defRPr>
                <a:latin typeface="Bahnschrift SemiBold SemiConden" panose="020B0502040204020203" pitchFamily="34" charset="0"/>
              </a:defRPr>
            </a:lvl3pPr>
            <a:lvl4pPr>
              <a:defRPr>
                <a:latin typeface="Bahnschrift SemiBold SemiConden" panose="020B0502040204020203" pitchFamily="34" charset="0"/>
              </a:defRPr>
            </a:lvl4pPr>
            <a:lvl5pPr>
              <a:defRPr>
                <a:latin typeface="Bahnschrift SemiBold SemiConden" panose="020B0502040204020203" pitchFamily="34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606131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12BC57-D56D-4ED9-9DDC-E809D7459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E03DDFC-8E2C-48E3-9B65-86D70C55D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64E054-A100-492D-BC2F-EFBC92A8FF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BAB58-3AAF-499A-9B25-BA070789E5CF}" type="datetimeFigureOut">
              <a:rPr lang="pt-BR" smtClean="0"/>
              <a:t>07/07/2025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D9A0CB-2F57-4030-BEEF-22548BAB6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AC97EF-31F7-48E1-9EA0-C34BD2C49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1D57-61B3-47E6-AAFF-3D88D2D4F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94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A13DA1-D987-4BDE-ACB2-DC0FFAD6D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10E4B8-3CB1-4AF6-928D-CAF09183B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F773C8-ADC7-498B-BF4B-63053ADDD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ABB5F7-070A-4044-A098-E8E267FC3F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BAB58-3AAF-499A-9B25-BA070789E5CF}" type="datetimeFigureOut">
              <a:rPr lang="pt-BR" smtClean="0"/>
              <a:t>07/07/2025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4D8596D-CD56-4961-9AE6-0C0AF433E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8B5A13E-A8CB-423B-B2D1-FDA30B30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1D57-61B3-47E6-AAFF-3D88D2D4F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50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4FE15A-54A4-4F93-85F9-C3B841AB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358431B-917D-4E48-A96C-056477930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8E58DB1-AD5E-42CA-A67E-9075514EB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F83F386-DAA5-43A3-9C8E-E5CC8D4D3F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B4853FB-0081-4C06-95F0-9AF9A2CCEA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1D685A4-B048-4962-ABFE-0E4A6617C5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BAB58-3AAF-499A-9B25-BA070789E5CF}" type="datetimeFigureOut">
              <a:rPr lang="pt-BR" smtClean="0"/>
              <a:t>07/07/2025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F0417AD-E643-487F-91AC-19E246A85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C4DFB03-0C93-43DF-BAD9-2C03A9B2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1D57-61B3-47E6-AAFF-3D88D2D4F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129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FA9AD8-DF17-49F8-A2F0-CDA456BA8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D1D64F4-FF53-4172-9877-D94905EED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BAB58-3AAF-499A-9B25-BA070789E5CF}" type="datetimeFigureOut">
              <a:rPr lang="pt-BR" smtClean="0"/>
              <a:t>07/07/2025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582F175-5A05-41E9-B49F-536AFD66A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0C0A1D0-8CB7-426F-B4A9-E9D538D2C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1D57-61B3-47E6-AAFF-3D88D2D4F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667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98A4981-BE01-4622-930C-AAB1948B1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BAB58-3AAF-499A-9B25-BA070789E5CF}" type="datetimeFigureOut">
              <a:rPr lang="pt-BR" smtClean="0"/>
              <a:t>07/07/2025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0686FD-0D68-4641-A705-4FDDE75E6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C0077B6-4B9A-4C39-80F8-418B509FA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1D57-61B3-47E6-AAFF-3D88D2D4F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42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69F83-0D0E-4B99-A0CB-D562209D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B0CC70-F470-4FFF-A782-0182FDF5D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F0DCDAD-7C9D-48E7-AD93-0112D7E35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F8A6865-E312-4335-88F6-CE91D2F5D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BAB58-3AAF-499A-9B25-BA070789E5CF}" type="datetimeFigureOut">
              <a:rPr lang="pt-BR" smtClean="0"/>
              <a:t>07/07/2025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E93DEAF-6CDB-4BC3-962E-6F1D1306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53836D9-FB21-4AEA-9784-AEB58F68C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1D57-61B3-47E6-AAFF-3D88D2D4F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29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DDAB68-0F9F-4F11-B776-5079F6705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6ABA16E-A23D-4652-B1C1-9B6E838D1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E37C2E9-CDD9-4A54-B614-194557904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3B992CA-F59B-412B-9036-6D1AD2DDCC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BAB58-3AAF-499A-9B25-BA070789E5CF}" type="datetimeFigureOut">
              <a:rPr lang="pt-BR" smtClean="0"/>
              <a:t>07/07/2025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972A3DB-C4F5-4C6D-AE5C-84AFFF796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AFD67-EE5D-4989-B816-D35FD76EA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1D57-61B3-47E6-AAFF-3D88D2D4F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451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A0A638-FFC6-45D5-A2E0-53E45E3BC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9143"/>
            <a:ext cx="10515600" cy="4507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ADB2C13-C9D2-4355-9460-A3D2DBEDE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28749"/>
          </a:xfrm>
          <a:prstGeom prst="rect">
            <a:avLst/>
          </a:prstGeom>
          <a:solidFill>
            <a:srgbClr val="075A6E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1BAD9CB-91DA-48E8-9250-EB962651AFE5}"/>
              </a:ext>
            </a:extLst>
          </p:cNvPr>
          <p:cNvSpPr/>
          <p:nvPr userDrawn="1"/>
        </p:nvSpPr>
        <p:spPr>
          <a:xfrm>
            <a:off x="0" y="5710842"/>
            <a:ext cx="12192000" cy="1147158"/>
          </a:xfrm>
          <a:prstGeom prst="rect">
            <a:avLst/>
          </a:prstGeom>
          <a:solidFill>
            <a:srgbClr val="075A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50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11" name="Imagem 10" descr="Imagem em preto e branco&#10;&#10;Descrição gerada automaticamente">
            <a:extLst>
              <a:ext uri="{FF2B5EF4-FFF2-40B4-BE49-F238E27FC236}">
                <a16:creationId xmlns:a16="http://schemas.microsoft.com/office/drawing/2014/main" id="{7B216699-F11C-4180-97EA-88D6FB87C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34000" r="17974" b="35126"/>
          <a:stretch/>
        </p:blipFill>
        <p:spPr>
          <a:xfrm>
            <a:off x="9631264" y="5695331"/>
            <a:ext cx="2560736" cy="117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Bahnschrift SemiBold SemiConden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hnschrift SemiBold SemiConden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hnschrift SemiBold SemiConden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hnschrift SemiBold SemiConden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 SemiBold SemiConden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ahnschrift SemiBold SemiConden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demapa@ufsm.b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fsm.br/demapa" TargetMode="External"/><Relationship Id="rId2" Type="http://schemas.openxmlformats.org/officeDocument/2006/relationships/hyperlink" Target="https://www.gov.br/pnc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fsm.br/demap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fsm.br/demap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rtaltransparencia.gov.br/notas-fiscais/lista-consulta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87457-FCC3-4BB5-808B-449A215A60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Ciclo da Contratação Pública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B8E6AE2-BE84-411F-86FE-105A492322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/>
              <a:t>Turma 5 </a:t>
            </a:r>
            <a:r>
              <a:rPr lang="pt-BR" dirty="0"/>
              <a:t>– Contratação direta</a:t>
            </a:r>
          </a:p>
        </p:txBody>
      </p:sp>
    </p:spTree>
    <p:extLst>
      <p:ext uri="{BB962C8B-B14F-4D97-AF65-F5344CB8AC3E}">
        <p14:creationId xmlns:p14="http://schemas.microsoft.com/office/powerpoint/2010/main" val="3020779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54F79-61B0-4739-BF8F-53A190234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3300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sz="3600" dirty="0"/>
              <a:t>Pesquisa de Preços</a:t>
            </a:r>
            <a:br>
              <a:rPr lang="pt-BR" sz="3600" dirty="0"/>
            </a:br>
            <a:r>
              <a:rPr lang="pt-BR" sz="3600" dirty="0"/>
              <a:t>- Exemplo Tabela Resumo - </a:t>
            </a:r>
            <a:br>
              <a:rPr lang="pt-BR" dirty="0"/>
            </a:b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A72797A-1BE7-4DDD-99C6-E9F3CC52D5A0}"/>
              </a:ext>
            </a:extLst>
          </p:cNvPr>
          <p:cNvSpPr txBox="1"/>
          <p:nvPr/>
        </p:nvSpPr>
        <p:spPr>
          <a:xfrm>
            <a:off x="0" y="1552182"/>
            <a:ext cx="132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Exemplo1</a:t>
            </a:r>
            <a:r>
              <a:rPr lang="pt-BR" dirty="0"/>
              <a:t>: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AF072A57-3882-4072-ABD8-FB581EF3105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61208" y="1071231"/>
          <a:ext cx="10913700" cy="471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Worksheet" r:id="rId3" imgW="9001027" imgH="4114800" progId="Excel.Sheet.12">
                  <p:embed/>
                </p:oleObj>
              </mc:Choice>
              <mc:Fallback>
                <p:oleObj name="Worksheet" r:id="rId3" imgW="9001027" imgH="4114800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AF072A57-3882-4072-ABD8-FB581EF310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1208" y="1071231"/>
                        <a:ext cx="10913700" cy="4715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CC5E56E7-F651-4A18-89A7-C4FF7061FBAC}"/>
              </a:ext>
            </a:extLst>
          </p:cNvPr>
          <p:cNvSpPr txBox="1"/>
          <p:nvPr/>
        </p:nvSpPr>
        <p:spPr>
          <a:xfrm>
            <a:off x="1061208" y="5786769"/>
            <a:ext cx="6607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Disponível orientações página do DEMAPA – www.ufsm.br/demapa</a:t>
            </a:r>
          </a:p>
        </p:txBody>
      </p:sp>
    </p:spTree>
    <p:extLst>
      <p:ext uri="{BB962C8B-B14F-4D97-AF65-F5344CB8AC3E}">
        <p14:creationId xmlns:p14="http://schemas.microsoft.com/office/powerpoint/2010/main" val="3339330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54F79-61B0-4739-BF8F-53A190234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28749"/>
          </a:xfrm>
        </p:spPr>
        <p:txBody>
          <a:bodyPr>
            <a:normAutofit/>
          </a:bodyPr>
          <a:lstStyle/>
          <a:p>
            <a:r>
              <a:rPr lang="pt-BR" sz="3200" dirty="0"/>
              <a:t>Pesquisa de Preços</a:t>
            </a:r>
            <a:br>
              <a:rPr lang="pt-BR" sz="3200" dirty="0"/>
            </a:br>
            <a:r>
              <a:rPr lang="pt-BR" sz="3200" dirty="0"/>
              <a:t>- Exemplo Planilha Resumo -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A72797A-1BE7-4DDD-99C6-E9F3CC52D5A0}"/>
              </a:ext>
            </a:extLst>
          </p:cNvPr>
          <p:cNvSpPr txBox="1"/>
          <p:nvPr/>
        </p:nvSpPr>
        <p:spPr>
          <a:xfrm>
            <a:off x="0" y="1674919"/>
            <a:ext cx="132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Exemplo 2: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5F22DBB-105A-4241-A41B-FF42F796E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52" y="1136649"/>
            <a:ext cx="11001848" cy="561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65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BBF73D-55F0-4C0C-BD46-D86514290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Contratação Direta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54D07A-9CCE-42D5-80AA-D1587AD9E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947" y="1535185"/>
            <a:ext cx="11160853" cy="403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>
                <a:latin typeface="+mn-lt"/>
              </a:rPr>
              <a:t>Enquadramentos de Contratação Direta:</a:t>
            </a:r>
          </a:p>
          <a:p>
            <a:pPr marL="0" indent="0">
              <a:buNone/>
            </a:pPr>
            <a:endParaRPr lang="pt-BR" dirty="0">
              <a:latin typeface="+mn-lt"/>
            </a:endParaRPr>
          </a:p>
          <a:p>
            <a:pPr marL="0" indent="0">
              <a:buNone/>
            </a:pPr>
            <a:r>
              <a:rPr lang="pt-BR" dirty="0">
                <a:latin typeface="+mn-lt"/>
              </a:rPr>
              <a:t>Inexigibilidade – previsto no  art. 74 da Lei 14.133/2021</a:t>
            </a:r>
          </a:p>
          <a:p>
            <a:pPr marL="0" indent="0">
              <a:buNone/>
            </a:pPr>
            <a:endParaRPr lang="pt-BR" dirty="0">
              <a:latin typeface="+mn-lt"/>
            </a:endParaRPr>
          </a:p>
          <a:p>
            <a:pPr marL="0" indent="0">
              <a:buNone/>
            </a:pPr>
            <a:endParaRPr lang="pt-BR" dirty="0">
              <a:latin typeface="+mn-lt"/>
            </a:endParaRPr>
          </a:p>
          <a:p>
            <a:pPr marL="0" indent="0">
              <a:buNone/>
            </a:pPr>
            <a:endParaRPr lang="pt-BR" dirty="0">
              <a:latin typeface="+mn-lt"/>
            </a:endParaRPr>
          </a:p>
          <a:p>
            <a:pPr marL="0" indent="0">
              <a:buNone/>
            </a:pPr>
            <a:r>
              <a:rPr lang="pt-BR" dirty="0">
                <a:latin typeface="+mn-lt"/>
              </a:rPr>
              <a:t>Dispensa de Licitação – previsto no art. 75 da Lei 14.133/2021</a:t>
            </a:r>
          </a:p>
        </p:txBody>
      </p:sp>
    </p:spTree>
    <p:extLst>
      <p:ext uri="{BB962C8B-B14F-4D97-AF65-F5344CB8AC3E}">
        <p14:creationId xmlns:p14="http://schemas.microsoft.com/office/powerpoint/2010/main" val="45989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40D23-BEB3-43CE-AF83-09C44310D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Inexigibilidade de Licitação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EC6324-3D82-4A07-B6D3-49D9458F8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560" y="1602298"/>
            <a:ext cx="11018240" cy="3972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+mn-lt"/>
              </a:rPr>
              <a:t>Conceito: </a:t>
            </a:r>
            <a:r>
              <a:rPr lang="pt-BR" dirty="0">
                <a:latin typeface="+mn-lt"/>
              </a:rPr>
              <a:t>Quando a competição é inviável</a:t>
            </a:r>
          </a:p>
          <a:p>
            <a:endParaRPr lang="pt-BR" dirty="0">
              <a:latin typeface="+mn-lt"/>
            </a:endParaRPr>
          </a:p>
          <a:p>
            <a:pPr marL="0" indent="0">
              <a:buNone/>
            </a:pPr>
            <a:r>
              <a:rPr lang="pt-BR" dirty="0">
                <a:latin typeface="+mn-lt"/>
              </a:rPr>
              <a:t>Principais </a:t>
            </a:r>
            <a:r>
              <a:rPr lang="pt-BR" b="1" dirty="0">
                <a:latin typeface="+mn-lt"/>
              </a:rPr>
              <a:t>Hipóteses: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latin typeface="+mn-lt"/>
              </a:rPr>
              <a:t>Contratação de artistas consagrados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latin typeface="+mn-lt"/>
              </a:rPr>
              <a:t>Serviços técnicos especializados de notória especialização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latin typeface="+mn-lt"/>
              </a:rPr>
              <a:t>Fornecedores exclusivos no mercado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7083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40D23-BEB3-43CE-AF83-09C44310D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Inexigibilidade de Licitação</a:t>
            </a:r>
            <a:br>
              <a:rPr lang="pt-BR" dirty="0"/>
            </a:br>
            <a:r>
              <a:rPr lang="pt-BR" sz="3200" dirty="0"/>
              <a:t>(Contratação de Fornecedor Exclusivo)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EC6324-3D82-4A07-B6D3-49D9458F8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25" y="1535185"/>
            <a:ext cx="11669086" cy="4093828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900" b="1" kern="0" dirty="0">
                <a:solidFill>
                  <a:srgbClr val="000000"/>
                </a:solidFill>
                <a:latin typeface="Calibri"/>
              </a:rPr>
              <a:t>Solicitação de Dispensa – SIE, </a:t>
            </a:r>
            <a:r>
              <a:rPr lang="pt-BR" sz="1900" kern="0" dirty="0">
                <a:solidFill>
                  <a:srgbClr val="000000"/>
                </a:solidFill>
                <a:latin typeface="Calibri"/>
              </a:rPr>
              <a:t>com as seguinte informações: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900" kern="0" dirty="0">
                <a:solidFill>
                  <a:srgbClr val="000000"/>
                </a:solidFill>
                <a:latin typeface="Calibri"/>
              </a:rPr>
              <a:t>	- Descritivo do objeto detalhado, com todas as características, forma de apresentação dos 	produtos e demais condições para contratação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900" kern="0" dirty="0">
                <a:solidFill>
                  <a:srgbClr val="000000"/>
                </a:solidFill>
                <a:latin typeface="Calibri"/>
              </a:rPr>
              <a:t>	- Quantitativos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900" kern="0" dirty="0">
                <a:solidFill>
                  <a:srgbClr val="000000"/>
                </a:solidFill>
                <a:latin typeface="Calibri"/>
              </a:rPr>
              <a:t>	- Previsão da contratação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900" kern="0" dirty="0">
                <a:solidFill>
                  <a:srgbClr val="000000"/>
                </a:solidFill>
                <a:latin typeface="Calibri"/>
              </a:rPr>
              <a:t>	- Informar número e ano do DFD – Documento da Formalização da Demanda – Sistema PGC via Portal Governo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900" kern="0" dirty="0">
              <a:solidFill>
                <a:srgbClr val="000000"/>
              </a:solidFill>
              <a:latin typeface="Calibri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900" b="1" kern="0" dirty="0">
                <a:solidFill>
                  <a:srgbClr val="000000"/>
                </a:solidFill>
                <a:latin typeface="Calibri"/>
              </a:rPr>
              <a:t>Anexar à Solicitação: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900" kern="0" dirty="0">
                <a:solidFill>
                  <a:srgbClr val="000000"/>
                </a:solidFill>
                <a:latin typeface="Calibri"/>
              </a:rPr>
              <a:t>	- Proposta formal: datada, com CNPJ, assinada e identificada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900" kern="0" dirty="0">
                <a:solidFill>
                  <a:srgbClr val="000000"/>
                </a:solidFill>
                <a:latin typeface="Calibri"/>
              </a:rPr>
              <a:t>	- ETP Digital elaborado no Portal de Compras do Governo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900" kern="0" dirty="0">
                <a:solidFill>
                  <a:srgbClr val="000000"/>
                </a:solidFill>
                <a:latin typeface="Calibri"/>
              </a:rPr>
              <a:t>	- </a:t>
            </a:r>
            <a:r>
              <a:rPr lang="pt-BR" sz="1900" kern="0" dirty="0">
                <a:solidFill>
                  <a:srgbClr val="0070C0"/>
                </a:solidFill>
                <a:latin typeface="Calibri"/>
              </a:rPr>
              <a:t>Comprovante da exclusividade, por meio de declaração do fabricante, atestados que comprove que o objeto é fornecido ou prestado por um único fornecedor, sendo vedada a preferência por marca específica.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900" kern="0" dirty="0">
                <a:solidFill>
                  <a:srgbClr val="000000"/>
                </a:solidFill>
                <a:latin typeface="Calibri"/>
              </a:rPr>
              <a:t>	- Comprovante do preço de mercado, por meio de cópias de contratos ou notas fiscais de contratações similares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900" kern="0" dirty="0">
              <a:solidFill>
                <a:srgbClr val="000000"/>
              </a:solidFill>
              <a:latin typeface="Calibri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900" kern="0" dirty="0">
                <a:solidFill>
                  <a:srgbClr val="000000"/>
                </a:solidFill>
                <a:latin typeface="Calibri"/>
              </a:rPr>
              <a:t>OBS: - Caso o prazo de fornecimento for por prazo superior a 30 (trinta) dias ou acima do valor de R$ 15.681,00 deverá ser anexado à solicitação no SIE: declarações de acessibilidade, inexistência de Fato impeditivo e de não contratação de menor de idade emitidas pelo fornecedor. </a:t>
            </a:r>
            <a:r>
              <a:rPr lang="pt-BR" sz="1900" b="1" kern="0" dirty="0">
                <a:solidFill>
                  <a:srgbClr val="000000"/>
                </a:solidFill>
                <a:latin typeface="Calibri"/>
              </a:rPr>
              <a:t>(modelos das declarações na página do DEMAPA - https://www.ufsm.br/orgaos- executivos/</a:t>
            </a:r>
            <a:r>
              <a:rPr lang="pt-BR" sz="1900" b="1" kern="0" dirty="0" err="1">
                <a:solidFill>
                  <a:srgbClr val="000000"/>
                </a:solidFill>
                <a:latin typeface="Calibri"/>
              </a:rPr>
              <a:t>demapa</a:t>
            </a:r>
            <a:r>
              <a:rPr lang="pt-BR" sz="1900" b="1" kern="0" dirty="0">
                <a:solidFill>
                  <a:srgbClr val="000000"/>
                </a:solidFill>
                <a:latin typeface="Calibri"/>
              </a:rPr>
              <a:t>/formulários).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900" b="1" kern="0" dirty="0">
              <a:solidFill>
                <a:srgbClr val="000000"/>
              </a:solidFill>
              <a:latin typeface="Calibri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900" b="1" kern="0" dirty="0">
                <a:solidFill>
                  <a:srgbClr val="000000"/>
                </a:solidFill>
                <a:latin typeface="Calibri"/>
              </a:rPr>
              <a:t>- </a:t>
            </a:r>
            <a:r>
              <a:rPr lang="pt-BR" sz="1900" dirty="0"/>
              <a:t>Fica vedada a contratação </a:t>
            </a:r>
            <a:r>
              <a:rPr lang="pt-BR" sz="1900" b="1" dirty="0"/>
              <a:t>direta por inexigibilidade caso a justificativa de preços demonstre a possibilidade de competição.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900" b="1" kern="0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 dirty="0">
              <a:solidFill>
                <a:srgbClr val="000000"/>
              </a:solidFill>
              <a:latin typeface="Calibri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 dirty="0">
              <a:solidFill>
                <a:srgbClr val="000000"/>
              </a:solidFill>
              <a:latin typeface="Calibri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0395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40D23-BEB3-43CE-AF83-09C44310D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Inexigibilidade de Licitação</a:t>
            </a:r>
            <a:br>
              <a:rPr lang="pt-BR" dirty="0"/>
            </a:br>
            <a:r>
              <a:rPr lang="pt-BR" sz="3200" dirty="0"/>
              <a:t>(Contratação de Palestrante/artista e participação de evento)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EC6324-3D82-4A07-B6D3-49D9458F8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02" y="1526796"/>
            <a:ext cx="11937534" cy="4097856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kern="0" dirty="0">
                <a:solidFill>
                  <a:srgbClr val="000000"/>
                </a:solidFill>
                <a:latin typeface="Calibri"/>
              </a:rPr>
              <a:t>Solicitação de Dispensa – SIE, </a:t>
            </a:r>
            <a:r>
              <a:rPr lang="pt-BR" kern="0" dirty="0">
                <a:solidFill>
                  <a:srgbClr val="000000"/>
                </a:solidFill>
                <a:latin typeface="Calibri"/>
              </a:rPr>
              <a:t>com as seguinte informações: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	- Descritivo do objeto detalhado, com todas as características, bem como data e local do evento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	- Quantitativos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	- Previsão da contratação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	- Informar número e ano do DFD – Documento da Formalização da Demanda – Sistema PGC via Portal Governo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 dirty="0">
              <a:solidFill>
                <a:srgbClr val="000000"/>
              </a:solidFill>
              <a:latin typeface="Calibri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kern="0" dirty="0">
                <a:solidFill>
                  <a:srgbClr val="000000"/>
                </a:solidFill>
                <a:latin typeface="Calibri"/>
              </a:rPr>
              <a:t>Anexar à Solicitação no SIE: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	- Proposta formal: datada, com CNPJ, assinada e identificada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	- ETP Digital elaborado no sistema do Governo. </a:t>
            </a:r>
            <a:r>
              <a:rPr lang="pt-BR" kern="0" dirty="0">
                <a:solidFill>
                  <a:srgbClr val="0070C0"/>
                </a:solidFill>
                <a:latin typeface="Calibri"/>
              </a:rPr>
              <a:t>No ETP deverá ficar comprovado a razão da escolha do fornecedor/pessoa física,</a:t>
            </a:r>
            <a:r>
              <a:rPr lang="pt-BR" sz="1800" kern="0" dirty="0">
                <a:solidFill>
                  <a:srgbClr val="0070C0"/>
                </a:solidFill>
                <a:latin typeface="Calibri"/>
              </a:rPr>
              <a:t> por meio de desempenhos anteriores, experiências, publicações, currículo ou outro requisito que comprove que o trabalho/evento é essencial e indiscutivelmente mais adequado para o atendimento ao objeto que se pretende contratar.</a:t>
            </a:r>
            <a:r>
              <a:rPr lang="pt-BR" sz="1200" kern="0" dirty="0">
                <a:solidFill>
                  <a:srgbClr val="0070C0"/>
                </a:solidFill>
                <a:latin typeface="Calibri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kern="0" dirty="0">
                <a:solidFill>
                  <a:srgbClr val="0070C0"/>
                </a:solidFill>
                <a:latin typeface="Calibri"/>
              </a:rPr>
              <a:t>	-</a:t>
            </a:r>
            <a:r>
              <a:rPr lang="pt-BR" kern="0" dirty="0">
                <a:solidFill>
                  <a:srgbClr val="000000"/>
                </a:solidFill>
                <a:latin typeface="Calibri"/>
              </a:rPr>
              <a:t> Comprovante do preço de mercado, por meio de cópias de contratos ou notas fiscais de contratações similares</a:t>
            </a:r>
            <a:endParaRPr lang="pt-BR" sz="1800" kern="0" dirty="0">
              <a:solidFill>
                <a:srgbClr val="000000"/>
              </a:solidFill>
              <a:latin typeface="Calibri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kern="0" dirty="0">
                <a:solidFill>
                  <a:srgbClr val="0070C0"/>
                </a:solidFill>
                <a:latin typeface="Calibri"/>
              </a:rPr>
              <a:t>	- No caso de participação de servidor em evento externo, deverá ser anexada a autorização da participação pela chefia imediata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kern="0" dirty="0">
                <a:solidFill>
                  <a:srgbClr val="0070C0"/>
                </a:solidFill>
                <a:latin typeface="Calibri"/>
              </a:rPr>
              <a:t>	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 dirty="0">
              <a:solidFill>
                <a:srgbClr val="000000"/>
              </a:solidFill>
              <a:latin typeface="Calibri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OBSERVAÇÕES: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kern="0" dirty="0">
                <a:solidFill>
                  <a:srgbClr val="000000"/>
                </a:solidFill>
                <a:latin typeface="Calibri"/>
              </a:rPr>
              <a:t>Caso a contratada for Pessoa Física – Orientações Memorando Circular 03/2017 – DEMAPA, disponível página DEMAPA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 dirty="0">
              <a:solidFill>
                <a:srgbClr val="000000"/>
              </a:solidFill>
              <a:latin typeface="Calibri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- Contratações com prazo de fornecimento superior a 30 (trinta) dias  ou acima do valor de R$ 15.681,00 deverá ser anexado à solicitação no SIE: declarações de acessibilidade, inexistência de Fato impeditivo e de não contratação de menor de idade emitidas pelo fornecedor. </a:t>
            </a:r>
            <a:r>
              <a:rPr lang="pt-BR" sz="1800" b="1" kern="0" dirty="0">
                <a:solidFill>
                  <a:srgbClr val="000000"/>
                </a:solidFill>
                <a:latin typeface="Calibri"/>
              </a:rPr>
              <a:t>(modelos das declarações na página do DEMAPA - https://www.ufsm.br/orgaos- executivos/</a:t>
            </a:r>
            <a:r>
              <a:rPr lang="pt-BR" sz="1800" b="1" kern="0" dirty="0" err="1">
                <a:solidFill>
                  <a:srgbClr val="000000"/>
                </a:solidFill>
                <a:latin typeface="Calibri"/>
              </a:rPr>
              <a:t>demapa</a:t>
            </a:r>
            <a:r>
              <a:rPr lang="pt-BR" sz="1800" b="1" kern="0" dirty="0">
                <a:solidFill>
                  <a:srgbClr val="000000"/>
                </a:solidFill>
                <a:latin typeface="Calibri"/>
              </a:rPr>
              <a:t>/formulários). </a:t>
            </a:r>
            <a:endParaRPr lang="pt-BR" kern="0" dirty="0">
              <a:solidFill>
                <a:srgbClr val="000000"/>
              </a:solidFill>
              <a:latin typeface="Calibri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 dirty="0">
              <a:solidFill>
                <a:srgbClr val="000000"/>
              </a:solidFill>
              <a:latin typeface="Calibri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0560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79F084-1F8C-40FE-92A6-037C35505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sz="4000" dirty="0"/>
            </a:br>
            <a:r>
              <a:rPr lang="pt-BR" sz="4000" dirty="0"/>
              <a:t>Dispensa de Licitação</a:t>
            </a:r>
            <a:br>
              <a:rPr lang="pt-BR" sz="4000" dirty="0"/>
            </a:br>
            <a:br>
              <a:rPr lang="pt-BR" sz="1100" dirty="0"/>
            </a:br>
            <a:endParaRPr lang="pt-BR" sz="27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D0F198-9619-42CB-8165-55FE0AACF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9" y="1535184"/>
            <a:ext cx="11836866" cy="40391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>
                <a:latin typeface="+mn-lt"/>
              </a:rPr>
              <a:t>Conceito</a:t>
            </a:r>
            <a:r>
              <a:rPr lang="pt-BR" dirty="0">
                <a:latin typeface="+mn-lt"/>
              </a:rPr>
              <a:t>: Ocorre quando a lei permite não licitar, mesmo havendo competitividade entre os fornecedores</a:t>
            </a:r>
          </a:p>
          <a:p>
            <a:endParaRPr lang="pt-BR" dirty="0">
              <a:latin typeface="+mn-lt"/>
            </a:endParaRPr>
          </a:p>
          <a:p>
            <a:pPr marL="0" indent="0">
              <a:buNone/>
            </a:pPr>
            <a:r>
              <a:rPr lang="pt-BR" dirty="0">
                <a:latin typeface="+mn-lt"/>
              </a:rPr>
              <a:t>Principais </a:t>
            </a:r>
            <a:r>
              <a:rPr lang="pt-BR" b="1" dirty="0">
                <a:latin typeface="+mn-lt"/>
              </a:rPr>
              <a:t>Hipóteses</a:t>
            </a:r>
            <a:r>
              <a:rPr lang="pt-BR" dirty="0">
                <a:latin typeface="+mn-lt"/>
              </a:rPr>
              <a:t>:</a:t>
            </a:r>
          </a:p>
          <a:p>
            <a:r>
              <a:rPr lang="pt-BR" dirty="0">
                <a:latin typeface="+mn-lt"/>
              </a:rPr>
              <a:t>Contratação de produtos (bens, serviços, insumos e obras) discriminados em projeto de pesquisa</a:t>
            </a:r>
            <a:endParaRPr lang="pt-BR" dirty="0">
              <a:highlight>
                <a:srgbClr val="FFFF00"/>
              </a:highlight>
              <a:latin typeface="+mn-lt"/>
            </a:endParaRPr>
          </a:p>
          <a:p>
            <a:r>
              <a:rPr lang="pt-BR" dirty="0">
                <a:latin typeface="+mn-lt"/>
              </a:rPr>
              <a:t>Licitação deserta ou fracassada</a:t>
            </a:r>
          </a:p>
          <a:p>
            <a:r>
              <a:rPr lang="pt-BR" dirty="0">
                <a:latin typeface="+mn-lt"/>
              </a:rPr>
              <a:t>Emergência ou calamidade pública</a:t>
            </a:r>
          </a:p>
          <a:p>
            <a:r>
              <a:rPr lang="pt-BR" dirty="0">
                <a:latin typeface="+mn-lt"/>
              </a:rPr>
              <a:t>Objetos de Baixo valor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6910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40D23-BEB3-43CE-AF83-09C44310D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Dispensa  de Licitação</a:t>
            </a:r>
            <a:br>
              <a:rPr lang="pt-BR" dirty="0"/>
            </a:br>
            <a:r>
              <a:rPr lang="pt-BR" sz="3200" dirty="0"/>
              <a:t>(Contratação de Produtos previsto em projeto de pesquisa)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EC6324-3D82-4A07-B6D3-49D9458F8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25" y="1535185"/>
            <a:ext cx="11618752" cy="4039133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kern="0" dirty="0">
                <a:solidFill>
                  <a:srgbClr val="000000"/>
                </a:solidFill>
                <a:latin typeface="Calibri"/>
              </a:rPr>
              <a:t>Solicitação de Dispensa – SIE (Documento Formalização da Demanda), </a:t>
            </a:r>
            <a:r>
              <a:rPr lang="pt-BR" kern="0" dirty="0">
                <a:solidFill>
                  <a:srgbClr val="000000"/>
                </a:solidFill>
                <a:latin typeface="Calibri"/>
              </a:rPr>
              <a:t>com as seguinte informações: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	- Descritivo do objeto detalhado, com todas as características, forma de apresentação dos produtos e demais condições para contratação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	- Quantitativos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	- Previsão da contratação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	- Informar número e ano do DFD – Documento da Formalização da Demanda – Sistema PGC via Portal Governo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	- Valor: Informar o valor da empresa que apresentou o menor preço das propostas/fontes de consultas apresentadas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 dirty="0">
              <a:solidFill>
                <a:srgbClr val="000000"/>
              </a:solidFill>
              <a:latin typeface="Calibri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kern="0" dirty="0">
                <a:solidFill>
                  <a:srgbClr val="000000"/>
                </a:solidFill>
                <a:latin typeface="Calibri"/>
              </a:rPr>
              <a:t>Anexar à Solicitação: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	- Mínimo 3 fontes de pesquisa de preços. Propostas formais: datada, com CNPJ, assinada e identificada. 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	- ETP Digital elaborado no Portal de Compras do Governo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	</a:t>
            </a:r>
            <a:r>
              <a:rPr lang="pt-BR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- Projeto de pesquisa completo, com objeto da contratação discriminado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	- Registro do Projeto no GAP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 dirty="0">
              <a:solidFill>
                <a:srgbClr val="000000"/>
              </a:solidFill>
              <a:latin typeface="Calibri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 dirty="0">
              <a:solidFill>
                <a:srgbClr val="000000"/>
              </a:solidFill>
              <a:latin typeface="Calibri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9277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40D23-BEB3-43CE-AF83-09C44310D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Dispensa  de Licitação</a:t>
            </a:r>
            <a:br>
              <a:rPr lang="pt-BR" dirty="0"/>
            </a:br>
            <a:r>
              <a:rPr lang="pt-BR" sz="3200" dirty="0"/>
              <a:t>(Licitação deserta ou fracassada)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EC6324-3D82-4A07-B6D3-49D9458F8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25" y="1535185"/>
            <a:ext cx="11618752" cy="4039133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kern="0" dirty="0">
                <a:solidFill>
                  <a:srgbClr val="000000"/>
                </a:solidFill>
                <a:latin typeface="Calibri"/>
              </a:rPr>
              <a:t>Hipóteses: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kern="0" dirty="0">
                <a:solidFill>
                  <a:srgbClr val="000000"/>
                </a:solidFill>
                <a:latin typeface="Calibri"/>
              </a:rPr>
              <a:t>- </a:t>
            </a:r>
            <a:r>
              <a:rPr lang="pt-BR" kern="0" dirty="0">
                <a:solidFill>
                  <a:srgbClr val="0070C0"/>
                </a:solidFill>
                <a:latin typeface="Calibri"/>
              </a:rPr>
              <a:t>A contratação direta deverá manter as condições do edital da Licitação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70C0"/>
                </a:solidFill>
                <a:latin typeface="Calibri"/>
              </a:rPr>
              <a:t>- Licitação deserta ou fracassada deve ter ocorrida com prazo inferior a 1 ano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b="1" kern="0" dirty="0">
              <a:solidFill>
                <a:srgbClr val="000000"/>
              </a:solidFill>
              <a:latin typeface="Calibri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kern="0" dirty="0">
                <a:solidFill>
                  <a:srgbClr val="000000"/>
                </a:solidFill>
                <a:latin typeface="Calibri"/>
              </a:rPr>
              <a:t>Solicitação de Dispensa – SIE, </a:t>
            </a:r>
            <a:r>
              <a:rPr lang="pt-BR" kern="0" dirty="0">
                <a:solidFill>
                  <a:srgbClr val="000000"/>
                </a:solidFill>
                <a:latin typeface="Calibri"/>
              </a:rPr>
              <a:t>com as seguinte informações: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	- Descritivo do objeto detalhado, com todas as características, forma de apresentação dos produtos e demais condições para contratação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	- Quantitativos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	- Previsão da contratação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	- Informar número e ano do DFD – Documento da Formalização da Demanda – Sistema PGC via Portal Governo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	- Valor: Informar o valor da empresa que apresentou o menor preço das propostas/fontes de consultas apresentadas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 dirty="0">
              <a:solidFill>
                <a:srgbClr val="000000"/>
              </a:solidFill>
              <a:latin typeface="Calibri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kern="0" dirty="0">
                <a:solidFill>
                  <a:srgbClr val="000000"/>
                </a:solidFill>
                <a:latin typeface="Calibri"/>
              </a:rPr>
              <a:t>Anexar à Solicitação: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	- Mínimo 3 fontes de pesquisa de preços. Propostas formais: datada, com CNPJ, assinada e identificada. 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	- </a:t>
            </a:r>
            <a:r>
              <a:rPr lang="pt-BR" kern="0" dirty="0">
                <a:solidFill>
                  <a:srgbClr val="0070C0"/>
                </a:solidFill>
                <a:latin typeface="Calibri"/>
              </a:rPr>
              <a:t>Cópia do Termo de julgamento da licitação que resultou deserta ou fracassada, ou pelo menos, número e modalidade da licitação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 dirty="0">
              <a:solidFill>
                <a:srgbClr val="000000"/>
              </a:solidFill>
              <a:latin typeface="Calibri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OBS: Como para a licitação foi emitido o ETP digital para a contratação direta a emissão do ETP é Dispensada.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 dirty="0">
              <a:solidFill>
                <a:srgbClr val="000000"/>
              </a:solidFill>
              <a:latin typeface="Calibri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910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40D23-BEB3-43CE-AF83-09C44310D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Dispensa  de Licitação</a:t>
            </a:r>
            <a:br>
              <a:rPr lang="pt-BR" dirty="0"/>
            </a:br>
            <a:r>
              <a:rPr lang="pt-BR" sz="3200" dirty="0"/>
              <a:t>(Emergência ou calamidade pública)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EC6324-3D82-4A07-B6D3-49D9458F8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25" y="1535185"/>
            <a:ext cx="11618752" cy="4039133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kern="0" dirty="0">
                <a:solidFill>
                  <a:srgbClr val="000000"/>
                </a:solidFill>
                <a:latin typeface="Calibri"/>
              </a:rPr>
              <a:t>Solicitação de Dispensa – SIE, </a:t>
            </a:r>
            <a:r>
              <a:rPr lang="pt-BR" kern="0" dirty="0">
                <a:solidFill>
                  <a:srgbClr val="000000"/>
                </a:solidFill>
                <a:latin typeface="Calibri"/>
              </a:rPr>
              <a:t>com as seguinte informações: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	- Descritivo do objeto detalhado, com todas as características, forma de apresentação dos produtos e demais condições para contratação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	</a:t>
            </a:r>
            <a:r>
              <a:rPr lang="pt-BR" b="1" kern="0" dirty="0">
                <a:solidFill>
                  <a:srgbClr val="0070C0"/>
                </a:solidFill>
                <a:latin typeface="Calibri"/>
              </a:rPr>
              <a:t>- Justificativa da necessidades da contratação, o motivo que caracterizou a emergência e o relato dos prejuízos que causaria a não contratação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	- Quantitativos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	- Previsão da contratação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	- Valor: Informar o valor da empresa que apresentou o menor preço das propostas/fontes de consultas apresentadas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 dirty="0">
              <a:solidFill>
                <a:srgbClr val="000000"/>
              </a:solidFill>
              <a:latin typeface="Calibri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kern="0" dirty="0">
                <a:solidFill>
                  <a:srgbClr val="000000"/>
                </a:solidFill>
                <a:latin typeface="Calibri"/>
              </a:rPr>
              <a:t>Anexar à Solicitação: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	- Mínimo 3 fontes de pesquisa de preços. Propostas formais: datada, com CNPJ, assinada e identificada. 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1" kern="0" dirty="0">
              <a:solidFill>
                <a:srgbClr val="1F4E79"/>
              </a:solidFill>
              <a:latin typeface="Algerian" pitchFamily="82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kern="0" dirty="0">
                <a:solidFill>
                  <a:srgbClr val="1F4E79"/>
                </a:solidFill>
                <a:latin typeface="Algerian" pitchFamily="82"/>
              </a:rPr>
              <a:t>EXCEPCIONALIDADE: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kern="0" dirty="0">
                <a:solidFill>
                  <a:srgbClr val="1F4E79"/>
                </a:solidFill>
                <a:latin typeface="Algerian" pitchFamily="82"/>
              </a:rPr>
              <a:t>	</a:t>
            </a:r>
            <a:r>
              <a:rPr lang="pt-BR" sz="1800" kern="0" dirty="0">
                <a:solidFill>
                  <a:srgbClr val="000000"/>
                </a:solidFill>
                <a:latin typeface="Calibri"/>
              </a:rPr>
              <a:t>		Trata-se uma contratação excepcional (exceção às regras de contratações) e </a:t>
            </a:r>
            <a:r>
              <a:rPr lang="pt-BR" sz="1800" b="1" kern="0" dirty="0">
                <a:solidFill>
                  <a:srgbClr val="000000"/>
                </a:solidFill>
                <a:latin typeface="Calibri"/>
              </a:rPr>
              <a:t>sem prejuízo 		                           	de apuração de responsabilidade dos agentes públicos que deram causa à situação 			                 emergencial.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 dirty="0">
              <a:solidFill>
                <a:srgbClr val="000000"/>
              </a:solidFill>
              <a:latin typeface="Calibri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 dirty="0">
              <a:solidFill>
                <a:srgbClr val="000000"/>
              </a:solidFill>
              <a:latin typeface="Calibri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OBS:  O ETP Digital é facultativo nas contratações emergenciais.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 dirty="0">
              <a:solidFill>
                <a:srgbClr val="000000"/>
              </a:solidFill>
              <a:latin typeface="Calibri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/>
          </a:p>
        </p:txBody>
      </p:sp>
      <p:pic>
        <p:nvPicPr>
          <p:cNvPr id="4" name="Picture 2" descr="ATENÇÃO: FICA DECRETADO PONTO FACULTATIVO">
            <a:extLst>
              <a:ext uri="{FF2B5EF4-FFF2-40B4-BE49-F238E27FC236}">
                <a16:creationId xmlns:a16="http://schemas.microsoft.com/office/drawing/2014/main" id="{7B721893-871B-4448-9C91-33421EAB6B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0786164">
            <a:off x="1604776" y="3934169"/>
            <a:ext cx="1211799" cy="118760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14400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09872546-701D-4583-BCF4-3860BA95E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00"/>
            <a:ext cx="12192000" cy="1016000"/>
          </a:xfrm>
        </p:spPr>
        <p:txBody>
          <a:bodyPr/>
          <a:lstStyle/>
          <a:p>
            <a:r>
              <a:rPr lang="pt-BR" dirty="0"/>
              <a:t>Instrutores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0D7BB7A-6DC8-4B21-BFFF-D60126C93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0450"/>
            <a:ext cx="12471400" cy="3919688"/>
          </a:xfrm>
        </p:spPr>
        <p:txBody>
          <a:bodyPr>
            <a:normAutofit fontScale="92500" lnSpcReduction="10000"/>
          </a:bodyPr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Direção do DEMAPA       3220-8670            </a:t>
            </a:r>
            <a:r>
              <a:rPr lang="pt-BR" dirty="0">
                <a:hlinkClick r:id="rId2"/>
              </a:rPr>
              <a:t>demapa@ufsm.br</a:t>
            </a:r>
            <a:r>
              <a:rPr lang="pt-BR" dirty="0"/>
              <a:t>           Reitoria – 6º andar                    										      Sala 648  </a:t>
            </a:r>
          </a:p>
          <a:p>
            <a:pPr marL="0" indent="0">
              <a:buNone/>
            </a:pPr>
            <a:r>
              <a:rPr lang="pt-BR" dirty="0"/>
              <a:t>	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Alessandra </a:t>
            </a:r>
            <a:r>
              <a:rPr lang="pt-BR" dirty="0" err="1"/>
              <a:t>Bavaresco</a:t>
            </a:r>
            <a:r>
              <a:rPr lang="pt-BR" dirty="0"/>
              <a:t> 		            			</a:t>
            </a:r>
          </a:p>
          <a:p>
            <a:pPr marL="0" indent="0">
              <a:buNone/>
            </a:pPr>
            <a:r>
              <a:rPr lang="pt-BR" dirty="0"/>
              <a:t>Fernando </a:t>
            </a:r>
            <a:r>
              <a:rPr lang="pt-BR" dirty="0" err="1"/>
              <a:t>Gazzoni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Neiva T. da Rosa Pereira</a:t>
            </a:r>
          </a:p>
          <a:p>
            <a:endParaRPr lang="pt-BR" dirty="0"/>
          </a:p>
        </p:txBody>
      </p:sp>
      <p:pic>
        <p:nvPicPr>
          <p:cNvPr id="1032" name="Picture 8" descr="Design PNG E SVG De Ícone Plano De Celular Para Camisetas">
            <a:extLst>
              <a:ext uri="{FF2B5EF4-FFF2-40B4-BE49-F238E27FC236}">
                <a16:creationId xmlns:a16="http://schemas.microsoft.com/office/drawing/2014/main" id="{417E4069-9B5E-4AA2-AD12-4DD82C2D5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61922" y="1817613"/>
            <a:ext cx="4699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nscreva Se Email ícone Cartoon Estilo PNG , Placa, O Email, Desenho  Animado Imagem PNG e Vetor Para Download Gratuito">
            <a:extLst>
              <a:ext uri="{FF2B5EF4-FFF2-40B4-BE49-F238E27FC236}">
                <a16:creationId xmlns:a16="http://schemas.microsoft.com/office/drawing/2014/main" id="{EC8F45E5-4E96-4206-9735-1CA7B9CC4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208" y="1907641"/>
            <a:ext cx="4826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139.900+ Localização Pin fotos de stock, imagens e fotos royalty-free -  iStock">
            <a:extLst>
              <a:ext uri="{FF2B5EF4-FFF2-40B4-BE49-F238E27FC236}">
                <a16:creationId xmlns:a16="http://schemas.microsoft.com/office/drawing/2014/main" id="{B29414A0-7C6E-4C60-8FE2-28FA19C74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329" y="1812391"/>
            <a:ext cx="57785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274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40D23-BEB3-43CE-AF83-09C44310D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Dispensa  de Licitação</a:t>
            </a:r>
            <a:br>
              <a:rPr lang="pt-BR" dirty="0"/>
            </a:br>
            <a:r>
              <a:rPr lang="pt-BR" sz="3200" dirty="0"/>
              <a:t>(Objetos de baixo valor)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EC6324-3D82-4A07-B6D3-49D9458F8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372" y="1526797"/>
            <a:ext cx="11845255" cy="4047522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kern="0" dirty="0">
                <a:solidFill>
                  <a:srgbClr val="000000"/>
                </a:solidFill>
                <a:latin typeface="Calibri"/>
              </a:rPr>
              <a:t>Entende-se por objeto de baixo valor: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b="1" kern="0" dirty="0">
              <a:solidFill>
                <a:srgbClr val="000000"/>
              </a:solidFill>
              <a:latin typeface="Calibri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Contratação até o valor de R$ 62.725,59 para Serviços e compras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Contratação até o limite de  R$ 125.451,15 para casos de obras e serviços de engenharia ou de manutenção de veículos automotores.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kern="0" dirty="0">
                <a:solidFill>
                  <a:srgbClr val="000000"/>
                </a:solidFill>
                <a:latin typeface="Calibri"/>
              </a:rPr>
              <a:t>OBS: </a:t>
            </a:r>
            <a:r>
              <a:rPr lang="pt-BR" kern="0" dirty="0">
                <a:solidFill>
                  <a:srgbClr val="000000"/>
                </a:solidFill>
                <a:latin typeface="Calibri"/>
              </a:rPr>
              <a:t>Cada ano é emitido Decreto para atualização dos valores acima.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b="1" kern="0" dirty="0">
              <a:solidFill>
                <a:srgbClr val="000000"/>
              </a:solidFill>
              <a:latin typeface="Calibri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kern="0" dirty="0">
                <a:solidFill>
                  <a:srgbClr val="0070C0"/>
                </a:solidFill>
                <a:latin typeface="Bodoni MT Black" panose="02070A03080606020203" pitchFamily="18" charset="0"/>
              </a:rPr>
              <a:t>IMPORTANTE – Não fracionamento da despesa: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b="1" kern="0" dirty="0">
              <a:solidFill>
                <a:srgbClr val="000000"/>
              </a:solidFill>
              <a:latin typeface="Calibri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Como ocorre Aferição dos valores acima: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dirty="0">
                <a:solidFill>
                  <a:srgbClr val="0070C0"/>
                </a:solidFill>
                <a:latin typeface="Calibri"/>
              </a:rPr>
              <a:t>Somatório</a:t>
            </a:r>
            <a:r>
              <a:rPr lang="pt-BR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pt-BR" sz="1800" b="1" dirty="0">
                <a:solidFill>
                  <a:srgbClr val="000000"/>
                </a:solidFill>
                <a:latin typeface="Calibri"/>
              </a:rPr>
              <a:t>do dispendido no exercício financeiro da UFSM por ramo de atividade: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kern="0" dirty="0">
                <a:solidFill>
                  <a:srgbClr val="000000"/>
                </a:solidFill>
                <a:latin typeface="Calibri"/>
              </a:rPr>
              <a:t>Pela classe materiais catalogados pelo Governo Federal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kern="0" dirty="0">
                <a:solidFill>
                  <a:srgbClr val="000000"/>
                </a:solidFill>
                <a:latin typeface="Calibri"/>
              </a:rPr>
              <a:t>Descrição dos serviços ou obras catalogados pelo Governo Federal</a:t>
            </a:r>
            <a:endParaRPr lang="pt-BR" kern="0" dirty="0">
              <a:solidFill>
                <a:srgbClr val="000000"/>
              </a:solidFill>
              <a:latin typeface="Calibri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 dirty="0">
              <a:solidFill>
                <a:srgbClr val="000000"/>
              </a:solidFill>
              <a:latin typeface="Calibri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 dirty="0">
              <a:solidFill>
                <a:srgbClr val="000000"/>
              </a:solidFill>
              <a:latin typeface="Calibri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8748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40D23-BEB3-43CE-AF83-09C44310D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Dispensa  de Licitação</a:t>
            </a:r>
            <a:br>
              <a:rPr lang="pt-BR" dirty="0"/>
            </a:br>
            <a:r>
              <a:rPr lang="pt-BR" sz="3200" dirty="0"/>
              <a:t>(Objetos de baixo valor)</a:t>
            </a:r>
            <a:br>
              <a:rPr lang="pt-BR" sz="3200" dirty="0"/>
            </a:br>
            <a:r>
              <a:rPr lang="pt-BR" sz="3200" dirty="0"/>
              <a:t>Legislação: Instrução Normativa 67/2021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EC6324-3D82-4A07-B6D3-49D9458F8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91" y="1526796"/>
            <a:ext cx="11903978" cy="4110605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kern="0" dirty="0">
                <a:solidFill>
                  <a:srgbClr val="0070C0"/>
                </a:solidFill>
                <a:latin typeface="Algerian" panose="04020705040A02060702" pitchFamily="82" charset="0"/>
              </a:rPr>
              <a:t>OBRIGATÓRIO UTILIZAÇÃO DE DISPENSA ELETRÔNICA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b="1" kern="0" dirty="0">
              <a:solidFill>
                <a:srgbClr val="000000"/>
              </a:solidFill>
              <a:latin typeface="Calibri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kern="0" dirty="0">
                <a:solidFill>
                  <a:srgbClr val="000000"/>
                </a:solidFill>
                <a:latin typeface="Calibri"/>
              </a:rPr>
              <a:t>Solicitação de Dispensa – SIE, </a:t>
            </a:r>
            <a:r>
              <a:rPr lang="pt-BR" kern="0" dirty="0">
                <a:solidFill>
                  <a:srgbClr val="000000"/>
                </a:solidFill>
                <a:latin typeface="Calibri"/>
              </a:rPr>
              <a:t>com as seguinte informações: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	- Descritivo do </a:t>
            </a:r>
            <a:r>
              <a:rPr lang="pt-BR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objeto detalhado, com todas as características, forma de apresentação dos produtos e demais condições para contratação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	- Justificativa da contratação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	- Quantitativos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	- Previsão da contratação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	- Informar número e ano do DFD – Documento da Formalização da Demanda – Sistema PGC via Portal Governo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	- </a:t>
            </a:r>
            <a:r>
              <a:rPr lang="pt-BR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Valor Máximo</a:t>
            </a:r>
            <a:r>
              <a:rPr lang="pt-BR" kern="0" dirty="0">
                <a:solidFill>
                  <a:srgbClr val="000000"/>
                </a:solidFill>
                <a:latin typeface="Calibri"/>
              </a:rPr>
              <a:t>: Informar o valor da empresa que apresentou o menor preço das propostas/fontes de consultas apresentadas. </a:t>
            </a:r>
            <a:r>
              <a:rPr lang="pt-BR" u="sng" kern="0" dirty="0">
                <a:solidFill>
                  <a:srgbClr val="000000"/>
                </a:solidFill>
                <a:latin typeface="Calibri"/>
              </a:rPr>
              <a:t>Fazer análise crítica do valor</a:t>
            </a:r>
            <a:r>
              <a:rPr lang="pt-BR" kern="0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 dirty="0">
              <a:solidFill>
                <a:srgbClr val="000000"/>
              </a:solidFill>
              <a:latin typeface="Calibri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kern="0" dirty="0">
                <a:solidFill>
                  <a:srgbClr val="000000"/>
                </a:solidFill>
                <a:latin typeface="Calibri"/>
              </a:rPr>
              <a:t>Anexar à Solicitação: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	- Mínimo 3 fontes de pesquisa de preços. Propostas formais: datada, com CNPJ, assinada e identificada. 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 dirty="0">
              <a:solidFill>
                <a:srgbClr val="000000"/>
              </a:solidFill>
              <a:latin typeface="Calibri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	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OBS: Será elaborado o aviso da Dispensa Eletrônica e o Termo de Referência para divulgação de mínimo 03 dias úteis para o recebimento das propostas e lances da empresas participantes.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974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EC947-E553-43CE-AFC6-0F362CE63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b="1" dirty="0">
                <a:latin typeface="Calibri"/>
              </a:rPr>
            </a:br>
            <a:r>
              <a:rPr lang="pt-BR" b="1" dirty="0">
                <a:latin typeface="Calibri"/>
              </a:rPr>
              <a:t>Contratação Direta</a:t>
            </a:r>
            <a:br>
              <a:rPr lang="pt-BR" b="1" dirty="0">
                <a:solidFill>
                  <a:srgbClr val="525252"/>
                </a:solidFill>
                <a:latin typeface="Calibri"/>
              </a:rPr>
            </a:br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9EA6E32-D794-4BC9-BFB6-AD457D3D8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39" y="1654630"/>
            <a:ext cx="10850461" cy="3919688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600" b="1" dirty="0">
                <a:solidFill>
                  <a:srgbClr val="002060"/>
                </a:solidFill>
                <a:latin typeface="Calibri"/>
              </a:rPr>
              <a:t>Divulgação das Contratações diretas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kern="0" dirty="0">
              <a:solidFill>
                <a:srgbClr val="000000"/>
              </a:solidFill>
              <a:latin typeface="Calibri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dirty="0">
              <a:solidFill>
                <a:srgbClr val="000000"/>
              </a:solidFill>
              <a:latin typeface="Calibri"/>
            </a:endParaRP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SzPct val="10000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kern="0" dirty="0">
                <a:solidFill>
                  <a:srgbClr val="000000"/>
                </a:solidFill>
                <a:latin typeface="Calibri"/>
              </a:rPr>
              <a:t>Portal Nacional de Contratações Públicas –PCNP - </a:t>
            </a:r>
            <a:r>
              <a:rPr lang="pt-BR" sz="1800" kern="0" dirty="0">
                <a:solidFill>
                  <a:srgbClr val="000000"/>
                </a:solidFill>
                <a:latin typeface="Calibri"/>
                <a:hlinkClick r:id="rId2"/>
              </a:rPr>
              <a:t>https://www.gov.br/pncp</a:t>
            </a:r>
            <a:endParaRPr lang="pt-BR" sz="1800" kern="0" dirty="0">
              <a:solidFill>
                <a:srgbClr val="000000"/>
              </a:solidFill>
              <a:latin typeface="Calibri"/>
            </a:endParaRP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SzPct val="10000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kern="0" dirty="0">
              <a:solidFill>
                <a:srgbClr val="000000"/>
              </a:solidFill>
              <a:latin typeface="Calibri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kern="0" dirty="0">
              <a:solidFill>
                <a:srgbClr val="000000"/>
              </a:solidFill>
              <a:latin typeface="Calibri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ct val="10000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dirty="0">
                <a:solidFill>
                  <a:srgbClr val="002060"/>
                </a:solidFill>
                <a:latin typeface="Calibri"/>
              </a:rPr>
              <a:t>Aviso Dispensa eletrônica na UFSM</a:t>
            </a: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SzPct val="10000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kern="0" dirty="0">
              <a:solidFill>
                <a:srgbClr val="000000"/>
              </a:solidFill>
              <a:latin typeface="Calibri"/>
            </a:endParaRP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SzPct val="10000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dirty="0">
                <a:solidFill>
                  <a:srgbClr val="000000"/>
                </a:solidFill>
                <a:latin typeface="Calibri"/>
              </a:rPr>
              <a:t>Páginas da UFSM e  DEMAPA – </a:t>
            </a:r>
            <a:r>
              <a:rPr lang="pt-BR" sz="1800" dirty="0">
                <a:solidFill>
                  <a:srgbClr val="000000"/>
                </a:solidFill>
                <a:latin typeface="Calibri"/>
                <a:hlinkClick r:id="rId3"/>
              </a:rPr>
              <a:t>www.ufsm.br</a:t>
            </a:r>
          </a:p>
          <a:p>
            <a:pPr marL="3200400" lvl="7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solidFill>
                  <a:srgbClr val="000000"/>
                </a:solidFill>
                <a:hlinkClick r:id="rId3"/>
              </a:rPr>
              <a:t>www.ufsm.br/demapa</a:t>
            </a:r>
            <a:r>
              <a:rPr lang="pt-BR" dirty="0">
                <a:solidFill>
                  <a:srgbClr val="000000"/>
                </a:solidFill>
              </a:rPr>
              <a:t>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kern="0" dirty="0">
                <a:solidFill>
                  <a:srgbClr val="000000"/>
                </a:solidFill>
                <a:latin typeface="Calibri"/>
              </a:rPr>
              <a:t>				opções</a:t>
            </a:r>
            <a:r>
              <a:rPr lang="pt-BR" sz="1800" dirty="0">
                <a:solidFill>
                  <a:srgbClr val="000000"/>
                </a:solidFill>
                <a:latin typeface="Calibri"/>
              </a:rPr>
              <a:t>: 	Licitações/dispensa eletrônica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kern="0" dirty="0">
                <a:solidFill>
                  <a:srgbClr val="000000"/>
                </a:solidFill>
                <a:latin typeface="Calibri"/>
              </a:rPr>
              <a:t>					</a:t>
            </a:r>
            <a:r>
              <a:rPr lang="pt-BR" sz="1800" dirty="0">
                <a:solidFill>
                  <a:srgbClr val="000000"/>
                </a:solidFill>
                <a:latin typeface="Calibri"/>
              </a:rPr>
              <a:t>resultados licitações/dispensa</a:t>
            </a:r>
            <a:endParaRPr lang="pt-BR" dirty="0"/>
          </a:p>
        </p:txBody>
      </p:sp>
      <p:pic>
        <p:nvPicPr>
          <p:cNvPr id="7" name="Picture 2" descr="Divulgação científica: 8 dicas para tornar a sua pesquisa acessível">
            <a:extLst>
              <a:ext uri="{FF2B5EF4-FFF2-40B4-BE49-F238E27FC236}">
                <a16:creationId xmlns:a16="http://schemas.microsoft.com/office/drawing/2014/main" id="{E230E9D0-8906-440B-A89E-7EDB25547FE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9001361" y="4006028"/>
            <a:ext cx="2352439" cy="156829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225361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07C4F-44EB-495B-8158-8C0FC0FEA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Resumo do Fluxo do processo </a:t>
            </a:r>
            <a:br>
              <a:rPr lang="pt-BR" dirty="0"/>
            </a:br>
            <a:r>
              <a:rPr lang="pt-BR" dirty="0"/>
              <a:t>contratação direta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72D4EA-A7EA-444E-BCFA-52F598CDB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49" y="1469155"/>
            <a:ext cx="11990665" cy="4159857"/>
          </a:xfrm>
        </p:spPr>
        <p:txBody>
          <a:bodyPr>
            <a:normAutofit fontScale="62500" lnSpcReduction="20000"/>
          </a:bodyPr>
          <a:lstStyle/>
          <a:p>
            <a:r>
              <a:rPr lang="pt-BR" dirty="0"/>
              <a:t>Envio da solicitação no SIE com todas as informações e documentos – Setor Demandante</a:t>
            </a:r>
          </a:p>
          <a:p>
            <a:endParaRPr lang="pt-BR" dirty="0"/>
          </a:p>
          <a:p>
            <a:r>
              <a:rPr lang="pt-BR" dirty="0"/>
              <a:t>Abertura de processo administrativo – DEMAPA</a:t>
            </a:r>
          </a:p>
          <a:p>
            <a:endParaRPr lang="pt-BR" dirty="0"/>
          </a:p>
          <a:p>
            <a:r>
              <a:rPr lang="pt-BR" dirty="0"/>
              <a:t>Autorização da PRA – exceto dispensa “baixo valor”</a:t>
            </a:r>
          </a:p>
          <a:p>
            <a:endParaRPr lang="pt-BR" dirty="0"/>
          </a:p>
          <a:p>
            <a:r>
              <a:rPr lang="pt-BR" dirty="0"/>
              <a:t>Parecer jurídico - exceto dispensa “baixo valor”</a:t>
            </a:r>
          </a:p>
          <a:p>
            <a:endParaRPr lang="pt-BR" dirty="0"/>
          </a:p>
          <a:p>
            <a:r>
              <a:rPr lang="pt-BR" dirty="0"/>
              <a:t>Publicação da contratação direta no Portal Nacional de Contratações Públicas – PNCP - DEMAPA</a:t>
            </a:r>
          </a:p>
          <a:p>
            <a:endParaRPr lang="pt-BR" dirty="0"/>
          </a:p>
          <a:p>
            <a:r>
              <a:rPr lang="pt-BR" dirty="0"/>
              <a:t>Emissão do Empenho SIE – Automaticamente – DEMAPA</a:t>
            </a:r>
          </a:p>
          <a:p>
            <a:endParaRPr lang="pt-BR" dirty="0"/>
          </a:p>
          <a:p>
            <a:r>
              <a:rPr lang="pt-BR" dirty="0"/>
              <a:t>Emissão da Nota de Empenho SIAFI – DCF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5298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07C4F-44EB-495B-8158-8C0FC0FEA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Quadra resumo dos documentos e fluxos</a:t>
            </a:r>
            <a:br>
              <a:rPr lang="pt-BR" dirty="0"/>
            </a:br>
            <a:r>
              <a:rPr lang="pt-BR" dirty="0"/>
              <a:t>Contratação Direta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513EC450-27A3-4429-A86F-8A830A640D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50863"/>
              </p:ext>
            </p:extLst>
          </p:nvPr>
        </p:nvGraphicFramePr>
        <p:xfrm>
          <a:off x="177879" y="1676400"/>
          <a:ext cx="1183624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2609">
                  <a:extLst>
                    <a:ext uri="{9D8B030D-6E8A-4147-A177-3AD203B41FA5}">
                      <a16:colId xmlns:a16="http://schemas.microsoft.com/office/drawing/2014/main" val="1002014062"/>
                    </a:ext>
                  </a:extLst>
                </a:gridCol>
                <a:gridCol w="2055303">
                  <a:extLst>
                    <a:ext uri="{9D8B030D-6E8A-4147-A177-3AD203B41FA5}">
                      <a16:colId xmlns:a16="http://schemas.microsoft.com/office/drawing/2014/main" val="1218102837"/>
                    </a:ext>
                  </a:extLst>
                </a:gridCol>
                <a:gridCol w="1572174">
                  <a:extLst>
                    <a:ext uri="{9D8B030D-6E8A-4147-A177-3AD203B41FA5}">
                      <a16:colId xmlns:a16="http://schemas.microsoft.com/office/drawing/2014/main" val="2047331353"/>
                    </a:ext>
                  </a:extLst>
                </a:gridCol>
                <a:gridCol w="2398078">
                  <a:extLst>
                    <a:ext uri="{9D8B030D-6E8A-4147-A177-3AD203B41FA5}">
                      <a16:colId xmlns:a16="http://schemas.microsoft.com/office/drawing/2014/main" val="444396561"/>
                    </a:ext>
                  </a:extLst>
                </a:gridCol>
                <a:gridCol w="2398078">
                  <a:extLst>
                    <a:ext uri="{9D8B030D-6E8A-4147-A177-3AD203B41FA5}">
                      <a16:colId xmlns:a16="http://schemas.microsoft.com/office/drawing/2014/main" val="24195091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Principais Enquadramento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DFD/PGC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Procuradoria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207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Baixo valor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99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Licitação deserta/fracassadas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941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Projeto de pesquisa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174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Emergencial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395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Fornecedor exclusivo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347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Palestrante/Eventos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568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Locação espaço físico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 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865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918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C20DA3-7CE2-4F94-BF7E-FF53758DB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Particularidades Contratação Direta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E006D9-1F27-4B72-AD13-ACFB68FB0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69" y="1428749"/>
            <a:ext cx="11803310" cy="4145569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b="1" dirty="0">
              <a:solidFill>
                <a:srgbClr val="2F5597"/>
              </a:solidFill>
              <a:latin typeface="Calibri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SzPct val="10000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Quando o objeto tratar de </a:t>
            </a:r>
            <a:r>
              <a:rPr lang="pt-BR" b="1" kern="0" dirty="0">
                <a:solidFill>
                  <a:schemeClr val="accent1"/>
                </a:solidFill>
                <a:latin typeface="Calibri"/>
              </a:rPr>
              <a:t>conserto/manutenção ou aquisição de peças/insumos </a:t>
            </a:r>
            <a:r>
              <a:rPr lang="pt-BR" kern="0" dirty="0">
                <a:solidFill>
                  <a:srgbClr val="000000"/>
                </a:solidFill>
                <a:latin typeface="Calibri"/>
              </a:rPr>
              <a:t>para equipamento da UFSM, deverá ser informado o número do registro patrimonial.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SzPct val="10000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 dirty="0">
              <a:solidFill>
                <a:srgbClr val="000000"/>
              </a:solidFill>
              <a:latin typeface="Calibri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SzPct val="10000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- No caso do conserto/manutenção será necessário também justificar no ETP Digital a </a:t>
            </a:r>
            <a:r>
              <a:rPr lang="pt-BR" b="1" kern="0" dirty="0">
                <a:solidFill>
                  <a:schemeClr val="accent1"/>
                </a:solidFill>
                <a:latin typeface="Calibri"/>
              </a:rPr>
              <a:t>viabilidade econômico-financeira do conserto com relação ao equipamento novo</a:t>
            </a:r>
            <a:r>
              <a:rPr lang="pt-BR" kern="0" dirty="0">
                <a:solidFill>
                  <a:schemeClr val="accent1"/>
                </a:solidFill>
                <a:latin typeface="Calibri"/>
              </a:rPr>
              <a:t>.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SzPct val="10000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 dirty="0">
              <a:solidFill>
                <a:srgbClr val="000000"/>
              </a:solidFill>
              <a:latin typeface="Calibri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SzPct val="10000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Para que uma empresa possa ser contratada por contratação direta – </a:t>
            </a:r>
            <a:r>
              <a:rPr lang="pt-BR" b="1" kern="0" dirty="0">
                <a:solidFill>
                  <a:schemeClr val="accent1"/>
                </a:solidFill>
                <a:latin typeface="Calibri"/>
              </a:rPr>
              <a:t>contratação Imediata (até 30 dias), </a:t>
            </a:r>
            <a:r>
              <a:rPr lang="pt-BR" kern="0" dirty="0">
                <a:solidFill>
                  <a:srgbClr val="000000"/>
                </a:solidFill>
                <a:latin typeface="Calibri"/>
              </a:rPr>
              <a:t>a mesma precisa estar cadastrada no SICAF (Sistema de Cadastro de Fornecedores) até o nível III, que indica a </a:t>
            </a:r>
            <a:r>
              <a:rPr lang="pt-BR" b="1" kern="0" dirty="0">
                <a:solidFill>
                  <a:schemeClr val="accent1"/>
                </a:solidFill>
                <a:latin typeface="Calibri"/>
              </a:rPr>
              <a:t>regularidade trabalhista e fiscal federal e sem registro no CADIN</a:t>
            </a:r>
            <a:r>
              <a:rPr lang="pt-BR" kern="0" dirty="0">
                <a:solidFill>
                  <a:schemeClr val="accent1"/>
                </a:solidFill>
                <a:latin typeface="Calibri"/>
              </a:rPr>
              <a:t>.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SzPct val="10000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 dirty="0">
              <a:solidFill>
                <a:schemeClr val="accent1"/>
              </a:solidFill>
              <a:latin typeface="Calibri"/>
            </a:endParaRP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SzPct val="10000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latin typeface="Calibri"/>
              </a:rPr>
              <a:t>Quando o prazo de execução ou entrega do objeto </a:t>
            </a:r>
            <a:r>
              <a:rPr lang="pt-BR" b="1" kern="0" dirty="0">
                <a:solidFill>
                  <a:srgbClr val="0070C0"/>
                </a:solidFill>
                <a:latin typeface="Calibri"/>
              </a:rPr>
              <a:t>for superior a 30 (trinta) dias ou for contratação continuada </a:t>
            </a:r>
            <a:r>
              <a:rPr lang="pt-BR" kern="0" dirty="0">
                <a:latin typeface="Calibri"/>
              </a:rPr>
              <a:t>deverá ser solicitado a espécie “Contratos” na solicitação do SIE.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SzPct val="10000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 dirty="0">
              <a:latin typeface="Calibri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SzPct val="10000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kern="0" dirty="0">
                <a:latin typeface="Calibri"/>
              </a:rPr>
              <a:t>Proposta/Orçamento</a:t>
            </a:r>
            <a:r>
              <a:rPr lang="pt-BR" kern="0" dirty="0">
                <a:latin typeface="Calibri"/>
              </a:rPr>
              <a:t> formal:  deverá ser formalizada </a:t>
            </a:r>
            <a:r>
              <a:rPr lang="pt-BR" kern="0" dirty="0">
                <a:solidFill>
                  <a:srgbClr val="000000"/>
                </a:solidFill>
                <a:latin typeface="Calibri"/>
              </a:rPr>
              <a:t>e dirigida a UFSM assinada (assinatura identificada), onde conste além dos detalhes referentes ao objeto da contratação e suas condições de fornecimento, os dados de identificação do fornecedor (razão social, número do CNPJ, endereço completo e endereço eletrônico e domicílio bancário – banco, agência e conta corrente).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b="1" dirty="0">
              <a:solidFill>
                <a:srgbClr val="2F5597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8678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C20DA3-7CE2-4F94-BF7E-FF53758DB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Particularidades Contratação Direta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E006D9-1F27-4B72-AD13-ACFB68FB0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69" y="1428749"/>
            <a:ext cx="11803310" cy="4145569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b="1" dirty="0">
              <a:solidFill>
                <a:srgbClr val="2F5597"/>
              </a:solidFill>
              <a:latin typeface="Calibri"/>
            </a:endParaRP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SzPct val="10000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Todos os documentos precisam estar em </a:t>
            </a:r>
            <a:r>
              <a:rPr lang="pt-BR" b="1" kern="0" dirty="0">
                <a:solidFill>
                  <a:schemeClr val="accent1"/>
                </a:solidFill>
                <a:latin typeface="Calibri"/>
              </a:rPr>
              <a:t>formato PDF </a:t>
            </a:r>
            <a:r>
              <a:rPr lang="pt-BR" kern="0" dirty="0">
                <a:solidFill>
                  <a:srgbClr val="000000"/>
                </a:solidFill>
                <a:latin typeface="Calibri"/>
              </a:rPr>
              <a:t>e devem ser anexados à solicitação gerada no SIE, da seguinte forma:</a:t>
            </a: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SzPct val="10000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 dirty="0">
              <a:solidFill>
                <a:srgbClr val="000000"/>
              </a:solidFill>
              <a:latin typeface="Calibri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SzPct val="10000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 dirty="0">
              <a:solidFill>
                <a:srgbClr val="000000"/>
              </a:solidFill>
              <a:latin typeface="Calibri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SzPct val="10000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kern="0" dirty="0">
                <a:solidFill>
                  <a:srgbClr val="000000"/>
                </a:solidFill>
                <a:latin typeface="Calibri"/>
              </a:rPr>
              <a:t> 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1E5A647-4AF5-4F2E-B85A-0E6F24B46E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2" y="2401252"/>
            <a:ext cx="3742845" cy="302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0329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D9AD1-ABE4-4AC1-BD53-CA2A292CF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275127"/>
          </a:xfrm>
        </p:spPr>
        <p:txBody>
          <a:bodyPr>
            <a:normAutofit/>
          </a:bodyPr>
          <a:lstStyle/>
          <a:p>
            <a:r>
              <a:rPr lang="pt-BR" sz="3600" dirty="0"/>
              <a:t>Contratação Direta</a:t>
            </a:r>
            <a:br>
              <a:rPr lang="pt-BR" sz="3100" dirty="0"/>
            </a:br>
            <a:endParaRPr lang="pt-BR" sz="31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8B491-5FC3-4504-86B1-52B2848E4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6093" y="1330799"/>
            <a:ext cx="11873219" cy="3919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200" dirty="0">
              <a:latin typeface="+mn-lt"/>
            </a:endParaRPr>
          </a:p>
          <a:p>
            <a:pPr marL="0" indent="0">
              <a:buNone/>
            </a:pPr>
            <a:endParaRPr lang="pt-BR" dirty="0">
              <a:latin typeface="+mn-lt"/>
            </a:endParaRPr>
          </a:p>
          <a:p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C47E7E3-7272-4D6A-AB10-A72084F642CB}"/>
              </a:ext>
            </a:extLst>
          </p:cNvPr>
          <p:cNvSpPr/>
          <p:nvPr/>
        </p:nvSpPr>
        <p:spPr>
          <a:xfrm>
            <a:off x="276255" y="1416847"/>
            <a:ext cx="11753558" cy="4677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pt-BR" sz="3600" b="1" dirty="0">
                <a:solidFill>
                  <a:srgbClr val="1F4D7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						Dúvidas?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pt-BR" sz="3600" b="1" dirty="0">
                <a:solidFill>
                  <a:srgbClr val="1F4D7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pt-BR" sz="3600" b="1" dirty="0">
                <a:solidFill>
                  <a:srgbClr val="1F4D7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						Dificuldades?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endParaRPr lang="pt-BR" sz="3600" b="1" dirty="0">
              <a:solidFill>
                <a:srgbClr val="1F4D78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pt-BR" sz="3600" b="1" dirty="0">
                <a:solidFill>
                  <a:srgbClr val="1F4D7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					Críticas?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endParaRPr lang="pt-BR" sz="3600" b="1" dirty="0">
              <a:solidFill>
                <a:srgbClr val="1F4D78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pt-BR" sz="3600" b="1" dirty="0">
                <a:solidFill>
                  <a:srgbClr val="1F4D7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									Sugestões?</a:t>
            </a:r>
            <a:endParaRPr lang="pt-BR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duvida-enquadramento-empresas-de-ti - Capital Social Contabilidade e Gestão">
            <a:extLst>
              <a:ext uri="{FF2B5EF4-FFF2-40B4-BE49-F238E27FC236}">
                <a16:creationId xmlns:a16="http://schemas.microsoft.com/office/drawing/2014/main" id="{66D1A739-9B37-411F-947A-228F03919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250" y="1770828"/>
            <a:ext cx="3560866" cy="331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025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D9AD1-ABE4-4AC1-BD53-CA2A292CF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3" y="0"/>
            <a:ext cx="12110907" cy="1275127"/>
          </a:xfrm>
        </p:spPr>
        <p:txBody>
          <a:bodyPr>
            <a:normAutofit/>
          </a:bodyPr>
          <a:lstStyle/>
          <a:p>
            <a:r>
              <a:rPr lang="pt-BR" sz="4800" dirty="0">
                <a:latin typeface="+mn-lt"/>
              </a:rPr>
              <a:t>Ciclo da Contratação Pública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8B491-5FC3-4504-86B1-52B2848E4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93" y="1577130"/>
            <a:ext cx="11873219" cy="3919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200" dirty="0">
              <a:latin typeface="+mn-lt"/>
            </a:endParaRPr>
          </a:p>
          <a:p>
            <a:pPr marL="0" indent="0">
              <a:buNone/>
            </a:pPr>
            <a:endParaRPr lang="pt-BR" dirty="0">
              <a:latin typeface="+mn-lt"/>
            </a:endParaRPr>
          </a:p>
          <a:p>
            <a:pPr marL="0" indent="0">
              <a:buNone/>
            </a:pPr>
            <a:endParaRPr lang="pt-BR" dirty="0">
              <a:latin typeface="+mn-lt"/>
            </a:endParaRPr>
          </a:p>
          <a:p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C47E7E3-7272-4D6A-AB10-A72084F642CB}"/>
              </a:ext>
            </a:extLst>
          </p:cNvPr>
          <p:cNvSpPr/>
          <p:nvPr/>
        </p:nvSpPr>
        <p:spPr>
          <a:xfrm>
            <a:off x="991296" y="2866859"/>
            <a:ext cx="9907399" cy="1124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07000"/>
              </a:lnSpc>
              <a:spcAft>
                <a:spcPts val="0"/>
              </a:spcAft>
            </a:pPr>
            <a:r>
              <a:rPr lang="pt-BR" sz="6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Obrigada! </a:t>
            </a:r>
            <a:endParaRPr lang="pt-BR" sz="6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27.000+ Emoji Piscando fotos de stock, imagens e fotos ...">
            <a:extLst>
              <a:ext uri="{FF2B5EF4-FFF2-40B4-BE49-F238E27FC236}">
                <a16:creationId xmlns:a16="http://schemas.microsoft.com/office/drawing/2014/main" id="{A1B3B7A8-5536-46AB-BCF4-997DDA0ED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86" y="1361182"/>
            <a:ext cx="2832857" cy="28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451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54F79-61B0-4739-BF8F-53A190234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704F36-B3F2-4BDF-978C-33EEECDC0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40" y="1929468"/>
            <a:ext cx="11043407" cy="4013966"/>
          </a:xfrm>
        </p:spPr>
        <p:txBody>
          <a:bodyPr/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>
                <a:latin typeface="+mn-lt"/>
              </a:rPr>
              <a:t>Capacitar os servidores para </a:t>
            </a:r>
            <a:r>
              <a:rPr lang="pt-BR" b="1" dirty="0">
                <a:latin typeface="+mn-lt"/>
              </a:rPr>
              <a:t>encaminhar as solicitações no SIE </a:t>
            </a:r>
            <a:r>
              <a:rPr lang="pt-BR" dirty="0">
                <a:latin typeface="+mn-lt"/>
              </a:rPr>
              <a:t>de contratação direta, compreendendo as </a:t>
            </a:r>
            <a:r>
              <a:rPr lang="pt-BR" b="1" dirty="0">
                <a:latin typeface="+mn-lt"/>
              </a:rPr>
              <a:t>principais hipóteses </a:t>
            </a:r>
            <a:r>
              <a:rPr lang="pt-BR" dirty="0">
                <a:latin typeface="+mn-lt"/>
              </a:rPr>
              <a:t>e procedimentos de acordo com os incisos dos artigos 74  e 75 da Lei 14.133/2021.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51F47E6-7535-417D-9B3B-57BDF7063E1B}"/>
              </a:ext>
            </a:extLst>
          </p:cNvPr>
          <p:cNvSpPr/>
          <p:nvPr/>
        </p:nvSpPr>
        <p:spPr>
          <a:xfrm>
            <a:off x="2843869" y="486561"/>
            <a:ext cx="5436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</a:rPr>
              <a:t>🎯 OBJETIVO  DO CURSO</a:t>
            </a:r>
          </a:p>
        </p:txBody>
      </p:sp>
    </p:spTree>
    <p:extLst>
      <p:ext uri="{BB962C8B-B14F-4D97-AF65-F5344CB8AC3E}">
        <p14:creationId xmlns:p14="http://schemas.microsoft.com/office/powerpoint/2010/main" val="3842568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7167E-837A-4F07-83BF-33609A040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Tópicos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97A766-D473-418E-960B-9C780F502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4" y="1604296"/>
            <a:ext cx="11442582" cy="3919688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pt-BR" dirty="0">
                <a:latin typeface="+mn-lt"/>
              </a:rPr>
              <a:t>Documento de Formalização da Demanda – DFD no Sistema PGC</a:t>
            </a:r>
          </a:p>
          <a:p>
            <a:pPr>
              <a:buFontTx/>
              <a:buChar char="-"/>
            </a:pPr>
            <a:r>
              <a:rPr lang="pt-BR" dirty="0">
                <a:latin typeface="+mn-lt"/>
              </a:rPr>
              <a:t>Estudos Técnicos Preliminares – ETP digital</a:t>
            </a:r>
          </a:p>
          <a:p>
            <a:pPr>
              <a:buFontTx/>
              <a:buChar char="-"/>
            </a:pPr>
            <a:r>
              <a:rPr lang="pt-BR" dirty="0">
                <a:latin typeface="+mn-lt"/>
              </a:rPr>
              <a:t>Pesquisa de Preços</a:t>
            </a:r>
          </a:p>
          <a:p>
            <a:pPr>
              <a:buFontTx/>
              <a:buChar char="-"/>
            </a:pPr>
            <a:r>
              <a:rPr lang="pt-BR" dirty="0">
                <a:latin typeface="+mn-lt"/>
              </a:rPr>
              <a:t>Enquadramentos de Contratação Direta</a:t>
            </a:r>
          </a:p>
          <a:p>
            <a:pPr>
              <a:buFontTx/>
              <a:buChar char="-"/>
            </a:pPr>
            <a:r>
              <a:rPr lang="pt-BR" dirty="0">
                <a:latin typeface="+mn-lt"/>
              </a:rPr>
              <a:t>Hipóteses de Inexigibilidade e Dispensa de Licitação</a:t>
            </a:r>
          </a:p>
          <a:p>
            <a:pPr>
              <a:buFontTx/>
              <a:buChar char="-"/>
            </a:pPr>
            <a:r>
              <a:rPr lang="pt-BR" dirty="0">
                <a:latin typeface="+mn-lt"/>
              </a:rPr>
              <a:t>Orientações para instrução processual</a:t>
            </a:r>
          </a:p>
          <a:p>
            <a:pPr>
              <a:buFontTx/>
              <a:buChar char="-"/>
            </a:pPr>
            <a:r>
              <a:rPr lang="pt-BR" dirty="0">
                <a:latin typeface="+mn-lt"/>
              </a:rPr>
              <a:t>Fluxo das contratações direitas</a:t>
            </a:r>
          </a:p>
          <a:p>
            <a:pPr>
              <a:buFontTx/>
              <a:buChar char="-"/>
            </a:pPr>
            <a:r>
              <a:rPr lang="pt-BR" dirty="0">
                <a:latin typeface="+mn-lt"/>
              </a:rPr>
              <a:t>Particularidades da Contratação Direta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4726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0304A-F2D0-4D88-8EC9-0ABA7A952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Documento da Formalização da Demanda - DFD </a:t>
            </a:r>
            <a:br>
              <a:rPr lang="pt-BR" dirty="0"/>
            </a:br>
            <a:r>
              <a:rPr lang="pt-BR" sz="3100" dirty="0"/>
              <a:t>Legislação: Decreto 10.947/2022</a:t>
            </a:r>
            <a:br>
              <a:rPr lang="pt-BR" sz="3100" dirty="0"/>
            </a:br>
            <a:endParaRPr lang="pt-BR" sz="31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A936AB-5364-4033-8DD8-2C92AB81D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11" y="1428749"/>
            <a:ext cx="11829177" cy="404988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t-BR" b="1" dirty="0">
                <a:latin typeface="+mn-lt"/>
              </a:rPr>
              <a:t>Planejamento Prévio </a:t>
            </a:r>
          </a:p>
          <a:p>
            <a:pPr marL="0" indent="0" algn="ctr">
              <a:buNone/>
            </a:pPr>
            <a:r>
              <a:rPr lang="pt-BR" b="1" dirty="0">
                <a:latin typeface="+mn-lt"/>
              </a:rPr>
              <a:t>Planejamento e Gerenciamento de Contratações - PGC</a:t>
            </a:r>
          </a:p>
          <a:p>
            <a:pPr marL="0" indent="0" algn="just">
              <a:buNone/>
            </a:pPr>
            <a:r>
              <a:rPr lang="pt-BR" dirty="0">
                <a:latin typeface="+mn-lt"/>
              </a:rPr>
              <a:t>No sistema PGC deverá ser criado pelo setor requisitante o DFD e encaminhado para consolidação do DEMAPA até 1º de abril ano anterior a contratação para formação do Plano Anual de Contratação – PCA</a:t>
            </a:r>
          </a:p>
          <a:p>
            <a:pPr marL="0" indent="0">
              <a:buNone/>
            </a:pPr>
            <a:r>
              <a:rPr lang="pt-BR" dirty="0">
                <a:latin typeface="+mn-lt"/>
              </a:rPr>
              <a:t> Não obrigatoriedade do DFD: </a:t>
            </a:r>
            <a:r>
              <a:rPr lang="pt-BR" b="1" u="sng" dirty="0">
                <a:latin typeface="+mn-lt"/>
              </a:rPr>
              <a:t>Contratação emergencial</a:t>
            </a:r>
          </a:p>
          <a:p>
            <a:pPr marL="0" indent="0">
              <a:buNone/>
            </a:pPr>
            <a:endParaRPr lang="pt-BR" b="1" u="sng" dirty="0">
              <a:latin typeface="+mn-lt"/>
            </a:endParaRPr>
          </a:p>
          <a:p>
            <a:pPr marL="0" indent="0">
              <a:buNone/>
            </a:pPr>
            <a:r>
              <a:rPr lang="pt-BR" dirty="0">
                <a:latin typeface="+mn-lt"/>
              </a:rPr>
              <a:t>As orientações sobre a elaboração do DFD estão disponíveis na página do DEMAPA</a:t>
            </a:r>
          </a:p>
          <a:p>
            <a:pPr marL="0" indent="0">
              <a:buNone/>
            </a:pPr>
            <a:r>
              <a:rPr lang="pt-BR" dirty="0">
                <a:latin typeface="+mn-lt"/>
                <a:hlinkClick r:id="rId2"/>
              </a:rPr>
              <a:t>www.ufsm.br/demapa</a:t>
            </a:r>
            <a:r>
              <a:rPr lang="pt-BR" dirty="0">
                <a:latin typeface="+mn-lt"/>
              </a:rPr>
              <a:t> - Orientações: Planejamento e Gerenciamento de Contratações - PGC</a:t>
            </a:r>
          </a:p>
          <a:p>
            <a:pPr marL="0" indent="0">
              <a:buNone/>
            </a:pPr>
            <a:endParaRPr lang="pt-BR" b="1" dirty="0">
              <a:latin typeface="+mn-lt"/>
            </a:endParaRPr>
          </a:p>
          <a:p>
            <a:pPr marL="0" indent="0">
              <a:buNone/>
            </a:pPr>
            <a:r>
              <a:rPr lang="pt-BR" dirty="0">
                <a:latin typeface="+mn-lt"/>
              </a:rPr>
              <a:t>Para a </a:t>
            </a:r>
            <a:r>
              <a:rPr lang="pt-BR" b="1" dirty="0">
                <a:latin typeface="+mn-lt"/>
              </a:rPr>
              <a:t>formalização da contratação</a:t>
            </a:r>
            <a:r>
              <a:rPr lang="pt-BR" dirty="0">
                <a:latin typeface="+mn-lt"/>
              </a:rPr>
              <a:t>, o setor demandante encaminhar solicitação de compra no SIE, </a:t>
            </a:r>
            <a:r>
              <a:rPr lang="pt-BR" u="sng" dirty="0">
                <a:solidFill>
                  <a:schemeClr val="accent1"/>
                </a:solidFill>
                <a:latin typeface="+mn-lt"/>
              </a:rPr>
              <a:t>no prazo máximo de 40 dias de antecedência</a:t>
            </a:r>
            <a:r>
              <a:rPr lang="pt-BR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pt-BR" dirty="0">
                <a:latin typeface="+mn-lt"/>
              </a:rPr>
              <a:t>da entrega do produto/serviço/evento.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6102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7D48F-9657-4327-9B0D-737637E0D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Estudos Técnicos Preliminares - ETP </a:t>
            </a:r>
            <a:br>
              <a:rPr lang="pt-BR" dirty="0"/>
            </a:br>
            <a:r>
              <a:rPr lang="pt-BR" sz="2800" dirty="0"/>
              <a:t>Legislação: Instrução Normativa 58/2022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94E451-18B7-40D5-8586-809A0C119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02" y="1593908"/>
            <a:ext cx="11769754" cy="398041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BR" u="sng" dirty="0">
                <a:latin typeface="Calibri" panose="020F0502020204030204" pitchFamily="34" charset="0"/>
                <a:cs typeface="Calibri" panose="020F0502020204030204" pitchFamily="34" charset="0"/>
              </a:rPr>
              <a:t>Conceito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: Documento de planejamento de uma contratação que define a viabilidade da contratação, por meio da apresentação da sua melhor solução.</a:t>
            </a:r>
          </a:p>
          <a:p>
            <a:pPr marL="0" indent="0" algn="just">
              <a:buNone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t-BR" u="sng" dirty="0">
                <a:latin typeface="Calibri" panose="020F0502020204030204" pitchFamily="34" charset="0"/>
                <a:cs typeface="Calibri" panose="020F0502020204030204" pitchFamily="34" charset="0"/>
              </a:rPr>
              <a:t>Elementos obrigatórios:</a:t>
            </a:r>
          </a:p>
          <a:p>
            <a:pPr algn="just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Descrição da </a:t>
            </a:r>
            <a:r>
              <a:rPr lang="pt-BR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necessidade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da contratação</a:t>
            </a:r>
          </a:p>
          <a:p>
            <a:pPr algn="just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Estimativas das </a:t>
            </a:r>
            <a:r>
              <a:rPr lang="pt-BR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quantidades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a serem contratadas</a:t>
            </a:r>
          </a:p>
          <a:p>
            <a:pPr algn="just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Estimativas do </a:t>
            </a:r>
            <a:r>
              <a:rPr lang="pt-BR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da contratação</a:t>
            </a:r>
          </a:p>
          <a:p>
            <a:pPr algn="just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Justificativas para o </a:t>
            </a:r>
            <a:r>
              <a:rPr lang="pt-BR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parcelamento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ou não da solução</a:t>
            </a:r>
          </a:p>
          <a:p>
            <a:pPr algn="just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Posicionamento </a:t>
            </a:r>
            <a:r>
              <a:rPr lang="pt-BR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conclusivo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sobre a adequação da contratação.</a:t>
            </a:r>
          </a:p>
          <a:p>
            <a:pPr marL="0" indent="0">
              <a:buNone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As orientações sobre a elaboração do ETP estão disponíveis na página do DEMAPA</a:t>
            </a:r>
          </a:p>
          <a:p>
            <a:pPr marL="0" indent="0">
              <a:buNone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www.ufsm.br/demapa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- Orientações: Estudos Técnicos Preliminares</a:t>
            </a:r>
          </a:p>
          <a:p>
            <a:pPr marL="0" indent="0">
              <a:buNone/>
            </a:pPr>
            <a:endParaRPr lang="pt-BR" dirty="0"/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7366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54F79-61B0-4739-BF8F-53A190234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28749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Pesquisa de Preços</a:t>
            </a:r>
            <a:br>
              <a:rPr lang="pt-BR" dirty="0"/>
            </a:br>
            <a:r>
              <a:rPr lang="pt-BR" sz="3100" dirty="0"/>
              <a:t>Legislação: Instrução Normativa 65/2021</a:t>
            </a:r>
            <a:br>
              <a:rPr lang="pt-BR" dirty="0"/>
            </a:b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18A098E-806E-457F-8982-A1BB1D5ABE3D}"/>
              </a:ext>
            </a:extLst>
          </p:cNvPr>
          <p:cNvSpPr/>
          <p:nvPr/>
        </p:nvSpPr>
        <p:spPr>
          <a:xfrm>
            <a:off x="176169" y="1428749"/>
            <a:ext cx="1139224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 dirty="0">
                <a:solidFill>
                  <a:srgbClr val="4472C4"/>
                </a:solidFill>
              </a:rPr>
              <a:t>Parâmetros para realização da pesquisa de preços, </a:t>
            </a:r>
            <a:r>
              <a:rPr lang="pt-BR" sz="1600" b="1" u="sng" dirty="0">
                <a:solidFill>
                  <a:srgbClr val="4472C4"/>
                </a:solidFill>
              </a:rPr>
              <a:t>combinados ou não</a:t>
            </a:r>
            <a:r>
              <a:rPr lang="pt-BR" sz="1600" b="1" dirty="0">
                <a:solidFill>
                  <a:srgbClr val="4472C4"/>
                </a:solidFill>
              </a:rPr>
              <a:t>:</a:t>
            </a: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dirty="0">
              <a:solidFill>
                <a:srgbClr val="000000"/>
              </a:solidFill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rgbClr val="000000"/>
                </a:solidFill>
              </a:rPr>
              <a:t>I- custos </a:t>
            </a:r>
            <a:r>
              <a:rPr lang="pt-BR" sz="1600" b="1" dirty="0">
                <a:solidFill>
                  <a:srgbClr val="000000"/>
                </a:solidFill>
              </a:rPr>
              <a:t>menores</a:t>
            </a:r>
            <a:r>
              <a:rPr lang="pt-BR" sz="1600" dirty="0">
                <a:solidFill>
                  <a:srgbClr val="000000"/>
                </a:solidFill>
              </a:rPr>
              <a:t> ou iguais a </a:t>
            </a:r>
            <a:r>
              <a:rPr lang="pt-BR" sz="1600" b="1" dirty="0">
                <a:solidFill>
                  <a:srgbClr val="000000"/>
                </a:solidFill>
              </a:rPr>
              <a:t>mediana</a:t>
            </a:r>
            <a:r>
              <a:rPr lang="pt-BR" sz="1600" dirty="0">
                <a:solidFill>
                  <a:srgbClr val="000000"/>
                </a:solidFill>
              </a:rPr>
              <a:t> dos sites oficiais, como por </a:t>
            </a:r>
            <a:r>
              <a:rPr lang="pt-BR" sz="1600" dirty="0" err="1">
                <a:solidFill>
                  <a:srgbClr val="000000"/>
                </a:solidFill>
              </a:rPr>
              <a:t>ex</a:t>
            </a:r>
            <a:r>
              <a:rPr lang="pt-BR" sz="1600" dirty="0">
                <a:solidFill>
                  <a:srgbClr val="000000"/>
                </a:solidFill>
              </a:rPr>
              <a:t>: </a:t>
            </a:r>
            <a:r>
              <a:rPr lang="pt-BR" sz="1600" b="1" dirty="0">
                <a:solidFill>
                  <a:srgbClr val="0070C0"/>
                </a:solidFill>
              </a:rPr>
              <a:t>nova ferramenta de pesquis</a:t>
            </a:r>
            <a:r>
              <a:rPr lang="pt-BR" sz="1600" b="1" kern="0" dirty="0">
                <a:solidFill>
                  <a:srgbClr val="0070C0"/>
                </a:solidFill>
              </a:rPr>
              <a:t>a de preços </a:t>
            </a:r>
            <a:r>
              <a:rPr lang="pt-BR" sz="1600" kern="0" dirty="0">
                <a:solidFill>
                  <a:srgbClr val="000000"/>
                </a:solidFill>
              </a:rPr>
              <a:t>do portal do Compras do Governo Federal. 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rgbClr val="000000"/>
                </a:solidFill>
              </a:rPr>
              <a:t> </a:t>
            </a: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rgbClr val="000000"/>
                </a:solidFill>
              </a:rPr>
              <a:t>II- contratações </a:t>
            </a:r>
            <a:r>
              <a:rPr lang="pt-BR" sz="1600" b="1" dirty="0">
                <a:solidFill>
                  <a:srgbClr val="000000"/>
                </a:solidFill>
              </a:rPr>
              <a:t>similares</a:t>
            </a:r>
            <a:r>
              <a:rPr lang="pt-BR" sz="1600" dirty="0">
                <a:solidFill>
                  <a:srgbClr val="000000"/>
                </a:solidFill>
              </a:rPr>
              <a:t> feitas pela Administração Pública em até 1 ano</a:t>
            </a: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dirty="0">
              <a:solidFill>
                <a:srgbClr val="000000"/>
              </a:solidFill>
            </a:endParaRP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rgbClr val="000000"/>
                </a:solidFill>
              </a:rPr>
              <a:t>III- dados de pesquisa publicada em </a:t>
            </a:r>
            <a:r>
              <a:rPr lang="pt-BR" sz="1600" b="1" dirty="0">
                <a:solidFill>
                  <a:srgbClr val="000000"/>
                </a:solidFill>
              </a:rPr>
              <a:t>mídia</a:t>
            </a:r>
            <a:r>
              <a:rPr lang="pt-BR" sz="1600" dirty="0">
                <a:solidFill>
                  <a:srgbClr val="000000"/>
                </a:solidFill>
              </a:rPr>
              <a:t> especializada, intervalo de 6 meses da data da divulgação do edital ou da contratação</a:t>
            </a: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dirty="0">
              <a:solidFill>
                <a:srgbClr val="000000"/>
              </a:solidFill>
            </a:endParaRP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rgbClr val="000000"/>
                </a:solidFill>
              </a:rPr>
              <a:t>IV- pesquisa direta com, </a:t>
            </a:r>
            <a:r>
              <a:rPr lang="pt-BR" sz="1600" b="1" dirty="0">
                <a:solidFill>
                  <a:srgbClr val="000000"/>
                </a:solidFill>
              </a:rPr>
              <a:t>mínimo 3 fornecedores</a:t>
            </a:r>
            <a:r>
              <a:rPr lang="pt-BR" sz="1600" dirty="0">
                <a:solidFill>
                  <a:srgbClr val="000000"/>
                </a:solidFill>
              </a:rPr>
              <a:t>, mediante solicitação formal, por oficio ou e-mail,  até 6 meses de antecedência da divulgação do edital ou contratação</a:t>
            </a: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dirty="0">
              <a:solidFill>
                <a:srgbClr val="000000"/>
              </a:solidFill>
            </a:endParaRP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rgbClr val="000000"/>
                </a:solidFill>
              </a:rPr>
              <a:t>V - pesquisa nacional de </a:t>
            </a:r>
            <a:r>
              <a:rPr lang="pt-BR" sz="1600" b="1" dirty="0">
                <a:solidFill>
                  <a:srgbClr val="000000"/>
                </a:solidFill>
              </a:rPr>
              <a:t>notas fiscais eletrônicas</a:t>
            </a:r>
            <a:r>
              <a:rPr lang="pt-BR" sz="1600" dirty="0">
                <a:solidFill>
                  <a:srgbClr val="000000"/>
                </a:solidFill>
              </a:rPr>
              <a:t>, no período de 1 ano anterior a data de divulgação do edital ou da contratação: </a:t>
            </a:r>
            <a:r>
              <a:rPr lang="pt-BR" sz="1600" u="sng" kern="0" dirty="0">
                <a:solidFill>
                  <a:srgbClr val="000000"/>
                </a:solidFill>
                <a:hlinkClick r:id="rId2"/>
              </a:rPr>
              <a:t>https://www.portaltransparencia.gov.br/notas-fiscais/lista-consultas</a:t>
            </a:r>
            <a:endParaRPr lang="pt-BR" sz="1600" kern="0" dirty="0">
              <a:solidFill>
                <a:srgbClr val="000000"/>
              </a:solidFill>
            </a:endParaRP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dirty="0">
              <a:solidFill>
                <a:srgbClr val="000000"/>
              </a:solidFill>
            </a:endParaRP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 dirty="0">
                <a:solidFill>
                  <a:srgbClr val="000000"/>
                </a:solidFill>
              </a:rPr>
              <a:t>Prioridades:  Incisos I e II. </a:t>
            </a: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 dirty="0">
                <a:solidFill>
                  <a:srgbClr val="000000"/>
                </a:solidFill>
              </a:rPr>
              <a:t>Na impossibilidade de realizar a pesquisa por meio deste parâmetros deverá ser justificado no ETP. </a:t>
            </a:r>
            <a:endParaRPr lang="pt-BR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92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54F79-61B0-4739-BF8F-53A190234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28749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Pesquisa de Preços</a:t>
            </a:r>
            <a:br>
              <a:rPr lang="pt-BR" dirty="0"/>
            </a:br>
            <a:r>
              <a:rPr lang="pt-BR" sz="3100" dirty="0"/>
              <a:t>Legislação: Instrução Normativa 65/2021</a:t>
            </a:r>
            <a:br>
              <a:rPr lang="pt-BR" dirty="0"/>
            </a:b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80E6E82-244A-4DA0-B73D-8EAF8EB9B5B4}"/>
              </a:ext>
            </a:extLst>
          </p:cNvPr>
          <p:cNvSpPr/>
          <p:nvPr/>
        </p:nvSpPr>
        <p:spPr>
          <a:xfrm>
            <a:off x="190150" y="1428749"/>
            <a:ext cx="1181169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b="1" dirty="0">
              <a:solidFill>
                <a:srgbClr val="4472C4"/>
              </a:solidFill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b="1" dirty="0">
              <a:solidFill>
                <a:srgbClr val="4472C4"/>
              </a:solidFill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dirty="0">
                <a:solidFill>
                  <a:srgbClr val="4472C4"/>
                </a:solidFill>
              </a:rPr>
              <a:t>Regras específicas – Contratação direta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b="1" dirty="0">
              <a:solidFill>
                <a:srgbClr val="4472C4"/>
              </a:solidFill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b="1" dirty="0"/>
          </a:p>
          <a:p>
            <a:pPr marL="285750" lvl="0" indent="-285750"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/>
              <a:t>Quando </a:t>
            </a:r>
            <a:r>
              <a:rPr lang="pt-BR" sz="1600" b="1" dirty="0"/>
              <a:t>não for possível </a:t>
            </a:r>
            <a:r>
              <a:rPr lang="pt-BR" sz="1600" dirty="0"/>
              <a:t>estimar o valor do objeto nos parâmetros do slide anterior, a justificativa de preço </a:t>
            </a:r>
            <a:r>
              <a:rPr lang="pt-BR" sz="1600" b="1" dirty="0"/>
              <a:t>poderá ser por objeto idênticos comercializados pela futura contratada, </a:t>
            </a:r>
            <a:r>
              <a:rPr lang="pt-BR" sz="1600" dirty="0"/>
              <a:t>por meio </a:t>
            </a:r>
            <a:r>
              <a:rPr lang="pt-BR" sz="1600" u="sng" dirty="0"/>
              <a:t>de notas fiscais emitidas</a:t>
            </a:r>
            <a:r>
              <a:rPr lang="pt-BR" sz="1600" dirty="0"/>
              <a:t> para outros clientes públicos ou privados, no período de </a:t>
            </a:r>
            <a:r>
              <a:rPr lang="pt-BR" sz="1600" u="sng" dirty="0"/>
              <a:t>até 1 ano anterior </a:t>
            </a:r>
            <a:r>
              <a:rPr lang="pt-BR" sz="1600" dirty="0"/>
              <a:t>à data da contratação, ou por outro meio idôneo</a:t>
            </a:r>
          </a:p>
          <a:p>
            <a:pPr marL="285750" lvl="0" indent="-285750"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dirty="0"/>
          </a:p>
          <a:p>
            <a:pPr marL="285750" lvl="0" indent="-285750"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 dirty="0"/>
              <a:t>Excepcionalmente</a:t>
            </a:r>
            <a:r>
              <a:rPr lang="pt-BR" sz="1600" dirty="0"/>
              <a:t>, caso a futura contratada </a:t>
            </a:r>
            <a:r>
              <a:rPr lang="pt-BR" sz="1600" u="sng" dirty="0"/>
              <a:t>não tenha comercializado o  objeto a</a:t>
            </a:r>
            <a:r>
              <a:rPr lang="pt-BR" sz="1600" dirty="0"/>
              <a:t>nteriormente,  a justificativa de preço poderá ser realizada com </a:t>
            </a:r>
            <a:r>
              <a:rPr lang="pt-BR" sz="1600" b="1" dirty="0"/>
              <a:t>objetos semelhantes de mesma natureza</a:t>
            </a:r>
            <a:r>
              <a:rPr lang="pt-BR" sz="1600" dirty="0"/>
              <a:t>, desde </a:t>
            </a:r>
            <a:r>
              <a:rPr lang="pt-BR" sz="1600" u="sng" dirty="0"/>
              <a:t>comprovada a similaridade do objeto pretendido</a:t>
            </a:r>
          </a:p>
          <a:p>
            <a:pPr marL="285750" lvl="0" indent="-285750"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dirty="0"/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b="1" dirty="0">
              <a:solidFill>
                <a:srgbClr val="4472C4"/>
              </a:solidFill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b="1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26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54F79-61B0-4739-BF8F-53A190234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28749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Pesquisa de Preços</a:t>
            </a:r>
            <a:br>
              <a:rPr lang="pt-BR" dirty="0"/>
            </a:br>
            <a:r>
              <a:rPr lang="pt-BR" sz="3100" dirty="0"/>
              <a:t>Legislação: Instrução Normativa 65/2021</a:t>
            </a:r>
            <a:br>
              <a:rPr lang="pt-BR" dirty="0"/>
            </a:b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80E6E82-244A-4DA0-B73D-8EAF8EB9B5B4}"/>
              </a:ext>
            </a:extLst>
          </p:cNvPr>
          <p:cNvSpPr/>
          <p:nvPr/>
        </p:nvSpPr>
        <p:spPr>
          <a:xfrm>
            <a:off x="190150" y="1428749"/>
            <a:ext cx="118116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 dirty="0">
                <a:solidFill>
                  <a:srgbClr val="4472C4"/>
                </a:solidFill>
              </a:rPr>
              <a:t>Metodologia para obtenção do preço máximo:</a:t>
            </a: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pt-BR" sz="1600" kern="0" dirty="0">
                <a:solidFill>
                  <a:srgbClr val="000000"/>
                </a:solidFill>
              </a:rPr>
            </a:br>
            <a:r>
              <a:rPr lang="pt-BR" sz="1600" kern="0" dirty="0">
                <a:solidFill>
                  <a:srgbClr val="000000"/>
                </a:solidFill>
              </a:rPr>
              <a:t>- </a:t>
            </a:r>
            <a:r>
              <a:rPr lang="pt-BR" sz="1600" b="1" kern="0" dirty="0">
                <a:solidFill>
                  <a:srgbClr val="000000"/>
                </a:solidFill>
              </a:rPr>
              <a:t> A média, a mediana ou o menor dos valores obtidos </a:t>
            </a:r>
            <a:r>
              <a:rPr lang="pt-BR" sz="1600" kern="0" dirty="0">
                <a:solidFill>
                  <a:srgbClr val="000000"/>
                </a:solidFill>
              </a:rPr>
              <a:t>na pesquisa de preços, </a:t>
            </a:r>
            <a:r>
              <a:rPr lang="pt-BR" sz="1600" u="sng" kern="0" dirty="0">
                <a:solidFill>
                  <a:schemeClr val="accent1"/>
                </a:solidFill>
              </a:rPr>
              <a:t>desde que incida sobre conjunto de 3 ou mais </a:t>
            </a:r>
            <a:r>
              <a:rPr lang="pt-BR" sz="1600" kern="0" dirty="0">
                <a:solidFill>
                  <a:srgbClr val="000000"/>
                </a:solidFill>
              </a:rPr>
              <a:t>preços oriundos de um ou mais parâmetros. Deverão ser  desconsiderados os valores inexequíveis, inconsistentes e os excessivamente elevados. Para desconsideração dos valores inexequíveis, inconsistentes ou excessivamente elevados, deverão ser adotados critérios fundamentados e descritos na solicitação de compras no SIE.</a:t>
            </a: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kern="0" dirty="0">
              <a:solidFill>
                <a:srgbClr val="000000"/>
              </a:solidFill>
            </a:endParaRP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 u="sng" kern="0" dirty="0">
                <a:solidFill>
                  <a:srgbClr val="000000"/>
                </a:solidFill>
              </a:rPr>
              <a:t>OBSERVAÇÕES:</a:t>
            </a: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kern="0" dirty="0">
              <a:solidFill>
                <a:srgbClr val="000000"/>
              </a:solidFill>
            </a:endParaRPr>
          </a:p>
          <a:p>
            <a:pPr marL="285750" lvl="0" indent="-285750" algn="just"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kern="0" dirty="0">
                <a:solidFill>
                  <a:srgbClr val="000000"/>
                </a:solidFill>
              </a:rPr>
              <a:t> Poderão ser utilizados </a:t>
            </a:r>
            <a:r>
              <a:rPr lang="pt-BR" sz="1600" b="1" kern="0" dirty="0">
                <a:solidFill>
                  <a:srgbClr val="000000"/>
                </a:solidFill>
              </a:rPr>
              <a:t>outros critérios ou métodos</a:t>
            </a:r>
            <a:r>
              <a:rPr lang="pt-BR" sz="1600" kern="0" dirty="0">
                <a:solidFill>
                  <a:srgbClr val="000000"/>
                </a:solidFill>
              </a:rPr>
              <a:t>, desde que </a:t>
            </a:r>
            <a:r>
              <a:rPr lang="pt-BR" sz="1600" b="1" kern="0" dirty="0">
                <a:solidFill>
                  <a:srgbClr val="000000"/>
                </a:solidFill>
              </a:rPr>
              <a:t>devidamente justificados no ETP</a:t>
            </a:r>
            <a:r>
              <a:rPr lang="pt-BR" sz="1600" kern="0" dirty="0">
                <a:solidFill>
                  <a:srgbClr val="000000"/>
                </a:solidFill>
              </a:rPr>
              <a:t> pelo  responsável e aprovados pela autoridade competente.</a:t>
            </a:r>
          </a:p>
          <a:p>
            <a:pPr marL="285750" lvl="0" indent="-285750" algn="just"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kern="0" dirty="0">
              <a:solidFill>
                <a:srgbClr val="000000"/>
              </a:solidFill>
            </a:endParaRPr>
          </a:p>
          <a:p>
            <a:pPr marL="285750" lvl="0" indent="-285750" algn="just"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kern="0" dirty="0">
                <a:solidFill>
                  <a:srgbClr val="000000"/>
                </a:solidFill>
              </a:rPr>
              <a:t>Os preços coletados devem ser analisados de </a:t>
            </a:r>
            <a:r>
              <a:rPr lang="pt-BR" sz="1600" b="1" kern="0" dirty="0">
                <a:solidFill>
                  <a:srgbClr val="000000"/>
                </a:solidFill>
              </a:rPr>
              <a:t>forma crítica</a:t>
            </a:r>
            <a:r>
              <a:rPr lang="pt-BR" sz="1600" kern="0" dirty="0">
                <a:solidFill>
                  <a:srgbClr val="000000"/>
                </a:solidFill>
              </a:rPr>
              <a:t>, em especial, quando houver grande variação entre os valores apresentados.</a:t>
            </a:r>
          </a:p>
          <a:p>
            <a:pPr marL="285750" lvl="0" indent="-285750" algn="just"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kern="0" dirty="0">
              <a:solidFill>
                <a:srgbClr val="000000"/>
              </a:solidFill>
            </a:endParaRPr>
          </a:p>
          <a:p>
            <a:pPr marL="285750" lvl="0" indent="-285750" algn="just"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 kern="0" dirty="0">
                <a:solidFill>
                  <a:srgbClr val="000000"/>
                </a:solidFill>
              </a:rPr>
              <a:t>Excepcionalmente</a:t>
            </a:r>
            <a:r>
              <a:rPr lang="pt-BR" sz="1600" kern="0" dirty="0">
                <a:solidFill>
                  <a:srgbClr val="000000"/>
                </a:solidFill>
              </a:rPr>
              <a:t>, será admitida a determinação de preço estimado com base em menos de três preços, desde que </a:t>
            </a:r>
            <a:r>
              <a:rPr lang="pt-BR" sz="1600" b="1" kern="0" dirty="0">
                <a:solidFill>
                  <a:srgbClr val="000000"/>
                </a:solidFill>
              </a:rPr>
              <a:t>devidamente justificada </a:t>
            </a:r>
            <a:r>
              <a:rPr lang="pt-BR" sz="1600" kern="0" dirty="0">
                <a:solidFill>
                  <a:srgbClr val="000000"/>
                </a:solidFill>
              </a:rPr>
              <a:t>no ETP pelo responsável e aprovada pela autoridade competente.</a:t>
            </a:r>
          </a:p>
          <a:p>
            <a:pPr lvl="0" algn="just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pt-BR" sz="1600" kern="0" dirty="0">
                <a:solidFill>
                  <a:srgbClr val="000000"/>
                </a:solidFill>
              </a:rPr>
            </a:br>
            <a:endParaRPr lang="pt-BR" sz="1600" b="1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413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2800</Words>
  <Application>Microsoft Office PowerPoint</Application>
  <PresentationFormat>Widescreen</PresentationFormat>
  <Paragraphs>328</Paragraphs>
  <Slides>28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7" baseType="lpstr">
      <vt:lpstr>Algerian</vt:lpstr>
      <vt:lpstr>Arial</vt:lpstr>
      <vt:lpstr>Bahnschrift SemiBold SemiConden</vt:lpstr>
      <vt:lpstr>Bodoni MT Black</vt:lpstr>
      <vt:lpstr>Calibri</vt:lpstr>
      <vt:lpstr>Times New Roman</vt:lpstr>
      <vt:lpstr>Wingdings</vt:lpstr>
      <vt:lpstr>Tema do Office</vt:lpstr>
      <vt:lpstr>Worksheet</vt:lpstr>
      <vt:lpstr>Ciclo da Contratação Pública</vt:lpstr>
      <vt:lpstr>Instrutores</vt:lpstr>
      <vt:lpstr> </vt:lpstr>
      <vt:lpstr>Tópicos</vt:lpstr>
      <vt:lpstr> Documento da Formalização da Demanda - DFD  Legislação: Decreto 10.947/2022 </vt:lpstr>
      <vt:lpstr>Estudos Técnicos Preliminares - ETP  Legislação: Instrução Normativa 58/2022</vt:lpstr>
      <vt:lpstr> Pesquisa de Preços Legislação: Instrução Normativa 65/2021 </vt:lpstr>
      <vt:lpstr> Pesquisa de Preços Legislação: Instrução Normativa 65/2021 </vt:lpstr>
      <vt:lpstr> Pesquisa de Preços Legislação: Instrução Normativa 65/2021 </vt:lpstr>
      <vt:lpstr> Pesquisa de Preços - Exemplo Tabela Resumo -  </vt:lpstr>
      <vt:lpstr>Pesquisa de Preços - Exemplo Planilha Resumo - </vt:lpstr>
      <vt:lpstr>Contratação Direta</vt:lpstr>
      <vt:lpstr>Inexigibilidade de Licitação</vt:lpstr>
      <vt:lpstr>Inexigibilidade de Licitação (Contratação de Fornecedor Exclusivo)</vt:lpstr>
      <vt:lpstr>Inexigibilidade de Licitação (Contratação de Palestrante/artista e participação de evento)</vt:lpstr>
      <vt:lpstr> Dispensa de Licitação  </vt:lpstr>
      <vt:lpstr>Dispensa  de Licitação (Contratação de Produtos previsto em projeto de pesquisa)</vt:lpstr>
      <vt:lpstr>Dispensa  de Licitação (Licitação deserta ou fracassada)</vt:lpstr>
      <vt:lpstr>Dispensa  de Licitação (Emergência ou calamidade pública)</vt:lpstr>
      <vt:lpstr>Dispensa  de Licitação (Objetos de baixo valor)</vt:lpstr>
      <vt:lpstr>Dispensa  de Licitação (Objetos de baixo valor) Legislação: Instrução Normativa 67/2021</vt:lpstr>
      <vt:lpstr> Contratação Direta </vt:lpstr>
      <vt:lpstr>Resumo do Fluxo do processo  contratação direta</vt:lpstr>
      <vt:lpstr>Quadra resumo dos documentos e fluxos Contratação Direta</vt:lpstr>
      <vt:lpstr>Particularidades Contratação Direta</vt:lpstr>
      <vt:lpstr>Particularidades Contratação Direta</vt:lpstr>
      <vt:lpstr>Contratação Direta </vt:lpstr>
      <vt:lpstr>Ciclo da Contratação Pública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Coordenadoria Ingresso Mobilidade e Desenvolvimento</dc:creator>
  <cp:lastModifiedBy>pccli</cp:lastModifiedBy>
  <cp:revision>63</cp:revision>
  <dcterms:created xsi:type="dcterms:W3CDTF">2024-07-12T17:46:25Z</dcterms:created>
  <dcterms:modified xsi:type="dcterms:W3CDTF">2025-07-07T11:23:07Z</dcterms:modified>
</cp:coreProperties>
</file>