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7620000" cx="10668000"/>
  <p:notesSz cx="6797675" cy="9874250"/>
  <p:embeddedFontLst>
    <p:embeddedFont>
      <p:font typeface="Arial Narrow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611">
          <p15:clr>
            <a:srgbClr val="000000"/>
          </p15:clr>
        </p15:guide>
        <p15:guide id="2" orient="horz" pos="3931">
          <p15:clr>
            <a:srgbClr val="000000"/>
          </p15:clr>
        </p15:guide>
        <p15:guide id="3" orient="horz" pos="756">
          <p15:clr>
            <a:srgbClr val="000000"/>
          </p15:clr>
        </p15:guide>
        <p15:guide id="4" orient="horz" pos="1890">
          <p15:clr>
            <a:srgbClr val="000000"/>
          </p15:clr>
        </p15:guide>
        <p15:guide id="5" orient="horz" pos="1663">
          <p15:clr>
            <a:srgbClr val="000000"/>
          </p15:clr>
        </p15:guide>
        <p15:guide id="6" orient="horz" pos="2116">
          <p15:clr>
            <a:srgbClr val="000000"/>
          </p15:clr>
        </p15:guide>
        <p15:guide id="7" orient="horz" pos="4386">
          <p15:clr>
            <a:srgbClr val="000000"/>
          </p15:clr>
        </p15:guide>
        <p15:guide id="8" orient="horz" pos="4158">
          <p15:clr>
            <a:srgbClr val="000000"/>
          </p15:clr>
        </p15:guide>
        <p15:guide id="9" pos="638">
          <p15:clr>
            <a:srgbClr val="000000"/>
          </p15:clr>
        </p15:guide>
        <p15:guide id="10" pos="1546">
          <p15:clr>
            <a:srgbClr val="000000"/>
          </p15:clr>
        </p15:guide>
        <p15:guide id="11" pos="2510">
          <p15:clr>
            <a:srgbClr val="000000"/>
          </p15:clr>
        </p15:guide>
        <p15:guide id="12" pos="3473">
          <p15:clr>
            <a:srgbClr val="000000"/>
          </p15:clr>
        </p15:guide>
        <p15:guide id="13" pos="4437">
          <p15:clr>
            <a:srgbClr val="000000"/>
          </p15:clr>
        </p15:guide>
        <p15:guide id="14" pos="5401">
          <p15:clr>
            <a:srgbClr val="000000"/>
          </p15:clr>
        </p15:guide>
        <p15:guide id="15" pos="6365">
          <p15:clr>
            <a:srgbClr val="000000"/>
          </p15:clr>
        </p15:guide>
      </p15:sldGuideLst>
    </p:ext>
    <p:ext uri="{2D200454-40CA-4A62-9FC3-DE9A4176ACB9}">
      <p15:notesGuideLst>
        <p15:guide id="1" orient="horz" pos="2606">
          <p15:clr>
            <a:srgbClr val="000000"/>
          </p15:clr>
        </p15:guide>
        <p15:guide id="2" pos="3406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41" roundtripDataSignature="AMtx7mitcn21uxlK5aMrTe9ZaXpOtT0s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611" orient="horz"/>
        <p:guide pos="3931" orient="horz"/>
        <p:guide pos="756" orient="horz"/>
        <p:guide pos="1890" orient="horz"/>
        <p:guide pos="1663" orient="horz"/>
        <p:guide pos="2116" orient="horz"/>
        <p:guide pos="4386" orient="horz"/>
        <p:guide pos="4158" orient="horz"/>
        <p:guide pos="638"/>
        <p:guide pos="1546"/>
        <p:guide pos="2510"/>
        <p:guide pos="3473"/>
        <p:guide pos="4437"/>
        <p:guide pos="5401"/>
        <p:guide pos="6365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606" orient="horz"/>
        <p:guide pos="340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ArialNarrow-boldItalic.fntdata"/><Relationship Id="rId20" Type="http://schemas.openxmlformats.org/officeDocument/2006/relationships/slide" Target="slides/slide14.xml"/><Relationship Id="rId41" Type="http://customschemas.google.com/relationships/presentationmetadata" Target="meta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ArialNarrow-regular.fnt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ArialNarrow-italic.fntdata"/><Relationship Id="rId16" Type="http://schemas.openxmlformats.org/officeDocument/2006/relationships/slide" Target="slides/slide10.xml"/><Relationship Id="rId38" Type="http://schemas.openxmlformats.org/officeDocument/2006/relationships/font" Target="fonts/ArialNarrow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23812"/>
            <a:ext cx="29432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450" spcFirstLastPara="1" rIns="1845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4450" y="23812"/>
            <a:ext cx="29432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450" spcFirstLastPara="1" rIns="1845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4187"/>
            <a:ext cx="29432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8450" spcFirstLastPara="1" rIns="1845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4450" y="9374187"/>
            <a:ext cx="29432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8450" spcFirstLastPara="1" rIns="1845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fld id="{00000000-1234-1234-1234-123412341234}" type="slidenum">
              <a:rPr b="0" i="1" lang="en-US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4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p14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5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p15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6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Google Shape;342;p16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7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1" name="Google Shape;371;p17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8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7" name="Google Shape;397;p18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9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4" name="Google Shape;424;p19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0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3" name="Google Shape;453;p20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1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4" name="Google Shape;474;p21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2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5" name="Google Shape;495;p22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23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1" name="Google Shape;521;p23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4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3" name="Google Shape;543;p24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5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9" name="Google Shape;569;p25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26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3" name="Google Shape;593;p26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27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7" name="Google Shape;617;p27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28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4" name="Google Shape;644;p28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29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5" name="Google Shape;665;p29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0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3" name="Google Shape;693;p30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1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0" name="Google Shape;720;p31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32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7" name="Google Shape;747;p32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33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3" name="Google Shape;773;p33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34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7" name="Google Shape;797;p34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Google Shape;196;p10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11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Google Shape;245;p12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3:notes"/>
          <p:cNvSpPr/>
          <p:nvPr>
            <p:ph idx="2" type="sldImg"/>
          </p:nvPr>
        </p:nvSpPr>
        <p:spPr>
          <a:xfrm>
            <a:off x="800100" y="742950"/>
            <a:ext cx="5203825" cy="3717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Google Shape;267;p13:notes"/>
          <p:cNvSpPr txBox="1"/>
          <p:nvPr>
            <p:ph idx="1" type="body"/>
          </p:nvPr>
        </p:nvSpPr>
        <p:spPr>
          <a:xfrm>
            <a:off x="904875" y="4702175"/>
            <a:ext cx="4987925" cy="4446587"/>
          </a:xfrm>
          <a:prstGeom prst="rect">
            <a:avLst/>
          </a:prstGeom>
          <a:noFill/>
          <a:ln>
            <a:noFill/>
          </a:ln>
        </p:spPr>
        <p:txBody>
          <a:bodyPr anchorCtr="0" anchor="t" bIns="44600" lIns="89200" spcFirstLastPara="1" rIns="89200" wrap="square" tIns="44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9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9"/>
          <p:cNvSpPr txBox="1"/>
          <p:nvPr>
            <p:ph idx="1" type="body"/>
          </p:nvPr>
        </p:nvSpPr>
        <p:spPr>
          <a:xfrm>
            <a:off x="533400" y="1778000"/>
            <a:ext cx="9601200" cy="56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0"/>
          <p:cNvSpPr txBox="1"/>
          <p:nvPr>
            <p:ph type="ctrTitle"/>
          </p:nvPr>
        </p:nvSpPr>
        <p:spPr>
          <a:xfrm>
            <a:off x="800100" y="2366963"/>
            <a:ext cx="9067800" cy="163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0"/>
          <p:cNvSpPr txBox="1"/>
          <p:nvPr>
            <p:ph idx="1" type="subTitle"/>
          </p:nvPr>
        </p:nvSpPr>
        <p:spPr>
          <a:xfrm>
            <a:off x="1600200" y="4318000"/>
            <a:ext cx="7467600" cy="1947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0"/>
          <p:cNvSpPr txBox="1"/>
          <p:nvPr>
            <p:ph idx="10" type="dt"/>
          </p:nvPr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600" u="none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1"/>
          <p:cNvSpPr txBox="1"/>
          <p:nvPr>
            <p:ph type="title"/>
          </p:nvPr>
        </p:nvSpPr>
        <p:spPr>
          <a:xfrm rot="5400000">
            <a:off x="7913688" y="125413"/>
            <a:ext cx="2041525" cy="24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1"/>
          <p:cNvSpPr txBox="1"/>
          <p:nvPr>
            <p:ph idx="1" type="body"/>
          </p:nvPr>
        </p:nvSpPr>
        <p:spPr>
          <a:xfrm rot="5400000">
            <a:off x="3036888" y="-2198687"/>
            <a:ext cx="2041525" cy="70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2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2"/>
          <p:cNvSpPr txBox="1"/>
          <p:nvPr>
            <p:ph idx="1" type="body"/>
          </p:nvPr>
        </p:nvSpPr>
        <p:spPr>
          <a:xfrm rot="5400000">
            <a:off x="5049838" y="-2738437"/>
            <a:ext cx="56832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3"/>
          <p:cNvSpPr txBox="1"/>
          <p:nvPr>
            <p:ph type="title"/>
          </p:nvPr>
        </p:nvSpPr>
        <p:spPr>
          <a:xfrm>
            <a:off x="2090738" y="5334000"/>
            <a:ext cx="6400800" cy="6302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3"/>
          <p:cNvSpPr/>
          <p:nvPr>
            <p:ph idx="2" type="pic"/>
          </p:nvPr>
        </p:nvSpPr>
        <p:spPr>
          <a:xfrm>
            <a:off x="2090738" y="681038"/>
            <a:ext cx="6400800" cy="45720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43"/>
          <p:cNvSpPr txBox="1"/>
          <p:nvPr>
            <p:ph idx="1" type="body"/>
          </p:nvPr>
        </p:nvSpPr>
        <p:spPr>
          <a:xfrm>
            <a:off x="2090738" y="5964238"/>
            <a:ext cx="64008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4"/>
          <p:cNvSpPr txBox="1"/>
          <p:nvPr>
            <p:ph type="title"/>
          </p:nvPr>
        </p:nvSpPr>
        <p:spPr>
          <a:xfrm>
            <a:off x="533400" y="303213"/>
            <a:ext cx="3509963" cy="1290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4"/>
          <p:cNvSpPr txBox="1"/>
          <p:nvPr>
            <p:ph idx="1" type="body"/>
          </p:nvPr>
        </p:nvSpPr>
        <p:spPr>
          <a:xfrm>
            <a:off x="4170363" y="303213"/>
            <a:ext cx="5964237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26" name="Google Shape;26;p44"/>
          <p:cNvSpPr txBox="1"/>
          <p:nvPr>
            <p:ph idx="2" type="body"/>
          </p:nvPr>
        </p:nvSpPr>
        <p:spPr>
          <a:xfrm>
            <a:off x="533400" y="1593850"/>
            <a:ext cx="3509963" cy="521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5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6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6"/>
          <p:cNvSpPr txBox="1"/>
          <p:nvPr>
            <p:ph idx="1" type="body"/>
          </p:nvPr>
        </p:nvSpPr>
        <p:spPr>
          <a:xfrm>
            <a:off x="533400" y="1704975"/>
            <a:ext cx="4713288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2" name="Google Shape;32;p46"/>
          <p:cNvSpPr txBox="1"/>
          <p:nvPr>
            <p:ph idx="2" type="body"/>
          </p:nvPr>
        </p:nvSpPr>
        <p:spPr>
          <a:xfrm>
            <a:off x="533400" y="2416175"/>
            <a:ext cx="4713288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3" name="Google Shape;33;p46"/>
          <p:cNvSpPr txBox="1"/>
          <p:nvPr>
            <p:ph idx="3" type="body"/>
          </p:nvPr>
        </p:nvSpPr>
        <p:spPr>
          <a:xfrm>
            <a:off x="5419725" y="1704975"/>
            <a:ext cx="4714875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4" name="Google Shape;34;p46"/>
          <p:cNvSpPr txBox="1"/>
          <p:nvPr>
            <p:ph idx="4" type="body"/>
          </p:nvPr>
        </p:nvSpPr>
        <p:spPr>
          <a:xfrm>
            <a:off x="5419725" y="2416175"/>
            <a:ext cx="4714875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7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7"/>
          <p:cNvSpPr txBox="1"/>
          <p:nvPr>
            <p:ph idx="1" type="body"/>
          </p:nvPr>
        </p:nvSpPr>
        <p:spPr>
          <a:xfrm>
            <a:off x="533400" y="1778000"/>
            <a:ext cx="4724400" cy="56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8" name="Google Shape;38;p47"/>
          <p:cNvSpPr txBox="1"/>
          <p:nvPr>
            <p:ph idx="2" type="body"/>
          </p:nvPr>
        </p:nvSpPr>
        <p:spPr>
          <a:xfrm>
            <a:off x="5410200" y="1778000"/>
            <a:ext cx="4724400" cy="56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8"/>
          <p:cNvSpPr txBox="1"/>
          <p:nvPr>
            <p:ph type="title"/>
          </p:nvPr>
        </p:nvSpPr>
        <p:spPr>
          <a:xfrm>
            <a:off x="842963" y="4895850"/>
            <a:ext cx="9067800" cy="151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8"/>
          <p:cNvSpPr txBox="1"/>
          <p:nvPr>
            <p:ph idx="1" type="body"/>
          </p:nvPr>
        </p:nvSpPr>
        <p:spPr>
          <a:xfrm>
            <a:off x="842963" y="3228975"/>
            <a:ext cx="9067800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7"/>
          <p:cNvSpPr txBox="1"/>
          <p:nvPr>
            <p:ph type="title"/>
          </p:nvPr>
        </p:nvSpPr>
        <p:spPr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7"/>
          <p:cNvSpPr txBox="1"/>
          <p:nvPr>
            <p:ph idx="1" type="body"/>
          </p:nvPr>
        </p:nvSpPr>
        <p:spPr>
          <a:xfrm>
            <a:off x="533400" y="1778000"/>
            <a:ext cx="9601200" cy="56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1950" lvl="3" marL="18288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1950" lvl="4" marL="22860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61950" lvl="5" marL="27432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61950" lvl="6" marL="3200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61950" lvl="7" marL="3657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61950" lvl="8" marL="41148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/>
        </p:nvSpPr>
        <p:spPr>
          <a:xfrm>
            <a:off x="1012825" y="1200150"/>
            <a:ext cx="14414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HORÁRIO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39"/>
          <p:cNvSpPr txBox="1"/>
          <p:nvPr/>
        </p:nvSpPr>
        <p:spPr>
          <a:xfrm>
            <a:off x="1066800" y="906462"/>
            <a:ext cx="2206625" cy="290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de 2019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39"/>
          <p:cNvSpPr txBox="1"/>
          <p:nvPr/>
        </p:nvSpPr>
        <p:spPr>
          <a:xfrm>
            <a:off x="2454275" y="1200150"/>
            <a:ext cx="152400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SEGUNDA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39"/>
          <p:cNvSpPr txBox="1"/>
          <p:nvPr/>
        </p:nvSpPr>
        <p:spPr>
          <a:xfrm>
            <a:off x="3984625" y="1200150"/>
            <a:ext cx="1528762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TERÇA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9"/>
          <p:cNvSpPr txBox="1"/>
          <p:nvPr/>
        </p:nvSpPr>
        <p:spPr>
          <a:xfrm>
            <a:off x="5513387" y="1200150"/>
            <a:ext cx="15303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9"/>
          <p:cNvSpPr txBox="1"/>
          <p:nvPr/>
        </p:nvSpPr>
        <p:spPr>
          <a:xfrm>
            <a:off x="7043737" y="1200150"/>
            <a:ext cx="15303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9"/>
          <p:cNvSpPr txBox="1"/>
          <p:nvPr/>
        </p:nvSpPr>
        <p:spPr>
          <a:xfrm>
            <a:off x="8574087" y="1200150"/>
            <a:ext cx="15303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SEXTA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9"/>
          <p:cNvSpPr txBox="1"/>
          <p:nvPr/>
        </p:nvSpPr>
        <p:spPr>
          <a:xfrm>
            <a:off x="1012825" y="1558925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07:30 - 08:30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9"/>
          <p:cNvSpPr txBox="1"/>
          <p:nvPr/>
        </p:nvSpPr>
        <p:spPr>
          <a:xfrm>
            <a:off x="1012825" y="1919287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08:30 - 09:30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9"/>
          <p:cNvSpPr txBox="1"/>
          <p:nvPr/>
        </p:nvSpPr>
        <p:spPr>
          <a:xfrm>
            <a:off x="1012825" y="2279650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09:30 - 10:30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9"/>
          <p:cNvSpPr txBox="1"/>
          <p:nvPr/>
        </p:nvSpPr>
        <p:spPr>
          <a:xfrm>
            <a:off x="1012825" y="2640012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10:30 - 11:30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9"/>
          <p:cNvSpPr txBox="1"/>
          <p:nvPr/>
        </p:nvSpPr>
        <p:spPr>
          <a:xfrm>
            <a:off x="1012825" y="3000375"/>
            <a:ext cx="14414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11:30 - 12:30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9"/>
          <p:cNvSpPr txBox="1"/>
          <p:nvPr/>
        </p:nvSpPr>
        <p:spPr>
          <a:xfrm>
            <a:off x="1012825" y="3359150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12:30 - 13:30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39"/>
          <p:cNvSpPr txBox="1"/>
          <p:nvPr/>
        </p:nvSpPr>
        <p:spPr>
          <a:xfrm>
            <a:off x="1012825" y="3719512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13:30 - 14:30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9"/>
          <p:cNvSpPr txBox="1"/>
          <p:nvPr/>
        </p:nvSpPr>
        <p:spPr>
          <a:xfrm>
            <a:off x="1012825" y="4079875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14:30 - 15:30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39"/>
          <p:cNvSpPr txBox="1"/>
          <p:nvPr/>
        </p:nvSpPr>
        <p:spPr>
          <a:xfrm>
            <a:off x="1012825" y="4440237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15:30 - 16:30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9"/>
          <p:cNvSpPr txBox="1"/>
          <p:nvPr/>
        </p:nvSpPr>
        <p:spPr>
          <a:xfrm>
            <a:off x="1012825" y="4800600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16:30 - 17:30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9"/>
          <p:cNvSpPr txBox="1"/>
          <p:nvPr/>
        </p:nvSpPr>
        <p:spPr>
          <a:xfrm>
            <a:off x="1012825" y="5160962"/>
            <a:ext cx="14414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17:30 - 18:30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9"/>
          <p:cNvSpPr txBox="1"/>
          <p:nvPr/>
        </p:nvSpPr>
        <p:spPr>
          <a:xfrm>
            <a:off x="1012825" y="5519737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18:30 - 19:30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9"/>
          <p:cNvSpPr txBox="1"/>
          <p:nvPr/>
        </p:nvSpPr>
        <p:spPr>
          <a:xfrm>
            <a:off x="1012825" y="5880100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19:30 - 20:30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9"/>
          <p:cNvSpPr txBox="1"/>
          <p:nvPr/>
        </p:nvSpPr>
        <p:spPr>
          <a:xfrm>
            <a:off x="1012825" y="6240462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20:30 - 21:30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9"/>
          <p:cNvSpPr txBox="1"/>
          <p:nvPr/>
        </p:nvSpPr>
        <p:spPr>
          <a:xfrm>
            <a:off x="1012825" y="6600825"/>
            <a:ext cx="1441450" cy="3587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21:30 - 22:30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Google Shape;71;p39"/>
          <p:cNvCxnSpPr/>
          <p:nvPr/>
        </p:nvCxnSpPr>
        <p:spPr>
          <a:xfrm>
            <a:off x="2454275" y="1919287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39"/>
          <p:cNvCxnSpPr/>
          <p:nvPr/>
        </p:nvCxnSpPr>
        <p:spPr>
          <a:xfrm>
            <a:off x="2454275" y="2279650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" name="Google Shape;73;p39"/>
          <p:cNvCxnSpPr/>
          <p:nvPr/>
        </p:nvCxnSpPr>
        <p:spPr>
          <a:xfrm>
            <a:off x="2454275" y="2640012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" name="Google Shape;74;p39"/>
          <p:cNvCxnSpPr/>
          <p:nvPr/>
        </p:nvCxnSpPr>
        <p:spPr>
          <a:xfrm>
            <a:off x="2454275" y="3000375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" name="Google Shape;75;p39"/>
          <p:cNvCxnSpPr/>
          <p:nvPr/>
        </p:nvCxnSpPr>
        <p:spPr>
          <a:xfrm>
            <a:off x="2454275" y="3359150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" name="Google Shape;76;p39"/>
          <p:cNvCxnSpPr/>
          <p:nvPr/>
        </p:nvCxnSpPr>
        <p:spPr>
          <a:xfrm>
            <a:off x="2454275" y="3719512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" name="Google Shape;77;p39"/>
          <p:cNvCxnSpPr/>
          <p:nvPr/>
        </p:nvCxnSpPr>
        <p:spPr>
          <a:xfrm>
            <a:off x="2454275" y="4079875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" name="Google Shape;78;p39"/>
          <p:cNvCxnSpPr/>
          <p:nvPr/>
        </p:nvCxnSpPr>
        <p:spPr>
          <a:xfrm>
            <a:off x="2454275" y="4440237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" name="Google Shape;79;p39"/>
          <p:cNvCxnSpPr/>
          <p:nvPr/>
        </p:nvCxnSpPr>
        <p:spPr>
          <a:xfrm>
            <a:off x="2454275" y="4800600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" name="Google Shape;80;p39"/>
          <p:cNvCxnSpPr/>
          <p:nvPr/>
        </p:nvCxnSpPr>
        <p:spPr>
          <a:xfrm>
            <a:off x="2454275" y="5160962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" name="Google Shape;81;p39"/>
          <p:cNvCxnSpPr/>
          <p:nvPr/>
        </p:nvCxnSpPr>
        <p:spPr>
          <a:xfrm>
            <a:off x="2454275" y="5519737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39"/>
          <p:cNvCxnSpPr/>
          <p:nvPr/>
        </p:nvCxnSpPr>
        <p:spPr>
          <a:xfrm>
            <a:off x="2454275" y="6240462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" name="Google Shape;83;p39"/>
          <p:cNvCxnSpPr/>
          <p:nvPr/>
        </p:nvCxnSpPr>
        <p:spPr>
          <a:xfrm>
            <a:off x="2454275" y="6600825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39"/>
          <p:cNvCxnSpPr/>
          <p:nvPr/>
        </p:nvCxnSpPr>
        <p:spPr>
          <a:xfrm>
            <a:off x="2454275" y="6959600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39"/>
          <p:cNvCxnSpPr/>
          <p:nvPr/>
        </p:nvCxnSpPr>
        <p:spPr>
          <a:xfrm>
            <a:off x="2454275" y="7319962"/>
            <a:ext cx="7650162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" name="Google Shape;86;p39"/>
          <p:cNvCxnSpPr/>
          <p:nvPr/>
        </p:nvCxnSpPr>
        <p:spPr>
          <a:xfrm>
            <a:off x="10104437" y="1558925"/>
            <a:ext cx="4762" cy="5761037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39"/>
          <p:cNvCxnSpPr/>
          <p:nvPr/>
        </p:nvCxnSpPr>
        <p:spPr>
          <a:xfrm>
            <a:off x="3984625" y="1558925"/>
            <a:ext cx="0" cy="5761037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39"/>
          <p:cNvCxnSpPr/>
          <p:nvPr/>
        </p:nvCxnSpPr>
        <p:spPr>
          <a:xfrm>
            <a:off x="5513387" y="1558925"/>
            <a:ext cx="0" cy="5761037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" name="Google Shape;89;p39"/>
          <p:cNvCxnSpPr/>
          <p:nvPr/>
        </p:nvCxnSpPr>
        <p:spPr>
          <a:xfrm>
            <a:off x="7040562" y="1558925"/>
            <a:ext cx="3175" cy="5761037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39"/>
          <p:cNvCxnSpPr/>
          <p:nvPr/>
        </p:nvCxnSpPr>
        <p:spPr>
          <a:xfrm>
            <a:off x="8574087" y="1558925"/>
            <a:ext cx="0" cy="5761037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logo_ct" id="91" name="Google Shape;91;p3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12825" y="300037"/>
            <a:ext cx="1260475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9"/>
          <p:cNvSpPr txBox="1"/>
          <p:nvPr/>
        </p:nvSpPr>
        <p:spPr>
          <a:xfrm>
            <a:off x="1012825" y="6959600"/>
            <a:ext cx="1441450" cy="360362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22:30 - 23:30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39"/>
          <p:cNvCxnSpPr/>
          <p:nvPr/>
        </p:nvCxnSpPr>
        <p:spPr>
          <a:xfrm>
            <a:off x="2454275" y="5880100"/>
            <a:ext cx="7650162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39"/>
          <p:cNvSpPr txBox="1"/>
          <p:nvPr/>
        </p:nvSpPr>
        <p:spPr>
          <a:xfrm>
            <a:off x="1012825" y="7319962"/>
            <a:ext cx="9055100" cy="227012"/>
          </a:xfrm>
          <a:prstGeom prst="rect">
            <a:avLst/>
          </a:prstGeom>
          <a:noFill/>
          <a:ln>
            <a:noFill/>
          </a:ln>
        </p:spPr>
        <p:txBody>
          <a:bodyPr anchorCtr="0" anchor="t" bIns="46775" lIns="89975" spcFirstLastPara="1" rIns="89975" wrap="square" tIns="4677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MD=MESAde Desenho / ME=MESAEscolar / CB=Cadeira de Braço / INFO=Sala Informatizada / QV=Quadro Verde / QB=Quadro Branco / DS=Data Show / / AC=Ar Condicionado / VT= Ventilador de Teto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9"/>
          <p:cNvSpPr txBox="1"/>
          <p:nvPr>
            <p:ph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39"/>
          <p:cNvSpPr txBox="1"/>
          <p:nvPr>
            <p:ph idx="10" type="dt"/>
          </p:nvPr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sng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 txBox="1"/>
          <p:nvPr/>
        </p:nvSpPr>
        <p:spPr>
          <a:xfrm rot="-5400000">
            <a:off x="5950743" y="2902743"/>
            <a:ext cx="7620000" cy="1814512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1º SEMESTRE/2023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284287"/>
            <a:ext cx="7548562" cy="3001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4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4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94" name="Google Shape;294;p14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5234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95" name="Google Shape;295;p14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41 alunos – Prédio 44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4"/>
          <p:cNvSpPr txBox="1"/>
          <p:nvPr/>
        </p:nvSpPr>
        <p:spPr>
          <a:xfrm>
            <a:off x="3987800" y="1933575"/>
            <a:ext cx="1530350" cy="72072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EDA1035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Gestão de Custos 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31    404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4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4"/>
          <p:cNvSpPr txBox="1"/>
          <p:nvPr/>
        </p:nvSpPr>
        <p:spPr>
          <a:xfrm>
            <a:off x="3987800" y="3713162"/>
            <a:ext cx="1530350" cy="72072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ZOT1072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Suinocultura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Vladimir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4"/>
          <p:cNvSpPr txBox="1"/>
          <p:nvPr/>
        </p:nvSpPr>
        <p:spPr>
          <a:xfrm>
            <a:off x="8570912" y="1573212"/>
            <a:ext cx="1527175" cy="7112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ZOT1068                     T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Fernanda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4"/>
          <p:cNvSpPr txBox="1"/>
          <p:nvPr/>
        </p:nvSpPr>
        <p:spPr>
          <a:xfrm>
            <a:off x="5526087" y="4076700"/>
            <a:ext cx="1530350" cy="72707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ZOT1029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Ovinocultura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Sergio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4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02" name="Google Shape;3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4"/>
          <p:cNvSpPr txBox="1"/>
          <p:nvPr/>
        </p:nvSpPr>
        <p:spPr>
          <a:xfrm>
            <a:off x="8580425" y="2279650"/>
            <a:ext cx="1530300" cy="798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ZOT1073                     T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Alim.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Nutrição de MonogástricosII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Prof. Alexandre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4"/>
          <p:cNvSpPr txBox="1"/>
          <p:nvPr/>
        </p:nvSpPr>
        <p:spPr>
          <a:xfrm>
            <a:off x="7056437" y="4437062"/>
            <a:ext cx="1527175" cy="7112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ZOT1074  Ovinocultura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Prof.a Ana Gabriela</a:t>
            </a:r>
            <a:r>
              <a:rPr b="1" i="0" lang="en-US" sz="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4"/>
          <p:cNvSpPr txBox="1"/>
          <p:nvPr/>
        </p:nvSpPr>
        <p:spPr>
          <a:xfrm>
            <a:off x="4005262" y="2657475"/>
            <a:ext cx="1500187" cy="72707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UFSM00304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Iniciação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José Marcos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401              22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4"/>
          <p:cNvSpPr txBox="1"/>
          <p:nvPr/>
        </p:nvSpPr>
        <p:spPr>
          <a:xfrm>
            <a:off x="8583612" y="3373437"/>
            <a:ext cx="1508125" cy="7239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  P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Sidnei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4"/>
          <p:cNvSpPr txBox="1"/>
          <p:nvPr/>
        </p:nvSpPr>
        <p:spPr>
          <a:xfrm>
            <a:off x="8602662" y="4097337"/>
            <a:ext cx="1508125" cy="723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  P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Sidnei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4"/>
          <p:cNvSpPr txBox="1"/>
          <p:nvPr/>
        </p:nvSpPr>
        <p:spPr>
          <a:xfrm>
            <a:off x="7042175" y="1447100"/>
            <a:ext cx="1530300" cy="873900"/>
          </a:xfrm>
          <a:prstGeom prst="rect">
            <a:avLst/>
          </a:prstGeom>
          <a:gradFill>
            <a:gsLst>
              <a:gs pos="0">
                <a:srgbClr val="EA9999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TCA1054     T 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Toxilogia Aplicada aos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Prof.a Tatiana/Rafael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211                                     36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4"/>
          <p:cNvSpPr txBox="1"/>
          <p:nvPr/>
        </p:nvSpPr>
        <p:spPr>
          <a:xfrm>
            <a:off x="5537113" y="2570572"/>
            <a:ext cx="1505100" cy="8739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DPADP1097                  T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Sociedade, Conhecimento e 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Roni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3003                    45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4"/>
          <p:cNvSpPr txBox="1"/>
          <p:nvPr/>
        </p:nvSpPr>
        <p:spPr>
          <a:xfrm>
            <a:off x="2432187" y="3674225"/>
            <a:ext cx="1547700" cy="798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DFS1020               T           Manejo de Doenças em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4"/>
          <p:cNvSpPr txBox="1"/>
          <p:nvPr/>
        </p:nvSpPr>
        <p:spPr>
          <a:xfrm>
            <a:off x="5503925" y="1849975"/>
            <a:ext cx="1530300" cy="7206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TCA817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Tópicos Esp. em CTA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Isaac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PPGTCA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4"/>
          <p:cNvSpPr txBox="1"/>
          <p:nvPr/>
        </p:nvSpPr>
        <p:spPr>
          <a:xfrm>
            <a:off x="7061200" y="2272462"/>
            <a:ext cx="1530300" cy="10923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TCA1002                   T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Geral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Prof. Gilberti                     809                          33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4"/>
          <p:cNvSpPr txBox="1"/>
          <p:nvPr/>
        </p:nvSpPr>
        <p:spPr>
          <a:xfrm>
            <a:off x="3990212" y="4433850"/>
            <a:ext cx="1530300" cy="717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EDA1003           P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Alisson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403                 24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5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5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0" name="Google Shape;320;p15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5236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21" name="Google Shape;321;p15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34 alunos – Prédio 44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5"/>
          <p:cNvSpPr txBox="1"/>
          <p:nvPr/>
        </p:nvSpPr>
        <p:spPr>
          <a:xfrm>
            <a:off x="2455862" y="2319337"/>
            <a:ext cx="1530350" cy="10699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CFL1059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e Arborização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Ana Paula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402                                        40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5"/>
          <p:cNvSpPr txBox="1"/>
          <p:nvPr/>
        </p:nvSpPr>
        <p:spPr>
          <a:xfrm>
            <a:off x="3956050" y="1570037"/>
            <a:ext cx="1530350" cy="7239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OT1009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à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Prof. Ana Gabriela  40Z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5"/>
          <p:cNvSpPr txBox="1"/>
          <p:nvPr/>
        </p:nvSpPr>
        <p:spPr>
          <a:xfrm>
            <a:off x="2438400" y="1585912"/>
            <a:ext cx="1530350" cy="7207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CFL1051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Painéis de Madeira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Clóvis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5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5"/>
          <p:cNvSpPr txBox="1"/>
          <p:nvPr/>
        </p:nvSpPr>
        <p:spPr>
          <a:xfrm>
            <a:off x="3984625" y="2625725"/>
            <a:ext cx="1530350" cy="7762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CFL1036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Anatomia da Madeira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Prof. Luciano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5"/>
          <p:cNvSpPr txBox="1"/>
          <p:nvPr/>
        </p:nvSpPr>
        <p:spPr>
          <a:xfrm>
            <a:off x="8559800" y="3376612"/>
            <a:ext cx="1527175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CFL1040            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402    Dendrometria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5"/>
          <p:cNvSpPr txBox="1"/>
          <p:nvPr/>
        </p:nvSpPr>
        <p:spPr>
          <a:xfrm>
            <a:off x="5507037" y="2308225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CFL1052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Tratos e Métodos Silviculturais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Prof. Frederico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5"/>
          <p:cNvSpPr txBox="1"/>
          <p:nvPr/>
        </p:nvSpPr>
        <p:spPr>
          <a:xfrm>
            <a:off x="7053262" y="1927225"/>
            <a:ext cx="1530350" cy="71755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ZOT1085           T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Criações Alternativas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Everton   40v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5"/>
          <p:cNvSpPr txBox="1"/>
          <p:nvPr/>
        </p:nvSpPr>
        <p:spPr>
          <a:xfrm>
            <a:off x="2455862" y="3719512"/>
            <a:ext cx="1528762" cy="10810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CFL1049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Preservação da Madeira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Santini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5"/>
          <p:cNvSpPr txBox="1"/>
          <p:nvPr/>
        </p:nvSpPr>
        <p:spPr>
          <a:xfrm>
            <a:off x="5522912" y="3727450"/>
            <a:ext cx="1530350" cy="10795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CFL1053 – Licenciamento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 Perícia Ambiental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Josita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5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33" name="Google Shape;33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5"/>
          <p:cNvSpPr txBox="1"/>
          <p:nvPr/>
        </p:nvSpPr>
        <p:spPr>
          <a:xfrm>
            <a:off x="7040562" y="2671762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CFL1039     T           T11/12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Química da Madeira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Cristiane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5"/>
          <p:cNvSpPr txBox="1"/>
          <p:nvPr/>
        </p:nvSpPr>
        <p:spPr>
          <a:xfrm>
            <a:off x="7053262" y="3376612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CFL1040                  T11/12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402    Dendrometria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5"/>
          <p:cNvSpPr txBox="1"/>
          <p:nvPr/>
        </p:nvSpPr>
        <p:spPr>
          <a:xfrm>
            <a:off x="5513387" y="1566862"/>
            <a:ext cx="1530350" cy="7207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CFL1051    P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Painéis de Madeira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Clóvis    402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5"/>
          <p:cNvSpPr txBox="1"/>
          <p:nvPr/>
        </p:nvSpPr>
        <p:spPr>
          <a:xfrm>
            <a:off x="8570912" y="1576387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CFL1052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Tratos e Métodos Silviculturais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Prof. Frederico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5"/>
          <p:cNvSpPr txBox="1"/>
          <p:nvPr/>
        </p:nvSpPr>
        <p:spPr>
          <a:xfrm>
            <a:off x="3994150" y="4065587"/>
            <a:ext cx="1527300" cy="910674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UFSM00323           T/P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Leandro  401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5"/>
          <p:cNvSpPr txBox="1"/>
          <p:nvPr/>
        </p:nvSpPr>
        <p:spPr>
          <a:xfrm>
            <a:off x="3994150" y="3435300"/>
            <a:ext cx="1527300" cy="6683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UFSM00323      T/P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Leandro 401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6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6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6" name="Google Shape;346;p16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5240</a:t>
            </a:r>
            <a:endParaRPr b="1"/>
          </a:p>
        </p:txBody>
      </p:sp>
      <p:sp>
        <p:nvSpPr>
          <p:cNvPr id="347" name="Google Shape;347;p16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60 alunos – Prédio 44 – Terceiro andar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16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16"/>
          <p:cNvSpPr txBox="1"/>
          <p:nvPr/>
        </p:nvSpPr>
        <p:spPr>
          <a:xfrm>
            <a:off x="7059612" y="1563687"/>
            <a:ext cx="1530350" cy="71755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EDA1034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Princípios de Comunicação  em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Prof. Clayton      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32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6"/>
          <p:cNvSpPr txBox="1"/>
          <p:nvPr/>
        </p:nvSpPr>
        <p:spPr>
          <a:xfrm>
            <a:off x="5522912" y="1577975"/>
            <a:ext cx="1530350" cy="71755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ZOT1064                  T Tratamento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Água e Efluentes na P.A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Prof. Gerson  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25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6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52" name="Google Shape;35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16"/>
          <p:cNvSpPr txBox="1"/>
          <p:nvPr/>
        </p:nvSpPr>
        <p:spPr>
          <a:xfrm>
            <a:off x="7067550" y="2290762"/>
            <a:ext cx="1530350" cy="71755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ZOT1078          T/P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Alim.  Nutr. de Ruminantes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16"/>
          <p:cNvSpPr txBox="1"/>
          <p:nvPr/>
        </p:nvSpPr>
        <p:spPr>
          <a:xfrm>
            <a:off x="2457450" y="1563687"/>
            <a:ext cx="1530350" cy="717550"/>
          </a:xfrm>
          <a:prstGeom prst="rect">
            <a:avLst/>
          </a:prstGeom>
          <a:gradFill>
            <a:gsLst>
              <a:gs pos="0">
                <a:srgbClr val="006994"/>
              </a:gs>
              <a:gs pos="50000">
                <a:srgbClr val="009AD7"/>
              </a:gs>
              <a:gs pos="100000">
                <a:srgbClr val="00B8FF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MVP1000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Biossegurança aplicada a MV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Sônia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6"/>
          <p:cNvSpPr txBox="1"/>
          <p:nvPr/>
        </p:nvSpPr>
        <p:spPr>
          <a:xfrm>
            <a:off x="5508625" y="5518150"/>
            <a:ext cx="1530350" cy="720725"/>
          </a:xfrm>
          <a:prstGeom prst="rect">
            <a:avLst/>
          </a:prstGeom>
          <a:solidFill>
            <a:srgbClr val="0070C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EDA1002   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Administração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Prof.Vicente    48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191966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6"/>
          <p:cNvSpPr txBox="1"/>
          <p:nvPr/>
        </p:nvSpPr>
        <p:spPr>
          <a:xfrm>
            <a:off x="5518150" y="2644775"/>
            <a:ext cx="1527175" cy="706437"/>
          </a:xfrm>
          <a:prstGeom prst="rect">
            <a:avLst/>
          </a:prstGeom>
          <a:solidFill>
            <a:srgbClr val="99CC0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UFSM00319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e Comunicação Rural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José Marcos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401                                  44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6"/>
          <p:cNvSpPr txBox="1"/>
          <p:nvPr/>
        </p:nvSpPr>
        <p:spPr>
          <a:xfrm>
            <a:off x="2468562" y="2298700"/>
            <a:ext cx="1530350" cy="692150"/>
          </a:xfrm>
          <a:prstGeom prst="rect">
            <a:avLst/>
          </a:prstGeom>
          <a:solidFill>
            <a:srgbClr val="99CC0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UFSM00341   Teo    T13/15/16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Prod. e Tec. De Sementes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P Rogério/Ubirajara 60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v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6"/>
          <p:cNvSpPr txBox="1"/>
          <p:nvPr/>
        </p:nvSpPr>
        <p:spPr>
          <a:xfrm>
            <a:off x="3962400" y="4797425"/>
            <a:ext cx="1530350" cy="720725"/>
          </a:xfrm>
          <a:prstGeom prst="rect">
            <a:avLst/>
          </a:prstGeom>
          <a:solidFill>
            <a:srgbClr val="99CC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UFSM00301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Bioquímica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Ana Lucia  66v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6"/>
          <p:cNvSpPr txBox="1"/>
          <p:nvPr/>
        </p:nvSpPr>
        <p:spPr>
          <a:xfrm>
            <a:off x="3987800" y="1577975"/>
            <a:ext cx="1530300" cy="819000"/>
          </a:xfrm>
          <a:prstGeom prst="rect">
            <a:avLst/>
          </a:prstGeom>
          <a:solidFill>
            <a:srgbClr val="FFCC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TCA1097                 T 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Desenvolvimento de Produtos 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AgroindustriaiS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Gilberti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50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6"/>
          <p:cNvSpPr txBox="1"/>
          <p:nvPr/>
        </p:nvSpPr>
        <p:spPr>
          <a:xfrm>
            <a:off x="8599487" y="4446587"/>
            <a:ext cx="1527175" cy="1081087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TCA1068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 Narrow"/>
              <a:buNone/>
            </a:pPr>
            <a:r>
              <a:t/>
            </a:r>
            <a:endParaRPr b="1" i="0" sz="5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Fund. da Adm.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Aplicados a Ind. de Alimentos</a:t>
            </a:r>
            <a:endParaRPr b="1" i="0" sz="1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Prof. Fallon    </a:t>
            </a: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6"/>
          <p:cNvSpPr txBox="1"/>
          <p:nvPr/>
        </p:nvSpPr>
        <p:spPr>
          <a:xfrm>
            <a:off x="2463800" y="4811712"/>
            <a:ext cx="1508125" cy="723900"/>
          </a:xfrm>
          <a:prstGeom prst="rect">
            <a:avLst/>
          </a:prstGeom>
          <a:solidFill>
            <a:srgbClr val="99CC0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T      T11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Sidinei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22 vagas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6"/>
          <p:cNvSpPr txBox="1"/>
          <p:nvPr/>
        </p:nvSpPr>
        <p:spPr>
          <a:xfrm>
            <a:off x="7059612" y="3387725"/>
            <a:ext cx="1530350" cy="1058862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TCA1063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a Bioquímuica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Milene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407                                         60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6"/>
          <p:cNvSpPr txBox="1"/>
          <p:nvPr/>
        </p:nvSpPr>
        <p:spPr>
          <a:xfrm>
            <a:off x="8612212" y="2275725"/>
            <a:ext cx="1530300" cy="7476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STC1008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Dario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404                                   50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6"/>
          <p:cNvSpPr txBox="1"/>
          <p:nvPr/>
        </p:nvSpPr>
        <p:spPr>
          <a:xfrm>
            <a:off x="2432050" y="3329775"/>
            <a:ext cx="1530300" cy="4269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TCA1063     Teo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Int. a Bioquímica dos Alim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Prof.ª Milene  60v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6"/>
          <p:cNvSpPr txBox="1"/>
          <p:nvPr/>
        </p:nvSpPr>
        <p:spPr>
          <a:xfrm>
            <a:off x="2443125" y="3770962"/>
            <a:ext cx="1528800" cy="7317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MVP302                        T 10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1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Higiene e 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1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Profilaxia Animal 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1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Profs.Helton Paulo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6"/>
          <p:cNvSpPr txBox="1"/>
          <p:nvPr/>
        </p:nvSpPr>
        <p:spPr>
          <a:xfrm>
            <a:off x="5537200" y="3719512"/>
            <a:ext cx="1530300" cy="7272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ZOT1069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A. II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Thaise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6"/>
          <p:cNvSpPr txBox="1"/>
          <p:nvPr/>
        </p:nvSpPr>
        <p:spPr>
          <a:xfrm>
            <a:off x="8602662" y="3744912"/>
            <a:ext cx="1527300" cy="708000"/>
          </a:xfrm>
          <a:prstGeom prst="rect">
            <a:avLst/>
          </a:prstGeom>
          <a:solidFill>
            <a:srgbClr val="0070C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EDA1024 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Iniciação à Veterinária –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Piccin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403                               53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6"/>
          <p:cNvSpPr txBox="1"/>
          <p:nvPr/>
        </p:nvSpPr>
        <p:spPr>
          <a:xfrm>
            <a:off x="3987800" y="2643163"/>
            <a:ext cx="1530300" cy="7287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Sociologia da Cooperação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Prof. Clayton   T10404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7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17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5" name="Google Shape;375;p17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5300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376" name="Google Shape;376;p17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66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17"/>
          <p:cNvSpPr txBox="1"/>
          <p:nvPr/>
        </p:nvSpPr>
        <p:spPr>
          <a:xfrm>
            <a:off x="2470150" y="2287587"/>
            <a:ext cx="1492250" cy="111283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TCA1061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Química de Alimentos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17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7"/>
          <p:cNvSpPr txBox="1"/>
          <p:nvPr/>
        </p:nvSpPr>
        <p:spPr>
          <a:xfrm>
            <a:off x="3971925" y="3046412"/>
            <a:ext cx="1530350" cy="1050925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ZOT1005 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Animal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Tiago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7"/>
          <p:cNvSpPr txBox="1"/>
          <p:nvPr/>
        </p:nvSpPr>
        <p:spPr>
          <a:xfrm>
            <a:off x="7043737" y="2671762"/>
            <a:ext cx="1530350" cy="1020762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ZOT1000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Corte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Ivan Brondani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7"/>
          <p:cNvSpPr txBox="1"/>
          <p:nvPr/>
        </p:nvSpPr>
        <p:spPr>
          <a:xfrm>
            <a:off x="2452687" y="4811712"/>
            <a:ext cx="1527175" cy="7175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UFSM00314 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Legislação Fitossanitária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Receituário Agronômico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Adriano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7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83" name="Google Shape;3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17"/>
          <p:cNvSpPr txBox="1"/>
          <p:nvPr/>
        </p:nvSpPr>
        <p:spPr>
          <a:xfrm>
            <a:off x="5497512" y="1566862"/>
            <a:ext cx="1530350" cy="108426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UFSM00352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Animal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Eduardo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17"/>
          <p:cNvSpPr txBox="1"/>
          <p:nvPr/>
        </p:nvSpPr>
        <p:spPr>
          <a:xfrm>
            <a:off x="7027862" y="1557337"/>
            <a:ext cx="1528762" cy="10937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     T         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Julio/Jansen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17"/>
          <p:cNvSpPr txBox="1"/>
          <p:nvPr/>
        </p:nvSpPr>
        <p:spPr>
          <a:xfrm>
            <a:off x="7051674" y="3721125"/>
            <a:ext cx="1530300" cy="1404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UFSM00353  Teo/Prat   T10/12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Forragicultura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Pìzzuti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66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17"/>
          <p:cNvSpPr txBox="1"/>
          <p:nvPr/>
        </p:nvSpPr>
        <p:spPr>
          <a:xfrm>
            <a:off x="4013150" y="1554150"/>
            <a:ext cx="1530300" cy="10857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UFM00357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Suinocultura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Arlei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17"/>
          <p:cNvSpPr txBox="1"/>
          <p:nvPr/>
        </p:nvSpPr>
        <p:spPr>
          <a:xfrm>
            <a:off x="5511800" y="3367087"/>
            <a:ext cx="1530350" cy="1079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UFSM00357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Corte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Dari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7"/>
          <p:cNvSpPr txBox="1"/>
          <p:nvPr/>
        </p:nvSpPr>
        <p:spPr>
          <a:xfrm>
            <a:off x="5519737" y="4448187"/>
            <a:ext cx="1530300" cy="1079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UFSM00355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Leite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Clair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7"/>
          <p:cNvSpPr txBox="1"/>
          <p:nvPr/>
        </p:nvSpPr>
        <p:spPr>
          <a:xfrm>
            <a:off x="8589962" y="4448175"/>
            <a:ext cx="1530350" cy="71755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MVP1001       T 11/12/13/14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Helton/Paulo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Doença da Aves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48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17"/>
          <p:cNvSpPr txBox="1"/>
          <p:nvPr/>
        </p:nvSpPr>
        <p:spPr>
          <a:xfrm>
            <a:off x="8585200" y="3367087"/>
            <a:ext cx="1528762" cy="105886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UFSM00316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  Alessandro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17"/>
          <p:cNvSpPr txBox="1"/>
          <p:nvPr/>
        </p:nvSpPr>
        <p:spPr>
          <a:xfrm>
            <a:off x="3971975" y="4107650"/>
            <a:ext cx="1530300" cy="1398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CFL1054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Manejo Biotécnico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Bacias Hidrográficas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Prof.ª Fabrício Sutili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30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17"/>
          <p:cNvSpPr txBox="1"/>
          <p:nvPr/>
        </p:nvSpPr>
        <p:spPr>
          <a:xfrm>
            <a:off x="2436812" y="1557337"/>
            <a:ext cx="1530300" cy="746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UFSM00312           T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Jerson//Oderlei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22 vagas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7"/>
          <p:cNvSpPr txBox="1"/>
          <p:nvPr/>
        </p:nvSpPr>
        <p:spPr>
          <a:xfrm>
            <a:off x="8610600" y="1930400"/>
            <a:ext cx="1500300" cy="706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UFM00304     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Iniciação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Prof. José Marcos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401        44 vagas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8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8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1" name="Google Shape;401;p18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5302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402" name="Google Shape;402;p18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42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8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18"/>
          <p:cNvSpPr txBox="1"/>
          <p:nvPr/>
        </p:nvSpPr>
        <p:spPr>
          <a:xfrm>
            <a:off x="8577262" y="2991650"/>
            <a:ext cx="1527300" cy="7350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 1002                     T 03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Equideocultura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Eduardo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48V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8"/>
          <p:cNvSpPr txBox="1"/>
          <p:nvPr/>
        </p:nvSpPr>
        <p:spPr>
          <a:xfrm>
            <a:off x="7064375" y="3382962"/>
            <a:ext cx="1500187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CFL1048     402  teórico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Política e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Legislação ambiental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Prof.ª Josita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18"/>
          <p:cNvSpPr txBox="1"/>
          <p:nvPr/>
        </p:nvSpPr>
        <p:spPr>
          <a:xfrm>
            <a:off x="3984625" y="3324224"/>
            <a:ext cx="1530350" cy="872391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FTT1039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Meteorologia e Climatologia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Sandro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402                             33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18"/>
          <p:cNvSpPr txBox="1"/>
          <p:nvPr/>
        </p:nvSpPr>
        <p:spPr>
          <a:xfrm>
            <a:off x="5508625" y="1917700"/>
            <a:ext cx="1530350" cy="108426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ZOT1056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Pìscicultura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Profs.ª Naglezi/Leila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401/402                                       35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8"/>
          <p:cNvSpPr txBox="1"/>
          <p:nvPr/>
        </p:nvSpPr>
        <p:spPr>
          <a:xfrm>
            <a:off x="2468562" y="4092575"/>
            <a:ext cx="1528762" cy="1081087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ZOT2097             T 10/11/99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Boas PS na Cadeia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 Leite: Do Campo à Mesa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Profs. Julio, Neila, Juliana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3003/404                 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18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10" name="Google Shape;41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18"/>
          <p:cNvSpPr txBox="1"/>
          <p:nvPr/>
        </p:nvSpPr>
        <p:spPr>
          <a:xfrm>
            <a:off x="5526087" y="4111625"/>
            <a:ext cx="1511300" cy="7239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EDA1051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Científica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Prof. Tônia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18"/>
          <p:cNvSpPr txBox="1"/>
          <p:nvPr/>
        </p:nvSpPr>
        <p:spPr>
          <a:xfrm>
            <a:off x="5526087" y="4851400"/>
            <a:ext cx="1511300" cy="7239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CFL1042         P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AutoNum type="arabicPlain" startAt="302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Propriedades Físico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Mecânicas da Madeira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402 30 vagas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8"/>
          <p:cNvSpPr txBox="1"/>
          <p:nvPr/>
        </p:nvSpPr>
        <p:spPr>
          <a:xfrm>
            <a:off x="7064425" y="4857700"/>
            <a:ext cx="1530300" cy="717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FTT1039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Meteorologia e Climatologia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Sandro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402                                 33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18"/>
          <p:cNvSpPr txBox="1"/>
          <p:nvPr/>
        </p:nvSpPr>
        <p:spPr>
          <a:xfrm>
            <a:off x="7038975" y="4111625"/>
            <a:ext cx="1530350" cy="7413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CFL1046 Ecologia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T11 – Profª Suelen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30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18"/>
          <p:cNvSpPr txBox="1"/>
          <p:nvPr/>
        </p:nvSpPr>
        <p:spPr>
          <a:xfrm>
            <a:off x="8585200" y="4418012"/>
            <a:ext cx="1528762" cy="7620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UFSM00325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Geotecnologias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Aplicadas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Prof.ª Silvia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18"/>
          <p:cNvSpPr txBox="1"/>
          <p:nvPr/>
        </p:nvSpPr>
        <p:spPr>
          <a:xfrm>
            <a:off x="3976687" y="1555750"/>
            <a:ext cx="1508125" cy="179387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Teo/Pra        T 15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22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18"/>
          <p:cNvSpPr txBox="1"/>
          <p:nvPr/>
        </p:nvSpPr>
        <p:spPr>
          <a:xfrm>
            <a:off x="8594725" y="3719499"/>
            <a:ext cx="1527300" cy="768300"/>
          </a:xfrm>
          <a:prstGeom prst="rect">
            <a:avLst/>
          </a:prstGeom>
          <a:solidFill>
            <a:srgbClr val="0070C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TCA1001       T 14/15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Produtos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Origem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ª Maria     403    48V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18"/>
          <p:cNvSpPr txBox="1"/>
          <p:nvPr/>
        </p:nvSpPr>
        <p:spPr>
          <a:xfrm>
            <a:off x="7039000" y="1568500"/>
            <a:ext cx="1530300" cy="1794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ZOT927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Delineamento e Análise de Experimentos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Profs.ª Thaise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PPGZot   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18"/>
          <p:cNvSpPr txBox="1"/>
          <p:nvPr/>
        </p:nvSpPr>
        <p:spPr>
          <a:xfrm>
            <a:off x="5508625" y="3341019"/>
            <a:ext cx="1530350" cy="7413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CFL1046 Ecologia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T11 – Profª Suelen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30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8"/>
          <p:cNvSpPr txBox="1"/>
          <p:nvPr/>
        </p:nvSpPr>
        <p:spPr>
          <a:xfrm>
            <a:off x="2491638" y="1568500"/>
            <a:ext cx="1482600" cy="714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UFMS00339                T‘11/13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Olericultura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Fábio 401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8"/>
          <p:cNvSpPr txBox="1"/>
          <p:nvPr/>
        </p:nvSpPr>
        <p:spPr>
          <a:xfrm>
            <a:off x="8573362" y="1568500"/>
            <a:ext cx="1528800" cy="1498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UFSM00359      T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Agrônomica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Profs. Ênio/Pedro/Fabrício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9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9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28" name="Google Shape;428;p19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5308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429" name="Google Shape;429;p19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66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19"/>
          <p:cNvSpPr txBox="1"/>
          <p:nvPr/>
        </p:nvSpPr>
        <p:spPr>
          <a:xfrm>
            <a:off x="2466975" y="2287587"/>
            <a:ext cx="1530350" cy="74771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ZOT1012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Animal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Fernanda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404                                    60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19"/>
          <p:cNvSpPr txBox="1"/>
          <p:nvPr/>
        </p:nvSpPr>
        <p:spPr>
          <a:xfrm>
            <a:off x="2455862" y="1566862"/>
            <a:ext cx="1530350" cy="72072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BEBE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TCA1052             T 11/12/13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Bromatologia Humana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Ana Flavia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211                                     45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9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9"/>
          <p:cNvSpPr txBox="1"/>
          <p:nvPr/>
        </p:nvSpPr>
        <p:spPr>
          <a:xfrm>
            <a:off x="7065950" y="3140224"/>
            <a:ext cx="1530300" cy="5793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EDA1005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Sociologia Rural</a:t>
            </a:r>
            <a:endParaRPr b="1" i="0" sz="1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Clayton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9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35" name="Google Shape;43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19"/>
          <p:cNvSpPr txBox="1"/>
          <p:nvPr/>
        </p:nvSpPr>
        <p:spPr>
          <a:xfrm>
            <a:off x="2466975" y="3041650"/>
            <a:ext cx="1530350" cy="720725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ZOT1003                        T 03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Forragicultura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Pizzuti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9"/>
          <p:cNvSpPr txBox="1"/>
          <p:nvPr/>
        </p:nvSpPr>
        <p:spPr>
          <a:xfrm>
            <a:off x="5526087" y="1574800"/>
            <a:ext cx="1530350" cy="74771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ZOT1012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Animal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Fernanda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404                                   60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19"/>
          <p:cNvSpPr txBox="1"/>
          <p:nvPr/>
        </p:nvSpPr>
        <p:spPr>
          <a:xfrm>
            <a:off x="7048500" y="1576387"/>
            <a:ext cx="1530350" cy="720725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MTM1114      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Matemática - B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Prof. Ivanilda          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19"/>
          <p:cNvSpPr txBox="1"/>
          <p:nvPr/>
        </p:nvSpPr>
        <p:spPr>
          <a:xfrm>
            <a:off x="7054850" y="3706812"/>
            <a:ext cx="1530350" cy="71755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ZOT1071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Avicultura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Jaime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9"/>
          <p:cNvSpPr txBox="1"/>
          <p:nvPr/>
        </p:nvSpPr>
        <p:spPr>
          <a:xfrm>
            <a:off x="7043737" y="2309812"/>
            <a:ext cx="1530300" cy="692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UFSM00341   Teo       T11/12/14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Prod. e Tec. De Sementes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P Rogério/Ubirajara 60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9"/>
          <p:cNvSpPr txBox="1"/>
          <p:nvPr/>
        </p:nvSpPr>
        <p:spPr>
          <a:xfrm>
            <a:off x="8596312" y="1916112"/>
            <a:ext cx="1530350" cy="74453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UFSM00350      T      T 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Produtos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Origem  Animal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Prof.Ernesto     66v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9"/>
          <p:cNvSpPr txBox="1"/>
          <p:nvPr/>
        </p:nvSpPr>
        <p:spPr>
          <a:xfrm>
            <a:off x="8627213" y="4157975"/>
            <a:ext cx="1527300" cy="1355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UFM00317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Adm.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Proj. Agropecários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	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9"/>
          <p:cNvSpPr txBox="1"/>
          <p:nvPr/>
        </p:nvSpPr>
        <p:spPr>
          <a:xfrm>
            <a:off x="5536437" y="3014600"/>
            <a:ext cx="1530300" cy="747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STC1008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Dario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404                                   50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19"/>
          <p:cNvSpPr txBox="1"/>
          <p:nvPr/>
        </p:nvSpPr>
        <p:spPr>
          <a:xfrm>
            <a:off x="3997337" y="4804550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UFSM00356                 T/P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Ovinocultura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Sérgio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19"/>
          <p:cNvSpPr txBox="1"/>
          <p:nvPr/>
        </p:nvSpPr>
        <p:spPr>
          <a:xfrm>
            <a:off x="5537200" y="4814887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UFSM00356                 T/P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Ovinocultura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Prof. Sérgio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9"/>
          <p:cNvSpPr txBox="1"/>
          <p:nvPr/>
        </p:nvSpPr>
        <p:spPr>
          <a:xfrm>
            <a:off x="8627225" y="3376599"/>
            <a:ext cx="1527300" cy="768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UFSM00349                        T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14/15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Produtos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Origem Vegetal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9"/>
          <p:cNvSpPr txBox="1"/>
          <p:nvPr/>
        </p:nvSpPr>
        <p:spPr>
          <a:xfrm>
            <a:off x="4006850" y="1576387"/>
            <a:ext cx="1530300" cy="10938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UFSM00318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Mercados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Agropecuários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Prof. Marco A.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19"/>
          <p:cNvSpPr txBox="1"/>
          <p:nvPr/>
        </p:nvSpPr>
        <p:spPr>
          <a:xfrm>
            <a:off x="8575675" y="2611437"/>
            <a:ext cx="1501800" cy="743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UFM00299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Iniciação à Matemática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para Biocentistas</a:t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Prof.ª Ivanilda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9"/>
          <p:cNvSpPr txBox="1"/>
          <p:nvPr/>
        </p:nvSpPr>
        <p:spPr>
          <a:xfrm>
            <a:off x="5491150" y="2305069"/>
            <a:ext cx="1530300" cy="743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UFSM00353  Teo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EXTRA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Forragicultura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Juliana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75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19"/>
          <p:cNvSpPr txBox="1"/>
          <p:nvPr/>
        </p:nvSpPr>
        <p:spPr>
          <a:xfrm>
            <a:off x="3984625" y="2681287"/>
            <a:ext cx="1530300" cy="720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CFL1055    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Incêndios Florestais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Schumacher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402                                    30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0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20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7" name="Google Shape;457;p20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5311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458" name="Google Shape;458;p20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32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20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20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61" name="Google Shape;46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20"/>
          <p:cNvSpPr txBox="1"/>
          <p:nvPr/>
        </p:nvSpPr>
        <p:spPr>
          <a:xfrm>
            <a:off x="5514975" y="3722687"/>
            <a:ext cx="1530350" cy="71755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ZOT2089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Sustentabilidade Ambiental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Prod. De Suínos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Prof. Gerson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20"/>
          <p:cNvSpPr txBox="1"/>
          <p:nvPr/>
        </p:nvSpPr>
        <p:spPr>
          <a:xfrm>
            <a:off x="2460625" y="4076700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UFSM00311 T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e Manejo Integrado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Planta Daninhas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André    22 vagas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20"/>
          <p:cNvSpPr txBox="1"/>
          <p:nvPr/>
        </p:nvSpPr>
        <p:spPr>
          <a:xfrm>
            <a:off x="3997325" y="3355975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UFSM00311 P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e Manejo Integrado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Planta Daninhas</a:t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André    22 vagas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20"/>
          <p:cNvSpPr txBox="1"/>
          <p:nvPr/>
        </p:nvSpPr>
        <p:spPr>
          <a:xfrm>
            <a:off x="3986212" y="4102100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UFSM00311 P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e Manejo Integrado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Planta Daninhas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André    22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0"/>
          <p:cNvSpPr txBox="1"/>
          <p:nvPr/>
        </p:nvSpPr>
        <p:spPr>
          <a:xfrm>
            <a:off x="7034212" y="4437062"/>
            <a:ext cx="1527175" cy="10810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CFL1062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Transformação Física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Química de Produtos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20v        Prof.ª Cristiane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0"/>
          <p:cNvSpPr txBox="1"/>
          <p:nvPr/>
        </p:nvSpPr>
        <p:spPr>
          <a:xfrm>
            <a:off x="8599500" y="1936350"/>
            <a:ext cx="1530300" cy="10812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TCA1059                   T 1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Humana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Ana Flavia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209                                    25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0"/>
          <p:cNvSpPr txBox="1"/>
          <p:nvPr/>
        </p:nvSpPr>
        <p:spPr>
          <a:xfrm>
            <a:off x="2505075" y="4848237"/>
            <a:ext cx="1508100" cy="723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T    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Sidinei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30v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0"/>
          <p:cNvSpPr txBox="1"/>
          <p:nvPr/>
        </p:nvSpPr>
        <p:spPr>
          <a:xfrm>
            <a:off x="3986225" y="1939863"/>
            <a:ext cx="1530300" cy="10812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TCA1105                   T 10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Rotulagem na Indústria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Alimentos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Aline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0"/>
          <p:cNvSpPr txBox="1"/>
          <p:nvPr/>
        </p:nvSpPr>
        <p:spPr>
          <a:xfrm>
            <a:off x="5527712" y="1896325"/>
            <a:ext cx="1530300" cy="74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UFSM00302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Viviane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20"/>
          <p:cNvSpPr txBox="1"/>
          <p:nvPr/>
        </p:nvSpPr>
        <p:spPr>
          <a:xfrm>
            <a:off x="7059649" y="2259062"/>
            <a:ext cx="1530300" cy="763500"/>
          </a:xfrm>
          <a:prstGeom prst="rect">
            <a:avLst/>
          </a:prstGeom>
          <a:solidFill>
            <a:srgbClr val="38761D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ZOT2093                          T 10Formulação de Rações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para Aves e Suínos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Prof. Vladimir 20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1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1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78" name="Google Shape;478;p21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5315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479" name="Google Shape;479;p21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32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1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1"/>
          <p:cNvSpPr txBox="1"/>
          <p:nvPr/>
        </p:nvSpPr>
        <p:spPr>
          <a:xfrm>
            <a:off x="7069137" y="1568450"/>
            <a:ext cx="1530350" cy="10699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CFL1038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Geografia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Prof.ª Suelen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1"/>
          <p:cNvSpPr txBox="1"/>
          <p:nvPr/>
        </p:nvSpPr>
        <p:spPr>
          <a:xfrm>
            <a:off x="5508625" y="2279650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CFL1041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Gen.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Espécies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Prof. Ezequiel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1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84" name="Google Shape;48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21"/>
          <p:cNvSpPr txBox="1"/>
          <p:nvPr/>
        </p:nvSpPr>
        <p:spPr>
          <a:xfrm>
            <a:off x="8599487" y="2667738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CFL1041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Gen.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Espécies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Prof. Ezequiel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1"/>
          <p:cNvSpPr txBox="1"/>
          <p:nvPr/>
        </p:nvSpPr>
        <p:spPr>
          <a:xfrm>
            <a:off x="2443162" y="1590675"/>
            <a:ext cx="1527175" cy="7381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Prof.Vanderlei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1"/>
          <p:cNvSpPr txBox="1"/>
          <p:nvPr/>
        </p:nvSpPr>
        <p:spPr>
          <a:xfrm>
            <a:off x="8577287" y="1920138"/>
            <a:ext cx="1530300" cy="74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UFSM00302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Ivanor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21"/>
          <p:cNvSpPr txBox="1"/>
          <p:nvPr/>
        </p:nvSpPr>
        <p:spPr>
          <a:xfrm>
            <a:off x="3981500" y="3703650"/>
            <a:ext cx="1530300" cy="14844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EDE1131                     T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Libras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21"/>
          <p:cNvSpPr txBox="1"/>
          <p:nvPr/>
        </p:nvSpPr>
        <p:spPr>
          <a:xfrm>
            <a:off x="3983000" y="1590613"/>
            <a:ext cx="1527300" cy="738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Teo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Aury </a:t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21"/>
          <p:cNvSpPr txBox="1"/>
          <p:nvPr/>
        </p:nvSpPr>
        <p:spPr>
          <a:xfrm>
            <a:off x="3951175" y="2269263"/>
            <a:ext cx="1527300" cy="738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Teo    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Aury </a:t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21"/>
          <p:cNvSpPr txBox="1"/>
          <p:nvPr/>
        </p:nvSpPr>
        <p:spPr>
          <a:xfrm>
            <a:off x="7051675" y="3727450"/>
            <a:ext cx="1519200" cy="1062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EGR1047  T12  15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Cartografia Analógica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Digit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</a:t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Prof. J. Américo e Leandro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21"/>
          <p:cNvSpPr txBox="1"/>
          <p:nvPr/>
        </p:nvSpPr>
        <p:spPr>
          <a:xfrm>
            <a:off x="5507037" y="4429125"/>
            <a:ext cx="1552500" cy="10905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EGR1046  T10A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Topografia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Prof. Jaime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22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22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99" name="Google Shape;499;p22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5317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00" name="Google Shape;500;p22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73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2"/>
          <p:cNvSpPr txBox="1"/>
          <p:nvPr/>
        </p:nvSpPr>
        <p:spPr>
          <a:xfrm>
            <a:off x="3992562" y="1568450"/>
            <a:ext cx="1530350" cy="1804987"/>
          </a:xfrm>
          <a:prstGeom prst="rect">
            <a:avLst/>
          </a:prstGeom>
          <a:gradFill>
            <a:gsLst>
              <a:gs pos="0">
                <a:srgbClr val="FFDE7E"/>
              </a:gs>
              <a:gs pos="50000">
                <a:srgbClr val="FFE9B1"/>
              </a:gs>
              <a:gs pos="100000">
                <a:srgbClr val="FFF2D9"/>
              </a:gs>
            </a:gsLst>
            <a:lin ang="108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EDA879                          T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ao Agronegócio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Prof.a Andrea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3003                                      50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2"/>
          <p:cNvSpPr txBox="1"/>
          <p:nvPr/>
        </p:nvSpPr>
        <p:spPr>
          <a:xfrm>
            <a:off x="2473300" y="1560087"/>
            <a:ext cx="1530300" cy="4065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UFSM00344               T11/12/13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Lev. E Clas. De Solos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401       Prof. Ricardo  66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2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2"/>
          <p:cNvSpPr txBox="1"/>
          <p:nvPr/>
        </p:nvSpPr>
        <p:spPr>
          <a:xfrm>
            <a:off x="3998912" y="4824412"/>
            <a:ext cx="1530350" cy="690562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UFSM00345     T        T 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Fertilidade do Solo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Leandro/Fábio  66v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2"/>
          <p:cNvSpPr txBox="1"/>
          <p:nvPr/>
        </p:nvSpPr>
        <p:spPr>
          <a:xfrm>
            <a:off x="7045325" y="1568450"/>
            <a:ext cx="1530350" cy="1084262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UFSM00352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Animal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ª Leila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22"/>
          <p:cNvSpPr txBox="1"/>
          <p:nvPr/>
        </p:nvSpPr>
        <p:spPr>
          <a:xfrm>
            <a:off x="5529262" y="1574800"/>
            <a:ext cx="1530350" cy="10715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SOL1002                  T 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Solos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Prof. Dalvan/Paulo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22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508" name="Google Shape;50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p22"/>
          <p:cNvSpPr txBox="1"/>
          <p:nvPr/>
        </p:nvSpPr>
        <p:spPr>
          <a:xfrm>
            <a:off x="5508625" y="4811712"/>
            <a:ext cx="1530350" cy="720725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UFSM00301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Bioquímica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Ana Lucia  66v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2"/>
          <p:cNvSpPr txBox="1"/>
          <p:nvPr/>
        </p:nvSpPr>
        <p:spPr>
          <a:xfrm>
            <a:off x="5518150" y="2646362"/>
            <a:ext cx="1501775" cy="74295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UFM00299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Iniciação à Matemática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para Biocentistas</a:t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Prof.ª Ivanilda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22"/>
          <p:cNvSpPr txBox="1"/>
          <p:nvPr/>
        </p:nvSpPr>
        <p:spPr>
          <a:xfrm>
            <a:off x="7086600" y="3373437"/>
            <a:ext cx="1530350" cy="690562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UFSM00310 T 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Silvicultura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Ezequiel/Maristela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22"/>
          <p:cNvSpPr txBox="1"/>
          <p:nvPr/>
        </p:nvSpPr>
        <p:spPr>
          <a:xfrm>
            <a:off x="5518150" y="4110037"/>
            <a:ext cx="1530350" cy="70485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3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UFSM00342    T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Fundamentos da </a:t>
            </a:r>
            <a:endParaRPr b="1" i="0" sz="14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Ciência do do Solo</a:t>
            </a:r>
            <a:endParaRPr b="1" i="0" sz="14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Profs. José, Ricardo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22"/>
          <p:cNvSpPr txBox="1"/>
          <p:nvPr/>
        </p:nvSpPr>
        <p:spPr>
          <a:xfrm>
            <a:off x="7048500" y="4742224"/>
            <a:ext cx="1530300" cy="831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UFSM00347        T 10/11/12/13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Uso Manejo e Conservação 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 Solo e da Água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22"/>
          <p:cNvSpPr txBox="1"/>
          <p:nvPr/>
        </p:nvSpPr>
        <p:spPr>
          <a:xfrm>
            <a:off x="2505100" y="4811700"/>
            <a:ext cx="1530300" cy="7620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UFSM000336     T 13/extra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IMelhoramento de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Dilson 401 60v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22"/>
          <p:cNvSpPr txBox="1"/>
          <p:nvPr/>
        </p:nvSpPr>
        <p:spPr>
          <a:xfrm>
            <a:off x="2484400" y="2626437"/>
            <a:ext cx="1501800" cy="7431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UFM00348        T11/12/13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Bromatologia</a:t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Prof.ª Patrícia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22"/>
          <p:cNvSpPr txBox="1"/>
          <p:nvPr/>
        </p:nvSpPr>
        <p:spPr>
          <a:xfrm>
            <a:off x="5514975" y="3402012"/>
            <a:ext cx="1527300" cy="7050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UFSM00331  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Agrometeorologia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Angelica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401                               73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2"/>
          <p:cNvSpPr txBox="1"/>
          <p:nvPr/>
        </p:nvSpPr>
        <p:spPr>
          <a:xfrm>
            <a:off x="7061988" y="4094887"/>
            <a:ext cx="1527300" cy="7050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UFSM00331  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Agrometeorologia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Angelica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401                               73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22"/>
          <p:cNvSpPr txBox="1"/>
          <p:nvPr/>
        </p:nvSpPr>
        <p:spPr>
          <a:xfrm>
            <a:off x="8601075" y="1581087"/>
            <a:ext cx="1528800" cy="10590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UFSM00316            Extra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  Alessandro    66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3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23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5" name="Google Shape;525;p23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5323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26" name="Google Shape;526;p23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53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23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23"/>
          <p:cNvSpPr txBox="1"/>
          <p:nvPr/>
        </p:nvSpPr>
        <p:spPr>
          <a:xfrm>
            <a:off x="7059612" y="1568450"/>
            <a:ext cx="1530350" cy="1787525"/>
          </a:xfrm>
          <a:prstGeom prst="rect">
            <a:avLst/>
          </a:prstGeom>
          <a:gradFill>
            <a:gsLst>
              <a:gs pos="0">
                <a:srgbClr val="FFDE7E"/>
              </a:gs>
              <a:gs pos="50000">
                <a:srgbClr val="FFE9B1"/>
              </a:gs>
              <a:gs pos="100000">
                <a:srgbClr val="FFF2D9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DFS857                 T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PRODUÇÃO VEGETAL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(Prof. Jacques)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23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530" name="Google Shape;53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23"/>
          <p:cNvSpPr txBox="1"/>
          <p:nvPr/>
        </p:nvSpPr>
        <p:spPr>
          <a:xfrm>
            <a:off x="8567737" y="3719512"/>
            <a:ext cx="1530350" cy="71755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TCA1000                 T 14/15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Bromatologia Animal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Prof. José Laerte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3"/>
          <p:cNvSpPr txBox="1"/>
          <p:nvPr/>
        </p:nvSpPr>
        <p:spPr>
          <a:xfrm>
            <a:off x="5511800" y="1943100"/>
            <a:ext cx="1530350" cy="71755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EGR1066            T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Sistemas Integrados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Produção Agropeciuária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Prof. Francine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23"/>
          <p:cNvSpPr txBox="1"/>
          <p:nvPr/>
        </p:nvSpPr>
        <p:spPr>
          <a:xfrm>
            <a:off x="2465387" y="3355975"/>
            <a:ext cx="1524000" cy="17907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teo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23"/>
          <p:cNvSpPr txBox="1"/>
          <p:nvPr/>
        </p:nvSpPr>
        <p:spPr>
          <a:xfrm>
            <a:off x="2452687" y="1579562"/>
            <a:ext cx="1544637" cy="1776412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teo        T 14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20v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23"/>
          <p:cNvSpPr txBox="1"/>
          <p:nvPr/>
        </p:nvSpPr>
        <p:spPr>
          <a:xfrm>
            <a:off x="7072312" y="3386137"/>
            <a:ext cx="1506537" cy="176053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   T/P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23"/>
          <p:cNvSpPr txBox="1"/>
          <p:nvPr/>
        </p:nvSpPr>
        <p:spPr>
          <a:xfrm>
            <a:off x="5526900" y="3689350"/>
            <a:ext cx="1530300" cy="8271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BEBE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TCA1053                       T 11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Microbiologia Alimentar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Fallon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211                                    28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23"/>
          <p:cNvSpPr txBox="1"/>
          <p:nvPr/>
        </p:nvSpPr>
        <p:spPr>
          <a:xfrm>
            <a:off x="4004850" y="3390112"/>
            <a:ext cx="1506600" cy="1752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 teo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23"/>
          <p:cNvSpPr txBox="1"/>
          <p:nvPr/>
        </p:nvSpPr>
        <p:spPr>
          <a:xfrm>
            <a:off x="3964062" y="1928063"/>
            <a:ext cx="1530300" cy="747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UFSM00302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Ivanor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23"/>
          <p:cNvSpPr txBox="1"/>
          <p:nvPr/>
        </p:nvSpPr>
        <p:spPr>
          <a:xfrm>
            <a:off x="5510212" y="2984500"/>
            <a:ext cx="1530300" cy="747600"/>
          </a:xfrm>
          <a:prstGeom prst="rect">
            <a:avLst/>
          </a:prstGeom>
          <a:gradFill>
            <a:gsLst>
              <a:gs pos="0">
                <a:srgbClr val="006994"/>
              </a:gs>
              <a:gs pos="50000">
                <a:srgbClr val="009AD7"/>
              </a:gs>
              <a:gs pos="100000">
                <a:srgbClr val="00B8FF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ZOT1008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Bioclimatologia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Prof. Pizzuti     48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23"/>
          <p:cNvSpPr txBox="1"/>
          <p:nvPr/>
        </p:nvSpPr>
        <p:spPr>
          <a:xfrm>
            <a:off x="8607400" y="1571687"/>
            <a:ext cx="1544700" cy="17763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   T/P       T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22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1" name="Google Shape;111;p4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3010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 alunos – Prédio 42 - Subsolo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7040562" y="1933575"/>
            <a:ext cx="1519237" cy="719137"/>
          </a:xfrm>
          <a:prstGeom prst="rect">
            <a:avLst/>
          </a:prstGeom>
          <a:gradFill>
            <a:gsLst>
              <a:gs pos="0">
                <a:srgbClr val="FF99CC"/>
              </a:gs>
              <a:gs pos="50000">
                <a:schemeClr val="lt1"/>
              </a:gs>
              <a:gs pos="100000">
                <a:srgbClr val="FF99CC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925 T/P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Seminários I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943                                      30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3983038" y="1575593"/>
            <a:ext cx="1528762" cy="1077913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1049                  T 10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Hidráulica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402                                       30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2187" y="290512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"/>
          <p:cNvSpPr txBox="1"/>
          <p:nvPr/>
        </p:nvSpPr>
        <p:spPr>
          <a:xfrm>
            <a:off x="5524500" y="3387725"/>
            <a:ext cx="1520700" cy="1374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UFS00328             T/P   T 12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Hidráulica Agrícola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Márcia/Adroaldo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401                            22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5527675" y="1944687"/>
            <a:ext cx="1519237" cy="719137"/>
          </a:xfrm>
          <a:prstGeom prst="rect">
            <a:avLst/>
          </a:prstGeom>
          <a:gradFill>
            <a:gsLst>
              <a:gs pos="0">
                <a:srgbClr val="FF99CC"/>
              </a:gs>
              <a:gs pos="50000">
                <a:schemeClr val="lt1"/>
              </a:gs>
              <a:gs pos="100000">
                <a:srgbClr val="FF99CC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932   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Estações de Bombeamento                     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943                              30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5527675" y="2660650"/>
            <a:ext cx="1519237" cy="719137"/>
          </a:xfrm>
          <a:prstGeom prst="rect">
            <a:avLst/>
          </a:prstGeom>
          <a:gradFill>
            <a:gsLst>
              <a:gs pos="0">
                <a:srgbClr val="FF99CC"/>
              </a:gs>
              <a:gs pos="50000">
                <a:schemeClr val="lt1"/>
              </a:gs>
              <a:gs pos="100000">
                <a:srgbClr val="FF99CC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932    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Estações de Bombeamento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943                                      30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7040562" y="2660650"/>
            <a:ext cx="1519237" cy="719137"/>
          </a:xfrm>
          <a:prstGeom prst="rect">
            <a:avLst/>
          </a:prstGeom>
          <a:gradFill>
            <a:gsLst>
              <a:gs pos="0">
                <a:srgbClr val="FF99CC"/>
              </a:gs>
              <a:gs pos="50000">
                <a:schemeClr val="lt1"/>
              </a:gs>
              <a:gs pos="100000">
                <a:srgbClr val="FF99CC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925 T/P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Seminários I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999                                      30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7062787" y="3387725"/>
            <a:ext cx="1520825" cy="698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 322           P  T 11       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 Prof. Fabio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8583600" y="3359150"/>
            <a:ext cx="1520700" cy="774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 322           P   T 13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 Leandro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8593137" y="4100512"/>
            <a:ext cx="1520825" cy="75406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 322          P     T 12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Leandro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2462213" y="2291067"/>
            <a:ext cx="1516062" cy="1077913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 1047     T11        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Cartografia 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Analógica e Digital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402                                20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2448025" y="3740150"/>
            <a:ext cx="1520700" cy="1374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UFS00328             T/P   T 13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Hidráulica Agrícola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Márcia/Adroaldo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401                            22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3986225" y="3730500"/>
            <a:ext cx="1520700" cy="13749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UFS00328             T/P   T 11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Hidráulica Agrícola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Márcia/Adroaldo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401                            22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4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24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47" name="Google Shape;547;p24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5333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48" name="Google Shape;548;p24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38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4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24"/>
          <p:cNvSpPr txBox="1"/>
          <p:nvPr/>
        </p:nvSpPr>
        <p:spPr>
          <a:xfrm>
            <a:off x="2455862" y="3389312"/>
            <a:ext cx="1527175" cy="6905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CFL1042     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Propiedades Físico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Mecânicas da Madeira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Clóvis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24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552" name="Google Shape;55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553" name="Google Shape;553;p24"/>
          <p:cNvSpPr txBox="1"/>
          <p:nvPr/>
        </p:nvSpPr>
        <p:spPr>
          <a:xfrm>
            <a:off x="2459037" y="4090987"/>
            <a:ext cx="1528762" cy="7159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CFL1035    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Engenharia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Prof.ª Josita   35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24"/>
          <p:cNvSpPr txBox="1"/>
          <p:nvPr/>
        </p:nvSpPr>
        <p:spPr>
          <a:xfrm>
            <a:off x="5503862" y="4449762"/>
            <a:ext cx="1530350" cy="708025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FTT1001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Climatologia  Zootécnica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Astor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404                                   34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24"/>
          <p:cNvSpPr txBox="1"/>
          <p:nvPr/>
        </p:nvSpPr>
        <p:spPr>
          <a:xfrm>
            <a:off x="7058025" y="1933575"/>
            <a:ext cx="1530350" cy="14732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EGR1031  - Elementos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de Recursos Hídricos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Toshio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AutoNum type="arabicPlain" startAt="401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24"/>
          <p:cNvSpPr txBox="1"/>
          <p:nvPr/>
        </p:nvSpPr>
        <p:spPr>
          <a:xfrm>
            <a:off x="8585200" y="4468812"/>
            <a:ext cx="1528762" cy="76358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UFSM00325 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Geotecnologias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Aplicadas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Prof.ª Liane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24"/>
          <p:cNvSpPr txBox="1"/>
          <p:nvPr/>
        </p:nvSpPr>
        <p:spPr>
          <a:xfrm>
            <a:off x="4003675" y="1568450"/>
            <a:ext cx="1482725" cy="7143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UFSM00339     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Olericultura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Jerônimo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24"/>
          <p:cNvSpPr txBox="1"/>
          <p:nvPr/>
        </p:nvSpPr>
        <p:spPr>
          <a:xfrm>
            <a:off x="5548312" y="1566862"/>
            <a:ext cx="1506537" cy="17668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   T/P      T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22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24"/>
          <p:cNvSpPr txBox="1"/>
          <p:nvPr/>
        </p:nvSpPr>
        <p:spPr>
          <a:xfrm>
            <a:off x="7016750" y="1933575"/>
            <a:ext cx="1530350" cy="14732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EGR1031  - Elementos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de Recursos Hídricos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Toshio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AutoNum type="arabicPlain" startAt="401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24"/>
          <p:cNvSpPr txBox="1"/>
          <p:nvPr/>
        </p:nvSpPr>
        <p:spPr>
          <a:xfrm>
            <a:off x="3962400" y="1568450"/>
            <a:ext cx="1482725" cy="714375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UFSM00339     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Olericultura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Jerônimo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24"/>
          <p:cNvSpPr txBox="1"/>
          <p:nvPr/>
        </p:nvSpPr>
        <p:spPr>
          <a:xfrm>
            <a:off x="5507037" y="1566862"/>
            <a:ext cx="1506537" cy="176688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UFSM00337          T/P      T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Agricultura Especial 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Enio/Thomas/Alencar/Diego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22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24"/>
          <p:cNvSpPr txBox="1"/>
          <p:nvPr/>
        </p:nvSpPr>
        <p:spPr>
          <a:xfrm>
            <a:off x="3973562" y="2328087"/>
            <a:ext cx="1530300" cy="7080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ZOT1424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Homeopatia em Prod.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Paulo P.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24"/>
          <p:cNvSpPr txBox="1"/>
          <p:nvPr/>
        </p:nvSpPr>
        <p:spPr>
          <a:xfrm>
            <a:off x="3998912" y="4071937"/>
            <a:ext cx="1520700" cy="720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UFSM00322             T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Fábio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24"/>
          <p:cNvSpPr txBox="1"/>
          <p:nvPr/>
        </p:nvSpPr>
        <p:spPr>
          <a:xfrm>
            <a:off x="2455862" y="1557337"/>
            <a:ext cx="1530300" cy="7206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ZOT1109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Noções de Aquacultura  Naglezi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24"/>
          <p:cNvSpPr txBox="1"/>
          <p:nvPr/>
        </p:nvSpPr>
        <p:spPr>
          <a:xfrm>
            <a:off x="8594725" y="1579562"/>
            <a:ext cx="1527300" cy="7383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08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pra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Vanderlei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24"/>
          <p:cNvSpPr txBox="1"/>
          <p:nvPr/>
        </p:nvSpPr>
        <p:spPr>
          <a:xfrm>
            <a:off x="8591550" y="2301037"/>
            <a:ext cx="1527300" cy="7383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pra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Vanderlei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5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25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3" name="Google Shape;573;p25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5334</a:t>
            </a:r>
            <a:endParaRPr b="1"/>
          </a:p>
        </p:txBody>
      </p:sp>
      <p:sp>
        <p:nvSpPr>
          <p:cNvPr id="574" name="Google Shape;574;p25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49 alunos – Prédio 44 – Terceiro andar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25"/>
          <p:cNvSpPr txBox="1"/>
          <p:nvPr/>
        </p:nvSpPr>
        <p:spPr>
          <a:xfrm>
            <a:off x="2466975" y="1560512"/>
            <a:ext cx="1530350" cy="1841500"/>
          </a:xfrm>
          <a:prstGeom prst="rect">
            <a:avLst/>
          </a:prstGeom>
          <a:gradFill>
            <a:gsLst>
              <a:gs pos="0">
                <a:srgbClr val="FFDE7E"/>
              </a:gs>
              <a:gs pos="50000">
                <a:srgbClr val="FFE9B1"/>
              </a:gs>
              <a:gs pos="100000">
                <a:srgbClr val="FFF2D9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EDA882                          T 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Aplicada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Alessadro P.A.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3003                                       50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25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25"/>
          <p:cNvSpPr txBox="1"/>
          <p:nvPr/>
        </p:nvSpPr>
        <p:spPr>
          <a:xfrm>
            <a:off x="8569325" y="1565275"/>
            <a:ext cx="1527175" cy="1836737"/>
          </a:xfrm>
          <a:prstGeom prst="rect">
            <a:avLst/>
          </a:prstGeom>
          <a:gradFill>
            <a:gsLst>
              <a:gs pos="0">
                <a:srgbClr val="FFDE7E"/>
              </a:gs>
              <a:gs pos="50000">
                <a:srgbClr val="FFE9B1"/>
              </a:gs>
              <a:gs pos="100000">
                <a:srgbClr val="FFF2D9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ZOT937                     T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Produção Animal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Adriano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3003                                       50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25"/>
          <p:cNvSpPr txBox="1"/>
          <p:nvPr/>
        </p:nvSpPr>
        <p:spPr>
          <a:xfrm>
            <a:off x="5518150" y="5184775"/>
            <a:ext cx="1530350" cy="717550"/>
          </a:xfrm>
          <a:prstGeom prst="rect">
            <a:avLst/>
          </a:prstGeom>
          <a:gradFill>
            <a:gsLst>
              <a:gs pos="0">
                <a:srgbClr val="006994"/>
              </a:gs>
              <a:gs pos="50000">
                <a:srgbClr val="009AD7"/>
              </a:gs>
              <a:gs pos="100000">
                <a:srgbClr val="00B8FF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EDA1025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da Pesquisa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Prof.a Tônia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25"/>
          <p:cNvSpPr txBox="1"/>
          <p:nvPr/>
        </p:nvSpPr>
        <p:spPr>
          <a:xfrm>
            <a:off x="7038975" y="1554162"/>
            <a:ext cx="1530350" cy="1092200"/>
          </a:xfrm>
          <a:prstGeom prst="rect">
            <a:avLst/>
          </a:prstGeom>
          <a:gradFill>
            <a:gsLst>
              <a:gs pos="0">
                <a:srgbClr val="006994"/>
              </a:gs>
              <a:gs pos="50000">
                <a:srgbClr val="009AD7"/>
              </a:gs>
              <a:gs pos="100000">
                <a:srgbClr val="00B8FF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ZOT1004                  T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Pâmela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25"/>
          <p:cNvSpPr txBox="1"/>
          <p:nvPr/>
        </p:nvSpPr>
        <p:spPr>
          <a:xfrm>
            <a:off x="2466975" y="3751262"/>
            <a:ext cx="1528762" cy="1081087"/>
          </a:xfrm>
          <a:prstGeom prst="rect">
            <a:avLst/>
          </a:prstGeom>
          <a:gradFill>
            <a:gsLst>
              <a:gs pos="0">
                <a:srgbClr val="7C7C7C"/>
              </a:gs>
              <a:gs pos="50000">
                <a:srgbClr val="B4B4B4"/>
              </a:gs>
              <a:gs pos="100000">
                <a:srgbClr val="D8D8D8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TCA1066    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Microbiologia dos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Cristiano</a:t>
            </a:r>
            <a:endParaRPr b="1" i="0" sz="13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407                                        60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25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582" name="Google Shape;58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p25"/>
          <p:cNvSpPr txBox="1"/>
          <p:nvPr/>
        </p:nvSpPr>
        <p:spPr>
          <a:xfrm>
            <a:off x="5518150" y="2630487"/>
            <a:ext cx="1530350" cy="71755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UFSM00334        T/P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Propagação de Plantas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Rogério/Lilian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5"/>
          <p:cNvSpPr txBox="1"/>
          <p:nvPr/>
        </p:nvSpPr>
        <p:spPr>
          <a:xfrm>
            <a:off x="4017962" y="2636837"/>
            <a:ext cx="1476375" cy="752475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UFSM00351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Fundamentos da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Pamela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5"/>
          <p:cNvSpPr txBox="1"/>
          <p:nvPr/>
        </p:nvSpPr>
        <p:spPr>
          <a:xfrm>
            <a:off x="4002087" y="3389312"/>
            <a:ext cx="1495425" cy="69373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T     T11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25"/>
          <p:cNvSpPr txBox="1"/>
          <p:nvPr/>
        </p:nvSpPr>
        <p:spPr>
          <a:xfrm>
            <a:off x="4013200" y="4092575"/>
            <a:ext cx="1495425" cy="69373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T     T11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25"/>
          <p:cNvSpPr txBox="1"/>
          <p:nvPr/>
        </p:nvSpPr>
        <p:spPr>
          <a:xfrm>
            <a:off x="3984625" y="1549400"/>
            <a:ext cx="1530350" cy="1076325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lin ang="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ZOT2096                        T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Genômica na Produção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Pâmela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25"/>
          <p:cNvSpPr txBox="1"/>
          <p:nvPr/>
        </p:nvSpPr>
        <p:spPr>
          <a:xfrm>
            <a:off x="7054850" y="4441850"/>
            <a:ext cx="1530300" cy="752400"/>
          </a:xfrm>
          <a:prstGeom prst="rect">
            <a:avLst/>
          </a:prstGeom>
          <a:gradFill>
            <a:gsLst>
              <a:gs pos="0">
                <a:srgbClr val="BBBBFD"/>
              </a:gs>
              <a:gs pos="50000">
                <a:srgbClr val="D4D4FD"/>
              </a:gs>
              <a:gs pos="100000">
                <a:srgbClr val="E9E9FD"/>
              </a:gs>
            </a:gsLst>
            <a:lin ang="135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TCA1053                       T 11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Microbiologia Alimentar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Fallon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211                                    28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25"/>
          <p:cNvSpPr txBox="1"/>
          <p:nvPr/>
        </p:nvSpPr>
        <p:spPr>
          <a:xfrm>
            <a:off x="5503862" y="1541462"/>
            <a:ext cx="1530300" cy="10860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UFM00357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Suinocultura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Arlei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25"/>
          <p:cNvSpPr txBox="1"/>
          <p:nvPr/>
        </p:nvSpPr>
        <p:spPr>
          <a:xfrm>
            <a:off x="8567750" y="3724262"/>
            <a:ext cx="1530300" cy="717600"/>
          </a:xfrm>
          <a:prstGeom prst="rect">
            <a:avLst/>
          </a:prstGeom>
          <a:gradFill>
            <a:gsLst>
              <a:gs pos="0">
                <a:srgbClr val="BBBBFD"/>
              </a:gs>
              <a:gs pos="50000">
                <a:srgbClr val="D4D4FD"/>
              </a:gs>
              <a:gs pos="100000">
                <a:srgbClr val="E9E9FD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TCA1055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Bioquímica de Alimentos FA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Alexandre/Roger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211                                     48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26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26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7" name="Google Shape;597;p26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5342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98" name="Google Shape;598;p26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49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26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26"/>
          <p:cNvSpPr txBox="1"/>
          <p:nvPr/>
        </p:nvSpPr>
        <p:spPr>
          <a:xfrm>
            <a:off x="8570912" y="4097337"/>
            <a:ext cx="1527175" cy="14478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ZOT1061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Científica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Técnica de Seminários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Profs.Gerson, Vladimir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26"/>
          <p:cNvSpPr txBox="1"/>
          <p:nvPr/>
        </p:nvSpPr>
        <p:spPr>
          <a:xfrm>
            <a:off x="8589962" y="1577975"/>
            <a:ext cx="1527175" cy="1081087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EDA1047                  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Aplicada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aos Alimentos –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Joel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26"/>
          <p:cNvSpPr txBox="1"/>
          <p:nvPr/>
        </p:nvSpPr>
        <p:spPr>
          <a:xfrm>
            <a:off x="3994150" y="3392487"/>
            <a:ext cx="1530350" cy="717550"/>
          </a:xfrm>
          <a:prstGeom prst="rect">
            <a:avLst/>
          </a:prstGeom>
          <a:gradFill>
            <a:gsLst>
              <a:gs pos="0">
                <a:srgbClr val="79798E"/>
              </a:gs>
              <a:gs pos="50000">
                <a:srgbClr val="B0B0CD"/>
              </a:gs>
              <a:gs pos="100000">
                <a:srgbClr val="D3D3F7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TCA1069             T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Segurança do Trabalho –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Juliano/Aline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407                                      55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26"/>
          <p:cNvSpPr txBox="1"/>
          <p:nvPr/>
        </p:nvSpPr>
        <p:spPr>
          <a:xfrm>
            <a:off x="5534025" y="1566862"/>
            <a:ext cx="1504950" cy="1079500"/>
          </a:xfrm>
          <a:prstGeom prst="rect">
            <a:avLst/>
          </a:prstGeom>
          <a:solidFill>
            <a:srgbClr val="FFCC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FTT1041                  T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Agroclimatologia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Nereu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3003                    50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26"/>
          <p:cNvSpPr txBox="1"/>
          <p:nvPr/>
        </p:nvSpPr>
        <p:spPr>
          <a:xfrm>
            <a:off x="2465387" y="3384550"/>
            <a:ext cx="1528762" cy="1081087"/>
          </a:xfrm>
          <a:prstGeom prst="rect">
            <a:avLst/>
          </a:prstGeom>
          <a:gradFill>
            <a:gsLst>
              <a:gs pos="0">
                <a:srgbClr val="79798E"/>
              </a:gs>
              <a:gs pos="50000">
                <a:srgbClr val="B0B0CD"/>
              </a:gs>
              <a:gs pos="100000">
                <a:srgbClr val="D3D3F7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TCA1076       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Segurança Alimentar-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407                                        60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26"/>
          <p:cNvSpPr txBox="1"/>
          <p:nvPr/>
        </p:nvSpPr>
        <p:spPr>
          <a:xfrm>
            <a:off x="5521325" y="3416300"/>
            <a:ext cx="1527175" cy="13874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FTT1040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Técnica e Análises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Alberto C.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26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07" name="Google Shape;60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608" name="Google Shape;608;p26"/>
          <p:cNvSpPr txBox="1"/>
          <p:nvPr/>
        </p:nvSpPr>
        <p:spPr>
          <a:xfrm>
            <a:off x="8570912" y="3001962"/>
            <a:ext cx="1530350" cy="717550"/>
          </a:xfrm>
          <a:prstGeom prst="rect">
            <a:avLst/>
          </a:prstGeom>
          <a:gradFill>
            <a:gsLst>
              <a:gs pos="0">
                <a:srgbClr val="79798E"/>
              </a:gs>
              <a:gs pos="50000">
                <a:srgbClr val="B0B0CD"/>
              </a:gs>
              <a:gs pos="100000">
                <a:srgbClr val="D3D3F7"/>
              </a:gs>
            </a:gsLst>
            <a:lin ang="81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EDA1053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Sistemas Agroindustriais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Andrea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26"/>
          <p:cNvSpPr txBox="1"/>
          <p:nvPr/>
        </p:nvSpPr>
        <p:spPr>
          <a:xfrm>
            <a:off x="7067550" y="4097337"/>
            <a:ext cx="1506537" cy="14478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ZOT1016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Forragicultura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Luciana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26"/>
          <p:cNvSpPr txBox="1"/>
          <p:nvPr/>
        </p:nvSpPr>
        <p:spPr>
          <a:xfrm>
            <a:off x="5529250" y="2809875"/>
            <a:ext cx="1530300" cy="5793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08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UFSM00351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Fundamentos da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Pamela    401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26"/>
          <p:cNvSpPr txBox="1"/>
          <p:nvPr/>
        </p:nvSpPr>
        <p:spPr>
          <a:xfrm>
            <a:off x="2465387" y="4465637"/>
            <a:ext cx="1530350" cy="10795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08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UFSM00327        T/P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Construções Rurais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Francine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26"/>
          <p:cNvSpPr txBox="1"/>
          <p:nvPr/>
        </p:nvSpPr>
        <p:spPr>
          <a:xfrm>
            <a:off x="3995600" y="1613717"/>
            <a:ext cx="1505100" cy="1770900"/>
          </a:xfrm>
          <a:prstGeom prst="rect">
            <a:avLst/>
          </a:prstGeom>
          <a:solidFill>
            <a:srgbClr val="FFCC99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DPADP1095                  T 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Estatística Aplicada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José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3003                    45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26"/>
          <p:cNvSpPr txBox="1"/>
          <p:nvPr/>
        </p:nvSpPr>
        <p:spPr>
          <a:xfrm>
            <a:off x="2455850" y="1577958"/>
            <a:ext cx="1530300" cy="18222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08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UFSM00312           T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Jerson/Jonas/Oderlei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22 vagas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26"/>
          <p:cNvSpPr txBox="1"/>
          <p:nvPr/>
        </p:nvSpPr>
        <p:spPr>
          <a:xfrm>
            <a:off x="7080250" y="1925637"/>
            <a:ext cx="1530300" cy="14463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ZOT1421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Formulação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Dietas para Ruminantes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Profs. Eduardo/Tiago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AutoNum type="arabicPlain" startAt="404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25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27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27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1" name="Google Shape;621;p27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5345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22" name="Google Shape;622;p27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42 alunos – Prédio 44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27"/>
          <p:cNvSpPr txBox="1"/>
          <p:nvPr/>
        </p:nvSpPr>
        <p:spPr>
          <a:xfrm>
            <a:off x="3962400" y="1558925"/>
            <a:ext cx="1530350" cy="11191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CFL1034         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Genética Básica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Ezequiel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27"/>
          <p:cNvSpPr txBox="1"/>
          <p:nvPr/>
        </p:nvSpPr>
        <p:spPr>
          <a:xfrm>
            <a:off x="2443162" y="1573212"/>
            <a:ext cx="1530300" cy="720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ZOT1020           P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Técnica Experimental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com Animais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Prof. Paulo P.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27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27"/>
          <p:cNvSpPr txBox="1"/>
          <p:nvPr/>
        </p:nvSpPr>
        <p:spPr>
          <a:xfrm>
            <a:off x="3984625" y="3381375"/>
            <a:ext cx="1530350" cy="105251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CFL1050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Recuperação de áreas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Degradadas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Ana Paula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27"/>
          <p:cNvSpPr txBox="1"/>
          <p:nvPr/>
        </p:nvSpPr>
        <p:spPr>
          <a:xfrm>
            <a:off x="5526087" y="4090987"/>
            <a:ext cx="1530350" cy="14366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CFL1057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Estradas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Sutili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27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29" name="Google Shape;62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630" name="Google Shape;630;p27"/>
          <p:cNvSpPr txBox="1"/>
          <p:nvPr/>
        </p:nvSpPr>
        <p:spPr>
          <a:xfrm>
            <a:off x="5538787" y="3522846"/>
            <a:ext cx="1530300" cy="59912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SOL1017 T  Manejo e Conservação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 Solo e da Agua 402 15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Rodrigo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27"/>
          <p:cNvSpPr txBox="1"/>
          <p:nvPr/>
        </p:nvSpPr>
        <p:spPr>
          <a:xfrm>
            <a:off x="2444750" y="4094162"/>
            <a:ext cx="1527175" cy="14239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Agrometeorologia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Astor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303                               22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27"/>
          <p:cNvSpPr txBox="1"/>
          <p:nvPr/>
        </p:nvSpPr>
        <p:spPr>
          <a:xfrm>
            <a:off x="3967162" y="2640012"/>
            <a:ext cx="1530350" cy="7477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UFSM00312        P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Jerson/Jonas//Oderlei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22 vagas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27"/>
          <p:cNvSpPr txBox="1"/>
          <p:nvPr/>
        </p:nvSpPr>
        <p:spPr>
          <a:xfrm>
            <a:off x="5511800" y="1585900"/>
            <a:ext cx="1530300" cy="674700"/>
          </a:xfrm>
          <a:prstGeom prst="rect">
            <a:avLst/>
          </a:prstGeom>
          <a:gradFill>
            <a:gsLst>
              <a:gs pos="0">
                <a:srgbClr val="977653"/>
              </a:gs>
              <a:gs pos="50000">
                <a:srgbClr val="DBAA78"/>
              </a:gs>
              <a:gs pos="100000">
                <a:srgbClr val="FFCC91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TCA1095                  T 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Produtos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Origem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Mari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37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27"/>
          <p:cNvSpPr txBox="1"/>
          <p:nvPr/>
        </p:nvSpPr>
        <p:spPr>
          <a:xfrm>
            <a:off x="8589962" y="3400425"/>
            <a:ext cx="1527175" cy="1046162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TCA1064 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Quimica de Alimentos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Juliano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27"/>
          <p:cNvSpPr txBox="1"/>
          <p:nvPr/>
        </p:nvSpPr>
        <p:spPr>
          <a:xfrm>
            <a:off x="7081837" y="4113212"/>
            <a:ext cx="1495425" cy="6921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P     T13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27"/>
          <p:cNvSpPr txBox="1"/>
          <p:nvPr/>
        </p:nvSpPr>
        <p:spPr>
          <a:xfrm>
            <a:off x="7069137" y="3398837"/>
            <a:ext cx="1495425" cy="6921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P     T12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27"/>
          <p:cNvSpPr txBox="1"/>
          <p:nvPr/>
        </p:nvSpPr>
        <p:spPr>
          <a:xfrm>
            <a:off x="8570912" y="1563687"/>
            <a:ext cx="1527300" cy="1819200"/>
          </a:xfrm>
          <a:prstGeom prst="rect">
            <a:avLst/>
          </a:prstGeom>
          <a:gradFill>
            <a:gsLst>
              <a:gs pos="0">
                <a:srgbClr val="977653"/>
              </a:gs>
              <a:gs pos="50000">
                <a:srgbClr val="DBAA78"/>
              </a:gs>
              <a:gs pos="100000">
                <a:srgbClr val="FFCC91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EDA885  T17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Custas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Prof. Fabiano    35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27"/>
          <p:cNvSpPr txBox="1"/>
          <p:nvPr/>
        </p:nvSpPr>
        <p:spPr>
          <a:xfrm>
            <a:off x="7061150" y="1548650"/>
            <a:ext cx="1552500" cy="1819200"/>
          </a:xfrm>
          <a:prstGeom prst="rect">
            <a:avLst/>
          </a:prstGeom>
          <a:gradFill>
            <a:gsLst>
              <a:gs pos="0">
                <a:srgbClr val="977653"/>
              </a:gs>
              <a:gs pos="50000">
                <a:srgbClr val="DBAA78"/>
              </a:gs>
              <a:gs pos="100000">
                <a:srgbClr val="FFCC91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EDA883  T17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Gestão Ambiental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em Agronegócio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Profa Janaina        35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27"/>
          <p:cNvSpPr txBox="1"/>
          <p:nvPr/>
        </p:nvSpPr>
        <p:spPr>
          <a:xfrm>
            <a:off x="5538775" y="2281962"/>
            <a:ext cx="1530300" cy="727200"/>
          </a:xfrm>
          <a:prstGeom prst="rect">
            <a:avLst/>
          </a:prstGeom>
          <a:solidFill>
            <a:srgbClr val="38761D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MVP1018                         T 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Tópicos Especiais em Saúde e Educação Ambiental Prof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Sangioni/Sônia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27"/>
          <p:cNvSpPr txBox="1"/>
          <p:nvPr/>
        </p:nvSpPr>
        <p:spPr>
          <a:xfrm>
            <a:off x="7040562" y="5175250"/>
            <a:ext cx="1530300" cy="717600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EDA1003           P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Alisson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403                 24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27"/>
          <p:cNvSpPr txBox="1"/>
          <p:nvPr/>
        </p:nvSpPr>
        <p:spPr>
          <a:xfrm>
            <a:off x="3984625" y="4462462"/>
            <a:ext cx="1530300" cy="14001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ZOT1060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Reprodução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Prof. Pizzuti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 vagas                 404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8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28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48" name="Google Shape;648;p28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4204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49" name="Google Shape;649;p28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36 alunos – Prédio 43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28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28"/>
          <p:cNvSpPr txBox="1"/>
          <p:nvPr/>
        </p:nvSpPr>
        <p:spPr>
          <a:xfrm>
            <a:off x="3984625" y="3719512"/>
            <a:ext cx="1530350" cy="711200"/>
          </a:xfrm>
          <a:prstGeom prst="rect">
            <a:avLst/>
          </a:prstGeom>
          <a:gradFill>
            <a:gsLst>
              <a:gs pos="0">
                <a:srgbClr val="977653"/>
              </a:gs>
              <a:gs pos="50000">
                <a:srgbClr val="DBAA78"/>
              </a:gs>
              <a:gs pos="100000">
                <a:srgbClr val="FFCC91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EDA1046    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Complexo Industrial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 Carne Bovina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Prof. Fabiano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28"/>
          <p:cNvSpPr txBox="1"/>
          <p:nvPr/>
        </p:nvSpPr>
        <p:spPr>
          <a:xfrm>
            <a:off x="2463800" y="3730625"/>
            <a:ext cx="1528762" cy="1081087"/>
          </a:xfrm>
          <a:prstGeom prst="rect">
            <a:avLst/>
          </a:prstGeom>
          <a:gradFill>
            <a:gsLst>
              <a:gs pos="0">
                <a:srgbClr val="006994"/>
              </a:gs>
              <a:gs pos="50000">
                <a:srgbClr val="009AD7"/>
              </a:gs>
              <a:gs pos="100000">
                <a:srgbClr val="00B8FF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ZOT1042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Caprinocultura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Jaime</a:t>
            </a:r>
            <a:endParaRPr b="1" i="0" sz="13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10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28"/>
          <p:cNvSpPr txBox="1"/>
          <p:nvPr/>
        </p:nvSpPr>
        <p:spPr>
          <a:xfrm>
            <a:off x="5534813" y="3730625"/>
            <a:ext cx="1493700" cy="1081200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7AB539"/>
              </a:gs>
              <a:gs pos="100000">
                <a:srgbClr val="92D946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ZOT1088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Caprinocultura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Ana Gabriela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28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55" name="Google Shape;65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p28"/>
          <p:cNvSpPr txBox="1"/>
          <p:nvPr/>
        </p:nvSpPr>
        <p:spPr>
          <a:xfrm>
            <a:off x="5511800" y="1571625"/>
            <a:ext cx="1527175" cy="6953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CFL1056           P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Manejo Florestais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402                                      35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28"/>
          <p:cNvSpPr txBox="1"/>
          <p:nvPr/>
        </p:nvSpPr>
        <p:spPr>
          <a:xfrm>
            <a:off x="5530850" y="2293937"/>
            <a:ext cx="1530350" cy="10795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EDA1012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Legislação Agrária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Ambiental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José Geraldo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28"/>
          <p:cNvSpPr txBox="1"/>
          <p:nvPr/>
        </p:nvSpPr>
        <p:spPr>
          <a:xfrm>
            <a:off x="4000500" y="1565275"/>
            <a:ext cx="1527175" cy="10922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CFL1056           T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Manejo Florestais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402                                      35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28"/>
          <p:cNvSpPr txBox="1"/>
          <p:nvPr/>
        </p:nvSpPr>
        <p:spPr>
          <a:xfrm>
            <a:off x="7061200" y="2273300"/>
            <a:ext cx="1530350" cy="10795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EDA1012      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Legislação Agrária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Ambiental</a:t>
            </a:r>
            <a:endParaRPr b="1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Sandro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22 401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28"/>
          <p:cNvSpPr txBox="1"/>
          <p:nvPr/>
        </p:nvSpPr>
        <p:spPr>
          <a:xfrm>
            <a:off x="8570912" y="4087812"/>
            <a:ext cx="1527175" cy="7413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TCA1091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Óleo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 Gorduras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Rafael                      32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28"/>
          <p:cNvSpPr txBox="1"/>
          <p:nvPr/>
        </p:nvSpPr>
        <p:spPr>
          <a:xfrm>
            <a:off x="8612187" y="1893887"/>
            <a:ext cx="1498500" cy="717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DFS1035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Nematologia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Agrícola Aplicada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 Jansen     16v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28"/>
          <p:cNvSpPr txBox="1"/>
          <p:nvPr/>
        </p:nvSpPr>
        <p:spPr>
          <a:xfrm>
            <a:off x="7045325" y="4792662"/>
            <a:ext cx="1527300" cy="711300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7AB539"/>
              </a:gs>
              <a:gs pos="100000">
                <a:srgbClr val="92D946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ZOT1026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Bov. De Corte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Brondani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404                                   43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29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29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9" name="Google Shape;669;p29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4206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70" name="Google Shape;670;p29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43 alunos – Prédio 43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29"/>
          <p:cNvSpPr txBox="1"/>
          <p:nvPr/>
        </p:nvSpPr>
        <p:spPr>
          <a:xfrm>
            <a:off x="2462212" y="1933575"/>
            <a:ext cx="1530350" cy="703262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UFSM00298                   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Científica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Liziany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401                                       22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29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29"/>
          <p:cNvSpPr txBox="1"/>
          <p:nvPr/>
        </p:nvSpPr>
        <p:spPr>
          <a:xfrm>
            <a:off x="8597900" y="2252662"/>
            <a:ext cx="1527175" cy="11207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ZOT1097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Manejo de Fauna Silvestre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Everton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29"/>
          <p:cNvSpPr txBox="1"/>
          <p:nvPr/>
        </p:nvSpPr>
        <p:spPr>
          <a:xfrm>
            <a:off x="5508625" y="2268537"/>
            <a:ext cx="1530350" cy="717550"/>
          </a:xfrm>
          <a:prstGeom prst="rect">
            <a:avLst/>
          </a:prstGeom>
          <a:solidFill>
            <a:srgbClr val="00B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EDA1036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Fund. De Manketing p/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Négócios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Agropecuários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Prof.ª Tônia         32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29"/>
          <p:cNvSpPr txBox="1"/>
          <p:nvPr/>
        </p:nvSpPr>
        <p:spPr>
          <a:xfrm>
            <a:off x="2443162" y="4433887"/>
            <a:ext cx="1528762" cy="1081087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TCA1080 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Qualidade na indústria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Alimentos  -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Cristiano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46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29"/>
          <p:cNvSpPr txBox="1"/>
          <p:nvPr/>
        </p:nvSpPr>
        <p:spPr>
          <a:xfrm>
            <a:off x="5514975" y="4440237"/>
            <a:ext cx="1530350" cy="107950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TCA1065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Microscopia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Juliano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29"/>
          <p:cNvSpPr txBox="1"/>
          <p:nvPr/>
        </p:nvSpPr>
        <p:spPr>
          <a:xfrm>
            <a:off x="8597900" y="4078287"/>
            <a:ext cx="1527175" cy="14414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TCA1081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 Narrow"/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Tratamento de Resíduos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Indústria de Alimentos II –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Eduardo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AutoNum type="arabicPlain" startAt="407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29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79" name="Google Shape;67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Google Shape;680;p29"/>
          <p:cNvSpPr txBox="1"/>
          <p:nvPr/>
        </p:nvSpPr>
        <p:spPr>
          <a:xfrm>
            <a:off x="5508625" y="2986087"/>
            <a:ext cx="1530350" cy="71755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TCA1083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Operações Unitárias 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Indústria de Alimentos II -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Prof. Cristiano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29"/>
          <p:cNvSpPr txBox="1"/>
          <p:nvPr/>
        </p:nvSpPr>
        <p:spPr>
          <a:xfrm>
            <a:off x="5521325" y="4008437"/>
            <a:ext cx="1530350" cy="428625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TCA1067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Microscopia de Alimentos - 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407                                       14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29"/>
          <p:cNvSpPr txBox="1"/>
          <p:nvPr/>
        </p:nvSpPr>
        <p:spPr>
          <a:xfrm>
            <a:off x="7080250" y="4081462"/>
            <a:ext cx="1508125" cy="723900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    P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Alberto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29"/>
          <p:cNvSpPr txBox="1"/>
          <p:nvPr/>
        </p:nvSpPr>
        <p:spPr>
          <a:xfrm>
            <a:off x="7070725" y="3382962"/>
            <a:ext cx="1508125" cy="723900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UFSM00332          T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Experimentação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Alberto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29"/>
          <p:cNvSpPr txBox="1"/>
          <p:nvPr/>
        </p:nvSpPr>
        <p:spPr>
          <a:xfrm>
            <a:off x="2455862" y="2641600"/>
            <a:ext cx="1528762" cy="741362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 P        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Julio/Jansen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29"/>
          <p:cNvSpPr txBox="1"/>
          <p:nvPr/>
        </p:nvSpPr>
        <p:spPr>
          <a:xfrm>
            <a:off x="3984625" y="2309812"/>
            <a:ext cx="1530350" cy="10922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TCA1008                         T 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Microbiologia Alimentar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Controle de Qualidade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AutoNum type="arabicPlain" startAt="403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Maria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29"/>
          <p:cNvSpPr txBox="1"/>
          <p:nvPr/>
        </p:nvSpPr>
        <p:spPr>
          <a:xfrm>
            <a:off x="5521350" y="1543825"/>
            <a:ext cx="1530300" cy="71760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FSC1115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Física para Tecnólogos -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Prof.ª Luciana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29"/>
          <p:cNvSpPr txBox="1"/>
          <p:nvPr/>
        </p:nvSpPr>
        <p:spPr>
          <a:xfrm>
            <a:off x="4000500" y="4087812"/>
            <a:ext cx="1530300" cy="141300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TCA1078                    T 11_315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Operações Unitárias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Indústria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Leila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407                                      60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29"/>
          <p:cNvSpPr txBox="1"/>
          <p:nvPr/>
        </p:nvSpPr>
        <p:spPr>
          <a:xfrm>
            <a:off x="8605837" y="3362325"/>
            <a:ext cx="1530300" cy="744600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UFSM00349      T      T 11/12/13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Produtos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Origem  Vegetal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Prof.ª Marta     66v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29"/>
          <p:cNvSpPr txBox="1"/>
          <p:nvPr/>
        </p:nvSpPr>
        <p:spPr>
          <a:xfrm>
            <a:off x="7075499" y="2282000"/>
            <a:ext cx="1485900" cy="71760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TCA1070                   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Bioquímica de AlimentosA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Alexandre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25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29"/>
          <p:cNvSpPr txBox="1"/>
          <p:nvPr/>
        </p:nvSpPr>
        <p:spPr>
          <a:xfrm>
            <a:off x="3975050" y="3359900"/>
            <a:ext cx="1527300" cy="749400"/>
          </a:xfrm>
          <a:prstGeom prst="rect">
            <a:avLst/>
          </a:prstGeom>
          <a:solidFill>
            <a:srgbClr val="92D050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UFSM00323       T/P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Fábio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30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30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7" name="Google Shape;697;p30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4212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98" name="Google Shape;698;p30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53 alunos – Prédio 43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30"/>
          <p:cNvSpPr txBox="1"/>
          <p:nvPr/>
        </p:nvSpPr>
        <p:spPr>
          <a:xfrm>
            <a:off x="3997325" y="1538325"/>
            <a:ext cx="1530300" cy="7572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TCA1072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Análise de Alimentos i –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Roger  407                                    28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30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30"/>
          <p:cNvSpPr txBox="1"/>
          <p:nvPr/>
        </p:nvSpPr>
        <p:spPr>
          <a:xfrm>
            <a:off x="3984625" y="2628900"/>
            <a:ext cx="1530350" cy="773112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DFS1005         teo       T 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Prof.a Marlove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30"/>
          <p:cNvSpPr txBox="1"/>
          <p:nvPr/>
        </p:nvSpPr>
        <p:spPr>
          <a:xfrm>
            <a:off x="8577262" y="1581150"/>
            <a:ext cx="1527175" cy="1419225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TCA1074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Biotecnologia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Eduardo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30"/>
          <p:cNvSpPr txBox="1"/>
          <p:nvPr/>
        </p:nvSpPr>
        <p:spPr>
          <a:xfrm>
            <a:off x="3984625" y="3402012"/>
            <a:ext cx="1530350" cy="10668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TCA1089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Leite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Derivados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Neila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407                                  32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30"/>
          <p:cNvSpPr txBox="1"/>
          <p:nvPr/>
        </p:nvSpPr>
        <p:spPr>
          <a:xfrm>
            <a:off x="5522150" y="3111250"/>
            <a:ext cx="1530300" cy="9558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TCA1082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Higiene e Legislação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Prof.ª Marina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30"/>
          <p:cNvSpPr txBox="1"/>
          <p:nvPr/>
        </p:nvSpPr>
        <p:spPr>
          <a:xfrm>
            <a:off x="7062787" y="4476750"/>
            <a:ext cx="1527175" cy="1081087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EDA1049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Empreendorismo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Indústria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Andrea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30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07" name="Google Shape;70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708" name="Google Shape;708;p30"/>
          <p:cNvSpPr txBox="1"/>
          <p:nvPr/>
        </p:nvSpPr>
        <p:spPr>
          <a:xfrm>
            <a:off x="5520550" y="4067150"/>
            <a:ext cx="1530300" cy="5796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TCA1090       T       T 11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Prod.Agrícolas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16 Prof.ª Mari Silva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30"/>
          <p:cNvSpPr txBox="1"/>
          <p:nvPr/>
        </p:nvSpPr>
        <p:spPr>
          <a:xfrm>
            <a:off x="8570912" y="4067175"/>
            <a:ext cx="1527175" cy="7620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EDA1004               T 11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Legislação agrária 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Profissional Veterinária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Jose Geraldo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30"/>
          <p:cNvSpPr txBox="1"/>
          <p:nvPr/>
        </p:nvSpPr>
        <p:spPr>
          <a:xfrm>
            <a:off x="8574100" y="3241449"/>
            <a:ext cx="1530300" cy="7272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TCA1082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Higiene e Legislação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Prof.ª Marina         46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30"/>
          <p:cNvSpPr txBox="1"/>
          <p:nvPr/>
        </p:nvSpPr>
        <p:spPr>
          <a:xfrm>
            <a:off x="2436812" y="1552575"/>
            <a:ext cx="1530350" cy="10937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UFSM00318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Mercados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Agropecuários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Prof. Marco A.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30"/>
          <p:cNvSpPr txBox="1"/>
          <p:nvPr/>
        </p:nvSpPr>
        <p:spPr>
          <a:xfrm>
            <a:off x="2470150" y="3362325"/>
            <a:ext cx="1530350" cy="146685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ZOT1025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Avicultura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Alexandre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407                                  32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30"/>
          <p:cNvSpPr txBox="1"/>
          <p:nvPr/>
        </p:nvSpPr>
        <p:spPr>
          <a:xfrm>
            <a:off x="5508550" y="1775062"/>
            <a:ext cx="1527300" cy="13362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ZOT1062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Criação de Cães e Gatos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Priscila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30"/>
          <p:cNvSpPr txBox="1"/>
          <p:nvPr/>
        </p:nvSpPr>
        <p:spPr>
          <a:xfrm>
            <a:off x="7062713" y="2271687"/>
            <a:ext cx="1527300" cy="14574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EDA1007 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Adm.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Proj. Agropecários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	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30"/>
          <p:cNvSpPr txBox="1"/>
          <p:nvPr/>
        </p:nvSpPr>
        <p:spPr>
          <a:xfrm>
            <a:off x="7061224" y="1558875"/>
            <a:ext cx="1530300" cy="727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UFSM00330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Irrigação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Drenagem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Prof. Juliano      44v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30"/>
          <p:cNvSpPr txBox="1"/>
          <p:nvPr/>
        </p:nvSpPr>
        <p:spPr>
          <a:xfrm>
            <a:off x="3997325" y="5151437"/>
            <a:ext cx="1530300" cy="7572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MVP1411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Epidemia Geral – VET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Eduardo/Carlos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191966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30"/>
          <p:cNvSpPr txBox="1"/>
          <p:nvPr/>
        </p:nvSpPr>
        <p:spPr>
          <a:xfrm>
            <a:off x="7059625" y="3689364"/>
            <a:ext cx="1530300" cy="6747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TCA1101       T       T 11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Micologia de Alimentos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25 Prof.ª Marina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31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31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4" name="Google Shape;724;p31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4302</a:t>
            </a:r>
            <a:endParaRPr b="1"/>
          </a:p>
        </p:txBody>
      </p:sp>
      <p:sp>
        <p:nvSpPr>
          <p:cNvPr id="725" name="Google Shape;725;p31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48 alunos – Prédio 43 – Terceiro andar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31"/>
          <p:cNvSpPr txBox="1"/>
          <p:nvPr/>
        </p:nvSpPr>
        <p:spPr>
          <a:xfrm>
            <a:off x="3978275" y="1560512"/>
            <a:ext cx="1530350" cy="1120775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TCA1084          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Frutas e Hortaliças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407     Prof.a Mari         16 vagas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31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31"/>
          <p:cNvSpPr txBox="1"/>
          <p:nvPr/>
        </p:nvSpPr>
        <p:spPr>
          <a:xfrm>
            <a:off x="5527575" y="1559269"/>
            <a:ext cx="1527300" cy="10572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TCA1087  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Análise Sensorial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Prof.a Flávia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20 vagas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31"/>
          <p:cNvSpPr txBox="1"/>
          <p:nvPr/>
        </p:nvSpPr>
        <p:spPr>
          <a:xfrm>
            <a:off x="7056437" y="4779962"/>
            <a:ext cx="1527175" cy="7381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t/>
            </a:r>
            <a:endParaRPr b="1" i="0" sz="9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CFL1047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Formação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Povoamentos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Prof. Schumagger 30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31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31" name="Google Shape;73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732" name="Google Shape;732;p31"/>
          <p:cNvSpPr txBox="1"/>
          <p:nvPr/>
        </p:nvSpPr>
        <p:spPr>
          <a:xfrm>
            <a:off x="5526087" y="2620962"/>
            <a:ext cx="1530350" cy="7762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CFL1036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Anatomia da Madeira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Prof. Luciano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31"/>
          <p:cNvSpPr txBox="1"/>
          <p:nvPr/>
        </p:nvSpPr>
        <p:spPr>
          <a:xfrm>
            <a:off x="8597900" y="4100512"/>
            <a:ext cx="1527175" cy="736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t/>
            </a:r>
            <a:endParaRPr b="1" i="0" sz="9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CFL1047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Formação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Povoamentos florestais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Prof. Schumagger 30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31"/>
          <p:cNvSpPr txBox="1"/>
          <p:nvPr/>
        </p:nvSpPr>
        <p:spPr>
          <a:xfrm>
            <a:off x="2466975" y="1577975"/>
            <a:ext cx="1530350" cy="7477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UFSM00312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Jerson/Jonas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22 vagas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31"/>
          <p:cNvSpPr txBox="1"/>
          <p:nvPr/>
        </p:nvSpPr>
        <p:spPr>
          <a:xfrm>
            <a:off x="7056437" y="3011487"/>
            <a:ext cx="1497012" cy="10890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EDA1016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Desenvolvimento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Pedro S.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401/402                               49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31"/>
          <p:cNvSpPr txBox="1"/>
          <p:nvPr/>
        </p:nvSpPr>
        <p:spPr>
          <a:xfrm>
            <a:off x="7063488" y="4063975"/>
            <a:ext cx="1530300" cy="7176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EDA1003       T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Botton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403                 24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31"/>
          <p:cNvSpPr txBox="1"/>
          <p:nvPr/>
        </p:nvSpPr>
        <p:spPr>
          <a:xfrm>
            <a:off x="2492225" y="3732262"/>
            <a:ext cx="1505100" cy="1079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FTT1035  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Agrometeorologia dos Cultivos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Lilian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401                    15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31"/>
          <p:cNvSpPr txBox="1"/>
          <p:nvPr/>
        </p:nvSpPr>
        <p:spPr>
          <a:xfrm>
            <a:off x="3991700" y="4067137"/>
            <a:ext cx="1527300" cy="711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ZOT1026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Bov. De Corte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Brondani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404                                   43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31"/>
          <p:cNvSpPr txBox="1"/>
          <p:nvPr/>
        </p:nvSpPr>
        <p:spPr>
          <a:xfrm>
            <a:off x="7054850" y="1577975"/>
            <a:ext cx="1530300" cy="1163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UFSM00303  -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Física Agronomia   T10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Cesar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AutoNum type="arabicPlain" startAt="401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31"/>
          <p:cNvSpPr txBox="1"/>
          <p:nvPr/>
        </p:nvSpPr>
        <p:spPr>
          <a:xfrm>
            <a:off x="3990200" y="4762475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ZOT1027 T10  Prat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Bovinocultura de Leite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Prof. Clair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31"/>
          <p:cNvSpPr txBox="1"/>
          <p:nvPr/>
        </p:nvSpPr>
        <p:spPr>
          <a:xfrm>
            <a:off x="2468562" y="2281237"/>
            <a:ext cx="1530300" cy="727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UFSM00330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Irrigação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Drenagem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 Juliano      44v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31"/>
          <p:cNvSpPr txBox="1"/>
          <p:nvPr/>
        </p:nvSpPr>
        <p:spPr>
          <a:xfrm>
            <a:off x="5526087" y="4111562"/>
            <a:ext cx="1530300" cy="10794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TCA1079       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Embalagens para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Aline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30 v   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31"/>
          <p:cNvSpPr txBox="1"/>
          <p:nvPr/>
        </p:nvSpPr>
        <p:spPr>
          <a:xfrm>
            <a:off x="8583650" y="1839500"/>
            <a:ext cx="1527300" cy="15195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ZOT1062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Criação de Cães e Gatos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Priscila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31"/>
          <p:cNvSpPr txBox="1"/>
          <p:nvPr/>
        </p:nvSpPr>
        <p:spPr>
          <a:xfrm>
            <a:off x="5519725" y="3389375"/>
            <a:ext cx="1530300" cy="7176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TCA1093                 T4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Proj. Agroindustriais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Neila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2"/>
          <p:cNvSpPr txBox="1"/>
          <p:nvPr/>
        </p:nvSpPr>
        <p:spPr>
          <a:xfrm rot="-5400000">
            <a:off x="9244807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32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51" name="Google Shape;751;p32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4304</a:t>
            </a:r>
            <a:endParaRPr b="1"/>
          </a:p>
        </p:txBody>
      </p:sp>
      <p:sp>
        <p:nvSpPr>
          <p:cNvPr id="752" name="Google Shape;752;p32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50 alunos – Prédio 43 – Terceiro andar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32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32"/>
          <p:cNvSpPr txBox="1"/>
          <p:nvPr/>
        </p:nvSpPr>
        <p:spPr>
          <a:xfrm>
            <a:off x="7054850" y="3719512"/>
            <a:ext cx="1530350" cy="71755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rgbClr val="91919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TCA1092            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Toxicologia Aplicada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aos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2"/>
          <p:cNvSpPr txBox="1"/>
          <p:nvPr/>
        </p:nvSpPr>
        <p:spPr>
          <a:xfrm>
            <a:off x="7059612" y="2284412"/>
            <a:ext cx="1530300" cy="10812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EDA1008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Alessandro A.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2"/>
          <p:cNvSpPr txBox="1"/>
          <p:nvPr/>
        </p:nvSpPr>
        <p:spPr>
          <a:xfrm>
            <a:off x="5518150" y="1566862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CFL1043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Inventário Florestal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2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58" name="Google Shape;75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759" name="Google Shape;759;p32"/>
          <p:cNvSpPr txBox="1"/>
          <p:nvPr/>
        </p:nvSpPr>
        <p:spPr>
          <a:xfrm>
            <a:off x="2451100" y="1566862"/>
            <a:ext cx="1530300" cy="717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C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FL1043       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Inventário Florestal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2"/>
          <p:cNvSpPr txBox="1"/>
          <p:nvPr/>
        </p:nvSpPr>
        <p:spPr>
          <a:xfrm>
            <a:off x="8589962" y="4411662"/>
            <a:ext cx="1528762" cy="7635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U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FSM00325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Geotecnologias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Aplicadas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Prof. Manoel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2"/>
          <p:cNvSpPr txBox="1"/>
          <p:nvPr/>
        </p:nvSpPr>
        <p:spPr>
          <a:xfrm>
            <a:off x="5514975" y="2595562"/>
            <a:ext cx="1530350" cy="7477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UFSM00312           P          T 13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Jerson/Jonas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22 vagas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2"/>
          <p:cNvSpPr txBox="1"/>
          <p:nvPr/>
        </p:nvSpPr>
        <p:spPr>
          <a:xfrm>
            <a:off x="5507037" y="4076700"/>
            <a:ext cx="1528762" cy="7635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UFSM00325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Geotecnologias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Aplicadas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Prof. Silvia    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2"/>
          <p:cNvSpPr txBox="1"/>
          <p:nvPr/>
        </p:nvSpPr>
        <p:spPr>
          <a:xfrm>
            <a:off x="3956100" y="4062462"/>
            <a:ext cx="1530300" cy="698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UFSM00346          T 113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Microbiologia do Solo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 Aita/Sandro 22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2"/>
          <p:cNvSpPr txBox="1"/>
          <p:nvPr/>
        </p:nvSpPr>
        <p:spPr>
          <a:xfrm>
            <a:off x="2460625" y="4793455"/>
            <a:ext cx="1530300" cy="698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UFSM00346          T 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Microbiologia do Solo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 Aita/Sandro 44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2"/>
          <p:cNvSpPr txBox="1"/>
          <p:nvPr/>
        </p:nvSpPr>
        <p:spPr>
          <a:xfrm>
            <a:off x="7054874" y="5175262"/>
            <a:ext cx="1530300" cy="720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SOL1001        T      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Solos e Produção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Dalvan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60 v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2"/>
          <p:cNvSpPr txBox="1"/>
          <p:nvPr/>
        </p:nvSpPr>
        <p:spPr>
          <a:xfrm>
            <a:off x="3965575" y="1562100"/>
            <a:ext cx="1530300" cy="11049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SOL1000          T/P    T 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Manejo e Fertilidade do Solo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Rodrigo e Thome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44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7" name="Google Shape;767;p32"/>
          <p:cNvSpPr txBox="1"/>
          <p:nvPr/>
        </p:nvSpPr>
        <p:spPr>
          <a:xfrm>
            <a:off x="5512588" y="2284346"/>
            <a:ext cx="1530300" cy="422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UFSM00343      T/P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do Solo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Rodrigo/Zaida   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2"/>
          <p:cNvSpPr txBox="1"/>
          <p:nvPr/>
        </p:nvSpPr>
        <p:spPr>
          <a:xfrm>
            <a:off x="5518150" y="3359150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ZOT1027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Bovinocultura de Leite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Prof. Clair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2"/>
          <p:cNvSpPr txBox="1"/>
          <p:nvPr/>
        </p:nvSpPr>
        <p:spPr>
          <a:xfrm>
            <a:off x="5526038" y="4729162"/>
            <a:ext cx="1528800" cy="763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U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FSM00325        P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Geotecnologias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Aplicadas à Agronomia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Prof.ª Liane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2"/>
          <p:cNvSpPr txBox="1"/>
          <p:nvPr/>
        </p:nvSpPr>
        <p:spPr>
          <a:xfrm>
            <a:off x="8585200" y="1550987"/>
            <a:ext cx="1530300" cy="10860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UFSM00351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Fundamentos da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Alzira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4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33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77" name="Google Shape;777;p33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4306</a:t>
            </a:r>
            <a:endParaRPr b="1"/>
          </a:p>
        </p:txBody>
      </p:sp>
      <p:sp>
        <p:nvSpPr>
          <p:cNvPr id="778" name="Google Shape;778;p33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55 alunos – Prédio 43 – Terceiro andar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 txBox="1"/>
          <p:nvPr/>
        </p:nvSpPr>
        <p:spPr>
          <a:xfrm>
            <a:off x="2455862" y="2925762"/>
            <a:ext cx="1530350" cy="8747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Z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OT1065    40 v    404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Qualidade, segurança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Alimentar e Sustentabilidade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Produção Animal "a“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Leonir 404 40 v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 txBox="1"/>
          <p:nvPr/>
        </p:nvSpPr>
        <p:spPr>
          <a:xfrm>
            <a:off x="2443162" y="1538287"/>
            <a:ext cx="1530350" cy="11176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EDA1050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Gestão ambiental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Indústria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Janaína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407                                    46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 txBox="1"/>
          <p:nvPr/>
        </p:nvSpPr>
        <p:spPr>
          <a:xfrm>
            <a:off x="3984625" y="3719512"/>
            <a:ext cx="1530350" cy="7175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T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CA1003                    T 17/18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dos Produtos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Origem Animal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 txBox="1"/>
          <p:nvPr/>
        </p:nvSpPr>
        <p:spPr>
          <a:xfrm>
            <a:off x="7056437" y="2620962"/>
            <a:ext cx="1530350" cy="78105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D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FS1004               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Entomologia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Adriano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20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 txBox="1"/>
          <p:nvPr/>
        </p:nvSpPr>
        <p:spPr>
          <a:xfrm>
            <a:off x="5532425" y="2576650"/>
            <a:ext cx="1530300" cy="780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TCA1071    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Química de Alimentos III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Leila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56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 txBox="1"/>
          <p:nvPr/>
        </p:nvSpPr>
        <p:spPr>
          <a:xfrm>
            <a:off x="2443162" y="4433887"/>
            <a:ext cx="1528762" cy="14160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ZOT1018    40 v     404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Nutrição Animal –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Leonir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 txBox="1"/>
          <p:nvPr/>
        </p:nvSpPr>
        <p:spPr>
          <a:xfrm>
            <a:off x="3962400" y="4422775"/>
            <a:ext cx="1530350" cy="10795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Z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OT1055/304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Apicultura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Fernada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402/403          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88" name="Google Shape;78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33"/>
          <p:cNvSpPr txBox="1"/>
          <p:nvPr/>
        </p:nvSpPr>
        <p:spPr>
          <a:xfrm>
            <a:off x="2447925" y="3719512"/>
            <a:ext cx="1530350" cy="7477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Z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OT1066    40 v     404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Análise de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Cadeias Produtivas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Leonir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 txBox="1"/>
          <p:nvPr/>
        </p:nvSpPr>
        <p:spPr>
          <a:xfrm>
            <a:off x="8566150" y="1549400"/>
            <a:ext cx="1527175" cy="1081087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TCA1086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Grãos e Cereais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Cláudia Severo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32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 txBox="1"/>
          <p:nvPr/>
        </p:nvSpPr>
        <p:spPr>
          <a:xfrm>
            <a:off x="7040550" y="1892300"/>
            <a:ext cx="1530300" cy="717600"/>
          </a:xfrm>
          <a:prstGeom prst="rect">
            <a:avLst/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r="100%" t="100%"/>
            </a:path>
            <a:tileRect b="-100%" l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ZOT1054/1086    10/10(99)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Cunicultura Prof.ª Priscila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403/404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 txBox="1"/>
          <p:nvPr/>
        </p:nvSpPr>
        <p:spPr>
          <a:xfrm>
            <a:off x="3976875" y="2985338"/>
            <a:ext cx="1530300" cy="74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ZOT1063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Bioclimatologia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Prof. Pizzuti     41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 txBox="1"/>
          <p:nvPr/>
        </p:nvSpPr>
        <p:spPr>
          <a:xfrm>
            <a:off x="3956075" y="1531100"/>
            <a:ext cx="1576500" cy="14400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ZOT1067 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Piscicultura –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Leila e Naglezi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 txBox="1"/>
          <p:nvPr/>
        </p:nvSpPr>
        <p:spPr>
          <a:xfrm>
            <a:off x="5518150" y="3355975"/>
            <a:ext cx="1527300" cy="14541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Z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OT1420                        T 11/12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Avicultura /A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Alexandre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Google Shape;134;p6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3140</a:t>
            </a:r>
            <a:endParaRPr b="1"/>
          </a:p>
        </p:txBody>
      </p:sp>
      <p:sp>
        <p:nvSpPr>
          <p:cNvPr id="135" name="Google Shape;135;p6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51 alunos – Prédio 42 - Térreo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7056437" y="4792662"/>
            <a:ext cx="1527175" cy="725487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1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ZOT1007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1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Suinocultura</a:t>
            </a:r>
            <a:endParaRPr b="1" i="0" sz="1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Vladimir</a:t>
            </a:r>
            <a:endParaRPr b="1" i="0" sz="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1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39" name="Google Shape;1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6"/>
          <p:cNvSpPr txBox="1"/>
          <p:nvPr/>
        </p:nvSpPr>
        <p:spPr>
          <a:xfrm>
            <a:off x="8589962" y="3719512"/>
            <a:ext cx="1508125" cy="70802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2228B"/>
                </a:solidFill>
                <a:latin typeface="Arial Narrow"/>
                <a:ea typeface="Arial Narrow"/>
                <a:cs typeface="Arial Narrow"/>
                <a:sym typeface="Arial Narrow"/>
              </a:rPr>
              <a:t>ZOT1059      T 10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Comportamento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Bem Estar Animal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Gerson/Adriano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404        50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8583612" y="4448175"/>
            <a:ext cx="1508125" cy="70802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ZOT1075      T 10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Corte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Dari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7038975" y="1565275"/>
            <a:ext cx="1527175" cy="108108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TCA1085    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em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Cláudia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7038975" y="3719512"/>
            <a:ext cx="1530300" cy="10635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EDA1002 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e Administração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Vicente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8589962" y="2276475"/>
            <a:ext cx="1527175" cy="1081087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b="100%" l="100%"/>
            </a:path>
            <a:tileRect r="-100%" t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TCA1085     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Tópicos Especiais em Bebidas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Cláudia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5540375" y="1547812"/>
            <a:ext cx="1527300" cy="18240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CAD882                     T 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LOGÍSTICA APLICADA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David L.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3003             45 vagas     </a:t>
            </a: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6"/>
          <p:cNvSpPr txBox="1"/>
          <p:nvPr/>
        </p:nvSpPr>
        <p:spPr>
          <a:xfrm>
            <a:off x="2432075" y="2277313"/>
            <a:ext cx="1530300" cy="725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EDA1029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Sociologia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Clayton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6"/>
          <p:cNvSpPr txBox="1"/>
          <p:nvPr/>
        </p:nvSpPr>
        <p:spPr>
          <a:xfrm>
            <a:off x="3986225" y="4795100"/>
            <a:ext cx="1530300" cy="720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81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   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UFSM00311 T   T11/13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e Manejo Integrado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Planta Daninhas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André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2460625" y="1477949"/>
            <a:ext cx="1530300" cy="7605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rgbClr val="2626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TCA1060             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a Tecnologia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de Alimentos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Profs.ª Aline, Flávia 407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262699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"/>
          <p:cNvSpPr txBox="1"/>
          <p:nvPr/>
        </p:nvSpPr>
        <p:spPr>
          <a:xfrm>
            <a:off x="3986225" y="1902575"/>
            <a:ext cx="1530300" cy="7605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35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rgbClr val="0033CC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ZOT406   T10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Cunicultura (Prof.ª Priscila)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5537200" y="4440237"/>
            <a:ext cx="1530300" cy="7272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ZOT1076                         T 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Leite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Júlio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T/P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 txBox="1"/>
          <p:nvPr/>
        </p:nvSpPr>
        <p:spPr>
          <a:xfrm>
            <a:off x="3998912" y="4071937"/>
            <a:ext cx="1520700" cy="720600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lin ang="10800000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UFSM00322             T    T 11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Topografia Básica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Fábio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401                            30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2457450" y="4095750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UFSM00336          Teo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de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Profs. Nerineia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5488000" y="3370275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UFSM00336          Teo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de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Profs. Nerineia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4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34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1" name="Google Shape;801;p34"/>
          <p:cNvSpPr txBox="1"/>
          <p:nvPr>
            <p:ph idx="4294967295" type="title"/>
          </p:nvPr>
        </p:nvSpPr>
        <p:spPr>
          <a:xfrm>
            <a:off x="3962400" y="239712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4312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802" name="Google Shape;802;p34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50 alunos – Prédio 43 – Terceiro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34"/>
          <p:cNvSpPr txBox="1"/>
          <p:nvPr/>
        </p:nvSpPr>
        <p:spPr>
          <a:xfrm>
            <a:off x="2455862" y="1585912"/>
            <a:ext cx="1530350" cy="1063625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TCA1073         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Microbiologia de Alimentos II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Prof. Cristiano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34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34"/>
          <p:cNvSpPr txBox="1"/>
          <p:nvPr/>
        </p:nvSpPr>
        <p:spPr>
          <a:xfrm>
            <a:off x="8570912" y="3006725"/>
            <a:ext cx="1527175" cy="7048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EDA1027                   T 10/50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Gestão Ambiental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José Geraldo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34"/>
          <p:cNvSpPr txBox="1"/>
          <p:nvPr/>
        </p:nvSpPr>
        <p:spPr>
          <a:xfrm>
            <a:off x="8578850" y="1576387"/>
            <a:ext cx="1527175" cy="1082675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ZOT1001                     T 13</a:t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Bovinocultura de Leite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Julio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403                                  48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34"/>
          <p:cNvSpPr txBox="1"/>
          <p:nvPr/>
        </p:nvSpPr>
        <p:spPr>
          <a:xfrm>
            <a:off x="5518150" y="3016250"/>
            <a:ext cx="1530350" cy="71755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ZOT1006                    T  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Ovinocultura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Prof. Sérgio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403                                       48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34"/>
          <p:cNvSpPr txBox="1"/>
          <p:nvPr/>
        </p:nvSpPr>
        <p:spPr>
          <a:xfrm>
            <a:off x="5545137" y="2278062"/>
            <a:ext cx="1530350" cy="7175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TCA1000                  T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Bromatologia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Renius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34"/>
          <p:cNvSpPr txBox="1"/>
          <p:nvPr/>
        </p:nvSpPr>
        <p:spPr>
          <a:xfrm>
            <a:off x="5521325" y="1552575"/>
            <a:ext cx="1530350" cy="7175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EDA1033               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Fundamentos de Mercado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Agropecuário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Prof. Vicente/Marco 33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34"/>
          <p:cNvSpPr txBox="1"/>
          <p:nvPr/>
        </p:nvSpPr>
        <p:spPr>
          <a:xfrm>
            <a:off x="7070724" y="2660650"/>
            <a:ext cx="1527175" cy="714375"/>
          </a:xfrm>
          <a:prstGeom prst="rect">
            <a:avLst/>
          </a:prstGeom>
          <a:gradFill>
            <a:gsLst>
              <a:gs pos="0">
                <a:srgbClr val="BDF295"/>
              </a:gs>
              <a:gs pos="50000">
                <a:srgbClr val="D5F5BE"/>
              </a:gs>
              <a:gs pos="100000">
                <a:srgbClr val="EAFADE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UFSM00298                   T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Metodologia Científica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Tônia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34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812" name="Google Shape;81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813" name="Google Shape;813;p34"/>
          <p:cNvSpPr txBox="1"/>
          <p:nvPr/>
        </p:nvSpPr>
        <p:spPr>
          <a:xfrm>
            <a:off x="8578850" y="3725862"/>
            <a:ext cx="1527175" cy="7048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EDA1030                   T 1050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Tópicos em Desenvolvimento Rural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Gisele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34"/>
          <p:cNvSpPr txBox="1"/>
          <p:nvPr/>
        </p:nvSpPr>
        <p:spPr>
          <a:xfrm>
            <a:off x="7037237" y="4105274"/>
            <a:ext cx="1527175" cy="7048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UFSM00331  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Agrometeorologia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Angelica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401                               44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34"/>
          <p:cNvSpPr txBox="1"/>
          <p:nvPr/>
        </p:nvSpPr>
        <p:spPr>
          <a:xfrm>
            <a:off x="5527675" y="4430712"/>
            <a:ext cx="1530350" cy="7588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ZOT1110                          Tecnologia 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Processamento de Ingredientes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Jaime 404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34"/>
          <p:cNvSpPr txBox="1"/>
          <p:nvPr/>
        </p:nvSpPr>
        <p:spPr>
          <a:xfrm>
            <a:off x="3970325" y="3740150"/>
            <a:ext cx="1527300" cy="14493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DFS1033 T99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Atitude Empreededora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no Agronegócio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Jaques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3003                             20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34"/>
          <p:cNvSpPr txBox="1"/>
          <p:nvPr/>
        </p:nvSpPr>
        <p:spPr>
          <a:xfrm>
            <a:off x="7050087" y="1925637"/>
            <a:ext cx="1530300" cy="720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ZOT1086   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Cunicultura Zootecnia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34"/>
          <p:cNvSpPr txBox="1"/>
          <p:nvPr/>
        </p:nvSpPr>
        <p:spPr>
          <a:xfrm>
            <a:off x="4014900" y="1853400"/>
            <a:ext cx="1530300" cy="8055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TCA305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Bromatologia Química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Flávia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110                                    20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34"/>
          <p:cNvSpPr txBox="1"/>
          <p:nvPr/>
        </p:nvSpPr>
        <p:spPr>
          <a:xfrm>
            <a:off x="5502287" y="3754462"/>
            <a:ext cx="1530300" cy="7176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TCA506        t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Tecnologia das Bebidas Alcoolicas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110   Prof.  Paulo C.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34"/>
          <p:cNvSpPr txBox="1"/>
          <p:nvPr/>
        </p:nvSpPr>
        <p:spPr>
          <a:xfrm>
            <a:off x="2417812" y="3768725"/>
            <a:ext cx="1530300" cy="14463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6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ZOT1082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Técnicas de Pesquisa em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Plantas Forrageitas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Pizzuti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AutoNum type="arabicPlain" startAt="404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10 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34"/>
          <p:cNvSpPr txBox="1"/>
          <p:nvPr/>
        </p:nvSpPr>
        <p:spPr>
          <a:xfrm>
            <a:off x="7029450" y="3392487"/>
            <a:ext cx="1530300" cy="717600"/>
          </a:xfrm>
          <a:prstGeom prst="rect">
            <a:avLst/>
          </a:prstGeom>
          <a:solidFill>
            <a:srgbClr val="D6D6F5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TCA1077               T 10/11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Análise de Alimentos II -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Prof. Roger/Cristiano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8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5128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1" name="Google Shape;161;p8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36 alunos – Prédio 44 - Térreo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3995737" y="4067175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T11 teo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Alice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8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65" name="Google Shape;1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8"/>
          <p:cNvSpPr txBox="1"/>
          <p:nvPr/>
        </p:nvSpPr>
        <p:spPr>
          <a:xfrm>
            <a:off x="3995737" y="4791075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T11  Pra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Alice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8"/>
          <p:cNvSpPr txBox="1"/>
          <p:nvPr/>
        </p:nvSpPr>
        <p:spPr>
          <a:xfrm>
            <a:off x="7096125" y="4070350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T12  teo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Alice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8"/>
          <p:cNvSpPr txBox="1"/>
          <p:nvPr/>
        </p:nvSpPr>
        <p:spPr>
          <a:xfrm>
            <a:off x="7096125" y="4787900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T12  Pra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Alice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8"/>
          <p:cNvSpPr txBox="1"/>
          <p:nvPr/>
        </p:nvSpPr>
        <p:spPr>
          <a:xfrm>
            <a:off x="2465387" y="3713162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T13  Teo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Dioneia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3995737" y="3382962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UFSM00340 T13 PRA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Paisagismo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 Floricultura 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Dioneia          20v       401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5526087" y="3713162"/>
            <a:ext cx="1530350" cy="1435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FTT1024  T10 T/P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Jardins Residenciais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Dioneia/Fernanda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401          10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8" name="Google Shape;178;p9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5129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41 alunos – Prédio 44 - Térreo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9"/>
          <p:cNvSpPr txBox="1"/>
          <p:nvPr/>
        </p:nvSpPr>
        <p:spPr>
          <a:xfrm>
            <a:off x="2455862" y="2290762"/>
            <a:ext cx="1530350" cy="10826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EGR1051  T13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Ajustamento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Observações Geodésicas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Prof. Carlito          25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4004081" y="1544680"/>
            <a:ext cx="1508125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CFL1045                  T/P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Serraria e Secagem de Madeira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402  Prof. Santini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9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84" name="Google Shape;18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9"/>
          <p:cNvSpPr txBox="1"/>
          <p:nvPr/>
        </p:nvSpPr>
        <p:spPr>
          <a:xfrm>
            <a:off x="3995737" y="2300287"/>
            <a:ext cx="1508125" cy="10826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EGE1052     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Sensoriamento Remoto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Rudiney                    402                                   35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2454275" y="4078287"/>
            <a:ext cx="1552575" cy="143986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EGR1046  T17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Topografia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Prof. Jaime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4006850" y="3724275"/>
            <a:ext cx="1530350" cy="108267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EGR1051  T14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Ajustamento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Observações Geodésicas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Carlito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402                      25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5546725" y="4105275"/>
            <a:ext cx="1497012" cy="69373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T     T12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7047650" y="1554148"/>
            <a:ext cx="1527300" cy="18192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ZOT940 -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Projetos em Agronegócio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Adriano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	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8585212" y="1562912"/>
            <a:ext cx="1539900" cy="18018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EDA884        teo          T 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Mercados e Comercialização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Prof.a Andrea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45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5519725" y="1474069"/>
            <a:ext cx="1530300" cy="1163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UFSM00303  -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Física Agronomia   T13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Prof. Cesar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AutoNum type="arabicPlain" startAt="401"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 txBox="1"/>
          <p:nvPr/>
        </p:nvSpPr>
        <p:spPr>
          <a:xfrm>
            <a:off x="5531587" y="5168900"/>
            <a:ext cx="1527300" cy="7317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MVP302  T10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Higiene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Profilaxia Animal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Profs.Helton Paulo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 txBox="1"/>
          <p:nvPr/>
        </p:nvSpPr>
        <p:spPr>
          <a:xfrm>
            <a:off x="7046150" y="3364700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UFSM00336                   </a:t>
            </a:r>
            <a:r>
              <a:rPr b="1" lang="en-US" sz="1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de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Profs. Dilson/Nerineia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0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0" name="Google Shape;200;p10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5134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01" name="Google Shape;201;p10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 alunos – Prédio 44 - Térreo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0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04" name="Google Shape;20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0"/>
          <p:cNvSpPr txBox="1"/>
          <p:nvPr/>
        </p:nvSpPr>
        <p:spPr>
          <a:xfrm>
            <a:off x="8578850" y="1582737"/>
            <a:ext cx="1522412" cy="110013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UFSM00324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Ajustamento de Obs.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Geodésicas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Prof. Carlito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0"/>
          <p:cNvSpPr txBox="1"/>
          <p:nvPr/>
        </p:nvSpPr>
        <p:spPr>
          <a:xfrm>
            <a:off x="7050087" y="4078287"/>
            <a:ext cx="1528762" cy="7207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EGR1046 T’17  -  Topografia 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Elementos de Geodésia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Jaime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30 vagas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7" name="Google Shape;207;p10"/>
          <p:cNvSpPr txBox="1"/>
          <p:nvPr/>
        </p:nvSpPr>
        <p:spPr>
          <a:xfrm>
            <a:off x="2452687" y="1582737"/>
            <a:ext cx="1519237" cy="1819275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CAD885  T3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Gestão da Produção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 Qualidade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David L.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3003                                      35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7056437" y="2301875"/>
            <a:ext cx="1522412" cy="110013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UFSM00324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Ajustamento de Obs.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Geodésicas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Prof. Carlito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7059612" y="1543050"/>
            <a:ext cx="1530350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CFL1045 - Serraria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Secagem de Madeira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Santini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 txBox="1"/>
          <p:nvPr/>
        </p:nvSpPr>
        <p:spPr>
          <a:xfrm>
            <a:off x="5530850" y="1560512"/>
            <a:ext cx="1528762" cy="10810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     T     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Ivan/Julio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 txBox="1"/>
          <p:nvPr/>
        </p:nvSpPr>
        <p:spPr>
          <a:xfrm>
            <a:off x="5543550" y="2633662"/>
            <a:ext cx="1528762" cy="749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  P       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Ivan/Julio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0"/>
          <p:cNvSpPr txBox="1"/>
          <p:nvPr/>
        </p:nvSpPr>
        <p:spPr>
          <a:xfrm>
            <a:off x="4013200" y="3360725"/>
            <a:ext cx="1530300" cy="749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UFSM00327        T/P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Construções RuraisProf. Francine401 22     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0"/>
          <p:cNvSpPr txBox="1"/>
          <p:nvPr/>
        </p:nvSpPr>
        <p:spPr>
          <a:xfrm>
            <a:off x="7059612" y="4787900"/>
            <a:ext cx="1530350" cy="45243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 Narrow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UFSM00327        T/P    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Construções Rurais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800"/>
              <a:buFont typeface="Arial Narrow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Prof. Francine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8589962" y="3719512"/>
            <a:ext cx="1552575" cy="109061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EGR1046  T10A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Topografia 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Prof. Jaime          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 txBox="1"/>
          <p:nvPr/>
        </p:nvSpPr>
        <p:spPr>
          <a:xfrm>
            <a:off x="5584825" y="3365550"/>
            <a:ext cx="1458900" cy="698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 322           P       T12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opografia Básica </a:t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Leandro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401                            20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3994150" y="4117975"/>
            <a:ext cx="1530300" cy="6858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EDA1016                   T 10/13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Desenvolvimento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Pedro S.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22 vagas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 txBox="1"/>
          <p:nvPr/>
        </p:nvSpPr>
        <p:spPr>
          <a:xfrm>
            <a:off x="3990150" y="1551000"/>
            <a:ext cx="1522500" cy="11001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UFSM00324           T EXTRA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Ajustamento de Obs.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Geodésicas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401    Prof. Carlito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5530075" y="4787888"/>
            <a:ext cx="1530300" cy="7176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UFSM00336    PRA        T11 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Melhoramento de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Profs. Nerineia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0"/>
          <p:cNvSpPr txBox="1"/>
          <p:nvPr/>
        </p:nvSpPr>
        <p:spPr>
          <a:xfrm>
            <a:off x="2444750" y="4100512"/>
            <a:ext cx="1527300" cy="749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UFSM00323        T/P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Leandro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1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6" name="Google Shape;226;p11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5221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27" name="Google Shape;227;p11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38 alunos – Prédio 44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1"/>
          <p:cNvSpPr txBox="1"/>
          <p:nvPr/>
        </p:nvSpPr>
        <p:spPr>
          <a:xfrm>
            <a:off x="3987800" y="1558925"/>
            <a:ext cx="1530350" cy="107473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DFS1030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Inovação em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Empreedorismo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em Fitosanidade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Prof. Jaqques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1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1"/>
          <p:cNvSpPr txBox="1"/>
          <p:nvPr/>
        </p:nvSpPr>
        <p:spPr>
          <a:xfrm>
            <a:off x="5518150" y="1552575"/>
            <a:ext cx="1530350" cy="145573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ZOT2085 T/P  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Biodiversidade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Conservação da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Fauna de Vertebrados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Everton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401/ 402                            24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1"/>
          <p:cNvSpPr txBox="1"/>
          <p:nvPr/>
        </p:nvSpPr>
        <p:spPr>
          <a:xfrm>
            <a:off x="2465387" y="3719512"/>
            <a:ext cx="1528762" cy="14732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EDA1052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Comunicação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 Extensão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Alisson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402                                30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1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1"/>
          <p:cNvSpPr txBox="1"/>
          <p:nvPr/>
        </p:nvSpPr>
        <p:spPr>
          <a:xfrm>
            <a:off x="5521325" y="3381375"/>
            <a:ext cx="1530350" cy="7207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UFSM00311 P   T11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Biologia e Manejo Integrado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Planta Daninhas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Prof. André    22 v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1"/>
          <p:cNvSpPr txBox="1"/>
          <p:nvPr/>
        </p:nvSpPr>
        <p:spPr>
          <a:xfrm>
            <a:off x="3994150" y="2633662"/>
            <a:ext cx="1527175" cy="758825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UFSM00319              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Extensão e Comunicação 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Alisson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401                                  22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1"/>
          <p:cNvSpPr txBox="1"/>
          <p:nvPr/>
        </p:nvSpPr>
        <p:spPr>
          <a:xfrm>
            <a:off x="5532437" y="4826000"/>
            <a:ext cx="1497012" cy="693737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UFSM00333             T     T13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Ecologia Agrícola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401    Prof.ª Isabel/Lilian 22v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1"/>
          <p:cNvSpPr txBox="1"/>
          <p:nvPr/>
        </p:nvSpPr>
        <p:spPr>
          <a:xfrm>
            <a:off x="8572500" y="1919287"/>
            <a:ext cx="1530350" cy="1454150"/>
          </a:xfrm>
          <a:prstGeom prst="rect">
            <a:avLst/>
          </a:prstGeom>
          <a:solidFill>
            <a:srgbClr val="93C47D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FTT1043      T      T99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Potencial Prod. Culturas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Agrícolas A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Prof. Alencar   22v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7056437" y="1938337"/>
            <a:ext cx="1530350" cy="7207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CFL1058     Teo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Mercado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Jorge   402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2463800" y="2301875"/>
            <a:ext cx="1527175" cy="71755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CFL1040           PRAT. 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402    Dendrometria     20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Fabiano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7061949" y="4460053"/>
            <a:ext cx="1495500" cy="1425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698631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CFL1033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da Celulose e do Papel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Prof.ª Cristiane Pedrazzi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20 vagas T/P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1"/>
          <p:cNvSpPr txBox="1"/>
          <p:nvPr/>
        </p:nvSpPr>
        <p:spPr>
          <a:xfrm>
            <a:off x="2455862" y="3008312"/>
            <a:ext cx="1528800" cy="7113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ZOT1070   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3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Eqüideocultura A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3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Eduardo</a:t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3975050" y="3359900"/>
            <a:ext cx="1527300" cy="7494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UFSM00323            t/P       T 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Elementos de Geodésia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Fábio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49" name="Google Shape;249;p12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5226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50" name="Google Shape;250;p12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35 alunos – Prédio 44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2"/>
          <p:cNvSpPr txBox="1"/>
          <p:nvPr/>
        </p:nvSpPr>
        <p:spPr>
          <a:xfrm>
            <a:off x="8570912" y="4032250"/>
            <a:ext cx="1527175" cy="1495425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CFL1044 T10  Prática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Sementes, Mudas e Viveiro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Maristela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2"/>
          <p:cNvSpPr txBox="1"/>
          <p:nvPr/>
        </p:nvSpPr>
        <p:spPr>
          <a:xfrm>
            <a:off x="8589962" y="1927225"/>
            <a:ext cx="1527175" cy="1081087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EDA1028 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à Economia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Rural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Vicente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2"/>
          <p:cNvSpPr txBox="1"/>
          <p:nvPr/>
        </p:nvSpPr>
        <p:spPr>
          <a:xfrm>
            <a:off x="4006850" y="3408362"/>
            <a:ext cx="1530350" cy="71755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ZOT1030  - Suinocultura I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Prof. Gerson   40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2"/>
          <p:cNvSpPr txBox="1"/>
          <p:nvPr/>
        </p:nvSpPr>
        <p:spPr>
          <a:xfrm>
            <a:off x="5508625" y="2266950"/>
            <a:ext cx="1530350" cy="1106487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ZOT1020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Técnica Experimental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com Animais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2"/>
          <p:cNvSpPr txBox="1"/>
          <p:nvPr/>
        </p:nvSpPr>
        <p:spPr>
          <a:xfrm>
            <a:off x="2455862" y="3367087"/>
            <a:ext cx="1528762" cy="1081087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TCA1088     Teórica T11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Tecnologia de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Carnes e Derivados - 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P. C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407                                       16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7" name="Google Shape;257;p12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58" name="Google Shape;25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2"/>
          <p:cNvSpPr txBox="1"/>
          <p:nvPr/>
        </p:nvSpPr>
        <p:spPr>
          <a:xfrm>
            <a:off x="3984625" y="4437062"/>
            <a:ext cx="1530350" cy="72866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ZOT1077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Forragicultura II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Pizzuti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404                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2"/>
          <p:cNvSpPr txBox="1"/>
          <p:nvPr/>
        </p:nvSpPr>
        <p:spPr>
          <a:xfrm>
            <a:off x="2466975" y="5168900"/>
            <a:ext cx="1528762" cy="763587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EDA1031              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Tópicos de Legislação A. A.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J. Geraldo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404         33                          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2"/>
          <p:cNvSpPr txBox="1"/>
          <p:nvPr/>
        </p:nvSpPr>
        <p:spPr>
          <a:xfrm>
            <a:off x="7061200" y="1546212"/>
            <a:ext cx="1528800" cy="1081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     T        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Ivan/Jansen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2"/>
          <p:cNvSpPr txBox="1"/>
          <p:nvPr/>
        </p:nvSpPr>
        <p:spPr>
          <a:xfrm>
            <a:off x="7032625" y="2652700"/>
            <a:ext cx="1528800" cy="7287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UFSM00313      P           T12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Fitopatologia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Profs. Ivan/Jansen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2466974" y="1582615"/>
            <a:ext cx="1495500" cy="1425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path path="circle">
              <a:fillToRect l="100%" t="100%"/>
            </a:path>
            <a:tileRect b="-100%" r="-100%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CFL1037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Dentrologia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Luciano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30 vagas T/P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2"/>
          <p:cNvSpPr txBox="1"/>
          <p:nvPr/>
        </p:nvSpPr>
        <p:spPr>
          <a:xfrm>
            <a:off x="3971925" y="2266950"/>
            <a:ext cx="1530300" cy="741300"/>
          </a:xfrm>
          <a:prstGeom prst="rect">
            <a:avLst/>
          </a:prstGeom>
          <a:solidFill>
            <a:srgbClr val="B6D7A8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DFS1036                  T 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Controle Biológico de D.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Julio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401                                    16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3"/>
          <p:cNvSpPr txBox="1"/>
          <p:nvPr/>
        </p:nvSpPr>
        <p:spPr>
          <a:xfrm rot="-5400000">
            <a:off x="9244806" y="6057106"/>
            <a:ext cx="2222500" cy="319087"/>
          </a:xfrm>
          <a:prstGeom prst="rect">
            <a:avLst/>
          </a:prstGeom>
          <a:noFill/>
          <a:ln>
            <a:noFill/>
          </a:ln>
        </p:spPr>
        <p:txBody>
          <a:bodyPr anchorCtr="0" anchor="t" bIns="52225" lIns="104475" spcFirstLastPara="1" rIns="104475" wrap="square" tIns="5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3"/>
          <p:cNvSpPr txBox="1"/>
          <p:nvPr/>
        </p:nvSpPr>
        <p:spPr>
          <a:xfrm>
            <a:off x="3962400" y="304800"/>
            <a:ext cx="3048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71" name="Google Shape;271;p13"/>
          <p:cNvSpPr txBox="1"/>
          <p:nvPr>
            <p:ph idx="4294967295" type="title"/>
          </p:nvPr>
        </p:nvSpPr>
        <p:spPr>
          <a:xfrm>
            <a:off x="3962400" y="304800"/>
            <a:ext cx="3048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chemeClr val="dk1"/>
                </a:solidFill>
              </a:rPr>
              <a:t>SALA 5230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72" name="Google Shape;272;p13"/>
          <p:cNvSpPr txBox="1"/>
          <p:nvPr/>
        </p:nvSpPr>
        <p:spPr>
          <a:xfrm>
            <a:off x="6773862" y="906462"/>
            <a:ext cx="3289300" cy="293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175" lIns="88375" spcFirstLastPara="1" rIns="88375" wrap="square" tIns="44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37 alunos – Prédio 44 – Segundo andar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3"/>
          <p:cNvSpPr txBox="1"/>
          <p:nvPr/>
        </p:nvSpPr>
        <p:spPr>
          <a:xfrm>
            <a:off x="2455862" y="2601912"/>
            <a:ext cx="1547812" cy="798512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DFS1020               T           Manejo de Doenças em Plantas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401                                        10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3"/>
          <p:cNvSpPr txBox="1"/>
          <p:nvPr/>
        </p:nvSpPr>
        <p:spPr>
          <a:xfrm>
            <a:off x="2470150" y="1514451"/>
            <a:ext cx="1530300" cy="9777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ZOT2094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Confinamento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 Bovinos de Corte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Brondani   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3"/>
          <p:cNvSpPr txBox="1"/>
          <p:nvPr/>
        </p:nvSpPr>
        <p:spPr>
          <a:xfrm>
            <a:off x="1147762" y="892175"/>
            <a:ext cx="199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Narrow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Primeiro Semestre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3"/>
          <p:cNvSpPr txBox="1"/>
          <p:nvPr/>
        </p:nvSpPr>
        <p:spPr>
          <a:xfrm>
            <a:off x="4010025" y="2271699"/>
            <a:ext cx="1492200" cy="7986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ZOT1023 T10 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Alimentação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Nutrição de Ruminantes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Prof. Gilberto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3"/>
          <p:cNvSpPr txBox="1"/>
          <p:nvPr/>
        </p:nvSpPr>
        <p:spPr>
          <a:xfrm>
            <a:off x="8589962" y="1558925"/>
            <a:ext cx="1527175" cy="712787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ZOT1023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Alimentação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Nutrição de Ruminantes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Prof. Gilberto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3"/>
          <p:cNvSpPr txBox="1"/>
          <p:nvPr/>
        </p:nvSpPr>
        <p:spPr>
          <a:xfrm>
            <a:off x="3984625" y="3719512"/>
            <a:ext cx="1530350" cy="1473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FTT1022                 T99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Energia Solar na Agricultura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Nereu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8B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3"/>
          <p:cNvSpPr txBox="1"/>
          <p:nvPr/>
        </p:nvSpPr>
        <p:spPr>
          <a:xfrm>
            <a:off x="7059612" y="1568450"/>
            <a:ext cx="1530350" cy="143986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ZOT1022 T10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Alimentação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Nutrição de Monogástricos 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Naglezi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3"/>
          <p:cNvSpPr txBox="1"/>
          <p:nvPr/>
        </p:nvSpPr>
        <p:spPr>
          <a:xfrm>
            <a:off x="2465387" y="4067175"/>
            <a:ext cx="1528762" cy="71596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ZOT1087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Bubalinocultura    T10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Pizzuti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3"/>
          <p:cNvSpPr txBox="1"/>
          <p:nvPr/>
        </p:nvSpPr>
        <p:spPr>
          <a:xfrm>
            <a:off x="7056437" y="4100512"/>
            <a:ext cx="1527175" cy="711200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ZOT1029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Ovinocultura I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900"/>
              <a:buFont typeface="Arial Narrow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Sérgio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40 vagas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407                                   45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3"/>
          <p:cNvSpPr txBox="1"/>
          <p:nvPr/>
        </p:nvSpPr>
        <p:spPr>
          <a:xfrm>
            <a:off x="1081087" y="239712"/>
            <a:ext cx="1350962" cy="67468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83" name="Google Shape;28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7900" y="304800"/>
            <a:ext cx="1527175" cy="608012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3"/>
          <p:cNvSpPr txBox="1"/>
          <p:nvPr/>
        </p:nvSpPr>
        <p:spPr>
          <a:xfrm>
            <a:off x="8583612" y="2295525"/>
            <a:ext cx="1527175" cy="1423987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ZOT1014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Avaliação Animal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 Narrow"/>
              <a:buNone/>
            </a:pPr>
            <a:r>
              <a:t/>
            </a:r>
            <a:endParaRPr b="1" i="0" sz="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Prof. Arlei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3"/>
          <p:cNvSpPr txBox="1"/>
          <p:nvPr/>
        </p:nvSpPr>
        <p:spPr>
          <a:xfrm>
            <a:off x="2465387" y="4791075"/>
            <a:ext cx="1528762" cy="715962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ZOT1030 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    Suinocultura I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Gerson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404                                        40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3"/>
          <p:cNvSpPr txBox="1"/>
          <p:nvPr/>
        </p:nvSpPr>
        <p:spPr>
          <a:xfrm>
            <a:off x="5511800" y="1577975"/>
            <a:ext cx="1527175" cy="738187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lin ang="5400012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UFSM00335        Teo     T 13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Fruticultura 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Vanderlei</a:t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401                               22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3"/>
          <p:cNvSpPr txBox="1"/>
          <p:nvPr/>
        </p:nvSpPr>
        <p:spPr>
          <a:xfrm>
            <a:off x="5508625" y="2647950"/>
            <a:ext cx="1530300" cy="7986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0"/>
          </a:gra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4175" lIns="88350" spcFirstLastPara="1" rIns="88350" wrap="square" tIns="441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CFL1058    Teo      T 10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Economia 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 Mercado Florestal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99"/>
              </a:buClr>
              <a:buSzPts val="1000"/>
              <a:buFont typeface="Arial Narrow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Prof. Jorge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402   30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ersonalizar design">
  <a:themeElements>
    <a:clrScheme name="Personalizar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7_Brilhan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1995-06-17T23:31:02Z</dcterms:created>
  <dc:creator>INFRA-CT</dc:creator>
</cp:coreProperties>
</file>