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y="7620000" cx="10668000"/>
  <p:notesSz cx="6797675" cy="9874250"/>
  <p:embeddedFontLst>
    <p:embeddedFont>
      <p:font typeface="Arial Narrow"/>
      <p:regular r:id="rId37"/>
      <p:bold r:id="rId38"/>
      <p:italic r:id="rId39"/>
      <p:boldItalic r:id="rId4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4611">
          <p15:clr>
            <a:srgbClr val="000000"/>
          </p15:clr>
        </p15:guide>
        <p15:guide id="2" orient="horz" pos="3931">
          <p15:clr>
            <a:srgbClr val="000000"/>
          </p15:clr>
        </p15:guide>
        <p15:guide id="3" orient="horz" pos="756">
          <p15:clr>
            <a:srgbClr val="000000"/>
          </p15:clr>
        </p15:guide>
        <p15:guide id="4" orient="horz" pos="1890">
          <p15:clr>
            <a:srgbClr val="000000"/>
          </p15:clr>
        </p15:guide>
        <p15:guide id="5" orient="horz" pos="1663">
          <p15:clr>
            <a:srgbClr val="000000"/>
          </p15:clr>
        </p15:guide>
        <p15:guide id="6" orient="horz" pos="2116">
          <p15:clr>
            <a:srgbClr val="000000"/>
          </p15:clr>
        </p15:guide>
        <p15:guide id="7" orient="horz" pos="4386">
          <p15:clr>
            <a:srgbClr val="000000"/>
          </p15:clr>
        </p15:guide>
        <p15:guide id="8" orient="horz" pos="4158">
          <p15:clr>
            <a:srgbClr val="000000"/>
          </p15:clr>
        </p15:guide>
        <p15:guide id="9" pos="638">
          <p15:clr>
            <a:srgbClr val="000000"/>
          </p15:clr>
        </p15:guide>
        <p15:guide id="10" pos="1546">
          <p15:clr>
            <a:srgbClr val="000000"/>
          </p15:clr>
        </p15:guide>
        <p15:guide id="11" pos="2510">
          <p15:clr>
            <a:srgbClr val="000000"/>
          </p15:clr>
        </p15:guide>
        <p15:guide id="12" pos="3473">
          <p15:clr>
            <a:srgbClr val="000000"/>
          </p15:clr>
        </p15:guide>
        <p15:guide id="13" pos="4437">
          <p15:clr>
            <a:srgbClr val="000000"/>
          </p15:clr>
        </p15:guide>
        <p15:guide id="14" pos="5401">
          <p15:clr>
            <a:srgbClr val="000000"/>
          </p15:clr>
        </p15:guide>
        <p15:guide id="15" pos="6365">
          <p15:clr>
            <a:srgbClr val="000000"/>
          </p15:clr>
        </p15:guide>
      </p15:sldGuideLst>
    </p:ext>
    <p:ext uri="{2D200454-40CA-4A62-9FC3-DE9A4176ACB9}">
      <p15:notesGuideLst>
        <p15:guide id="1" orient="horz" pos="2606">
          <p15:clr>
            <a:srgbClr val="000000"/>
          </p15:clr>
        </p15:guide>
        <p15:guide id="2" pos="3406">
          <p15:clr>
            <a:srgbClr val="000000"/>
          </p15:clr>
        </p15:guide>
      </p15:notesGuideLst>
    </p:ext>
    <p:ext uri="http://customooxmlschemas.google.com/">
      <go:slidesCustomData xmlns:go="http://customooxmlschemas.google.com/" r:id="rId41" roundtripDataSignature="AMtx7mitcn21uxlK5aMrTe9ZaXpOtT0s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611" orient="horz"/>
        <p:guide pos="3931" orient="horz"/>
        <p:guide pos="756" orient="horz"/>
        <p:guide pos="1890" orient="horz"/>
        <p:guide pos="1663" orient="horz"/>
        <p:guide pos="2116" orient="horz"/>
        <p:guide pos="4386" orient="horz"/>
        <p:guide pos="4158" orient="horz"/>
        <p:guide pos="638"/>
        <p:guide pos="1546"/>
        <p:guide pos="2510"/>
        <p:guide pos="3473"/>
        <p:guide pos="4437"/>
        <p:guide pos="5401"/>
        <p:guide pos="6365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606" orient="horz"/>
        <p:guide pos="3406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ArialNarrow-boldItalic.fntdata"/><Relationship Id="rId20" Type="http://schemas.openxmlformats.org/officeDocument/2006/relationships/slide" Target="slides/slide14.xml"/><Relationship Id="rId41" Type="http://customschemas.google.com/relationships/presentationmetadata" Target="metadata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font" Target="fonts/ArialNarrow-regular.fntdata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font" Target="fonts/ArialNarrow-italic.fntdata"/><Relationship Id="rId16" Type="http://schemas.openxmlformats.org/officeDocument/2006/relationships/slide" Target="slides/slide10.xml"/><Relationship Id="rId38" Type="http://schemas.openxmlformats.org/officeDocument/2006/relationships/font" Target="fonts/ArialNarrow-bold.fntdata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23812"/>
            <a:ext cx="2943225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450" spcFirstLastPara="1" rIns="1845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54450" y="23812"/>
            <a:ext cx="2943225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8450" spcFirstLastPara="1" rIns="1845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800100" y="742950"/>
            <a:ext cx="5203825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04875" y="4702175"/>
            <a:ext cx="4987925" cy="4446587"/>
          </a:xfrm>
          <a:prstGeom prst="rect">
            <a:avLst/>
          </a:prstGeom>
          <a:noFill/>
          <a:ln>
            <a:noFill/>
          </a:ln>
        </p:spPr>
        <p:txBody>
          <a:bodyPr anchorCtr="0" anchor="t" bIns="44600" lIns="89200" spcFirstLastPara="1" rIns="89200" wrap="square" tIns="446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374187"/>
            <a:ext cx="2943225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18450" spcFirstLastPara="1" rIns="1845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54450" y="9374187"/>
            <a:ext cx="2943225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18450" spcFirstLastPara="1" rIns="1845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Times New Roman"/>
              <a:buNone/>
            </a:pPr>
            <a:fld id="{00000000-1234-1234-1234-123412341234}" type="slidenum">
              <a:rPr b="0" i="1" lang="en-US" sz="1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:notes"/>
          <p:cNvSpPr/>
          <p:nvPr>
            <p:ph idx="2" type="sldImg"/>
          </p:nvPr>
        </p:nvSpPr>
        <p:spPr>
          <a:xfrm>
            <a:off x="800100" y="742950"/>
            <a:ext cx="5203825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1" name="Google Shape;101;p1:notes"/>
          <p:cNvSpPr txBox="1"/>
          <p:nvPr>
            <p:ph idx="1" type="body"/>
          </p:nvPr>
        </p:nvSpPr>
        <p:spPr>
          <a:xfrm>
            <a:off x="904875" y="4702175"/>
            <a:ext cx="4987925" cy="4446587"/>
          </a:xfrm>
          <a:prstGeom prst="rect">
            <a:avLst/>
          </a:prstGeom>
          <a:noFill/>
          <a:ln>
            <a:noFill/>
          </a:ln>
        </p:spPr>
        <p:txBody>
          <a:bodyPr anchorCtr="0" anchor="t" bIns="44600" lIns="89200" spcFirstLastPara="1" rIns="89200" wrap="square" tIns="446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4:notes"/>
          <p:cNvSpPr/>
          <p:nvPr>
            <p:ph idx="2" type="sldImg"/>
          </p:nvPr>
        </p:nvSpPr>
        <p:spPr>
          <a:xfrm>
            <a:off x="800100" y="742950"/>
            <a:ext cx="5203825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0" name="Google Shape;290;p14:notes"/>
          <p:cNvSpPr txBox="1"/>
          <p:nvPr>
            <p:ph idx="1" type="body"/>
          </p:nvPr>
        </p:nvSpPr>
        <p:spPr>
          <a:xfrm>
            <a:off x="904875" y="4702175"/>
            <a:ext cx="4987925" cy="4446587"/>
          </a:xfrm>
          <a:prstGeom prst="rect">
            <a:avLst/>
          </a:prstGeom>
          <a:noFill/>
          <a:ln>
            <a:noFill/>
          </a:ln>
        </p:spPr>
        <p:txBody>
          <a:bodyPr anchorCtr="0" anchor="t" bIns="44600" lIns="89200" spcFirstLastPara="1" rIns="89200" wrap="square" tIns="446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15:notes"/>
          <p:cNvSpPr/>
          <p:nvPr>
            <p:ph idx="2" type="sldImg"/>
          </p:nvPr>
        </p:nvSpPr>
        <p:spPr>
          <a:xfrm>
            <a:off x="800100" y="742950"/>
            <a:ext cx="5203825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6" name="Google Shape;316;p15:notes"/>
          <p:cNvSpPr txBox="1"/>
          <p:nvPr>
            <p:ph idx="1" type="body"/>
          </p:nvPr>
        </p:nvSpPr>
        <p:spPr>
          <a:xfrm>
            <a:off x="904875" y="4702175"/>
            <a:ext cx="4987925" cy="4446587"/>
          </a:xfrm>
          <a:prstGeom prst="rect">
            <a:avLst/>
          </a:prstGeom>
          <a:noFill/>
          <a:ln>
            <a:noFill/>
          </a:ln>
        </p:spPr>
        <p:txBody>
          <a:bodyPr anchorCtr="0" anchor="t" bIns="44600" lIns="89200" spcFirstLastPara="1" rIns="89200" wrap="square" tIns="446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16:notes"/>
          <p:cNvSpPr/>
          <p:nvPr>
            <p:ph idx="2" type="sldImg"/>
          </p:nvPr>
        </p:nvSpPr>
        <p:spPr>
          <a:xfrm>
            <a:off x="800100" y="742950"/>
            <a:ext cx="5203825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42" name="Google Shape;342;p16:notes"/>
          <p:cNvSpPr txBox="1"/>
          <p:nvPr>
            <p:ph idx="1" type="body"/>
          </p:nvPr>
        </p:nvSpPr>
        <p:spPr>
          <a:xfrm>
            <a:off x="904875" y="4702175"/>
            <a:ext cx="4987925" cy="4446587"/>
          </a:xfrm>
          <a:prstGeom prst="rect">
            <a:avLst/>
          </a:prstGeom>
          <a:noFill/>
          <a:ln>
            <a:noFill/>
          </a:ln>
        </p:spPr>
        <p:txBody>
          <a:bodyPr anchorCtr="0" anchor="t" bIns="44600" lIns="89200" spcFirstLastPara="1" rIns="89200" wrap="square" tIns="446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17:notes"/>
          <p:cNvSpPr/>
          <p:nvPr>
            <p:ph idx="2" type="sldImg"/>
          </p:nvPr>
        </p:nvSpPr>
        <p:spPr>
          <a:xfrm>
            <a:off x="800100" y="742950"/>
            <a:ext cx="5203825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1" name="Google Shape;371;p17:notes"/>
          <p:cNvSpPr txBox="1"/>
          <p:nvPr>
            <p:ph idx="1" type="body"/>
          </p:nvPr>
        </p:nvSpPr>
        <p:spPr>
          <a:xfrm>
            <a:off x="904875" y="4702175"/>
            <a:ext cx="4987925" cy="4446587"/>
          </a:xfrm>
          <a:prstGeom prst="rect">
            <a:avLst/>
          </a:prstGeom>
          <a:noFill/>
          <a:ln>
            <a:noFill/>
          </a:ln>
        </p:spPr>
        <p:txBody>
          <a:bodyPr anchorCtr="0" anchor="t" bIns="44600" lIns="89200" spcFirstLastPara="1" rIns="89200" wrap="square" tIns="446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18:notes"/>
          <p:cNvSpPr/>
          <p:nvPr>
            <p:ph idx="2" type="sldImg"/>
          </p:nvPr>
        </p:nvSpPr>
        <p:spPr>
          <a:xfrm>
            <a:off x="800100" y="742950"/>
            <a:ext cx="5203825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97" name="Google Shape;397;p18:notes"/>
          <p:cNvSpPr txBox="1"/>
          <p:nvPr>
            <p:ph idx="1" type="body"/>
          </p:nvPr>
        </p:nvSpPr>
        <p:spPr>
          <a:xfrm>
            <a:off x="904875" y="4702175"/>
            <a:ext cx="4987925" cy="4446587"/>
          </a:xfrm>
          <a:prstGeom prst="rect">
            <a:avLst/>
          </a:prstGeom>
          <a:noFill/>
          <a:ln>
            <a:noFill/>
          </a:ln>
        </p:spPr>
        <p:txBody>
          <a:bodyPr anchorCtr="0" anchor="t" bIns="44600" lIns="89200" spcFirstLastPara="1" rIns="89200" wrap="square" tIns="446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19:notes"/>
          <p:cNvSpPr/>
          <p:nvPr>
            <p:ph idx="2" type="sldImg"/>
          </p:nvPr>
        </p:nvSpPr>
        <p:spPr>
          <a:xfrm>
            <a:off x="800100" y="742950"/>
            <a:ext cx="5203825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24" name="Google Shape;424;p19:notes"/>
          <p:cNvSpPr txBox="1"/>
          <p:nvPr>
            <p:ph idx="1" type="body"/>
          </p:nvPr>
        </p:nvSpPr>
        <p:spPr>
          <a:xfrm>
            <a:off x="904875" y="4702175"/>
            <a:ext cx="4987925" cy="4446587"/>
          </a:xfrm>
          <a:prstGeom prst="rect">
            <a:avLst/>
          </a:prstGeom>
          <a:noFill/>
          <a:ln>
            <a:noFill/>
          </a:ln>
        </p:spPr>
        <p:txBody>
          <a:bodyPr anchorCtr="0" anchor="t" bIns="44600" lIns="89200" spcFirstLastPara="1" rIns="89200" wrap="square" tIns="446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20:notes"/>
          <p:cNvSpPr/>
          <p:nvPr>
            <p:ph idx="2" type="sldImg"/>
          </p:nvPr>
        </p:nvSpPr>
        <p:spPr>
          <a:xfrm>
            <a:off x="800100" y="742950"/>
            <a:ext cx="5203825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53" name="Google Shape;453;p20:notes"/>
          <p:cNvSpPr txBox="1"/>
          <p:nvPr>
            <p:ph idx="1" type="body"/>
          </p:nvPr>
        </p:nvSpPr>
        <p:spPr>
          <a:xfrm>
            <a:off x="904875" y="4702175"/>
            <a:ext cx="4987925" cy="4446587"/>
          </a:xfrm>
          <a:prstGeom prst="rect">
            <a:avLst/>
          </a:prstGeom>
          <a:noFill/>
          <a:ln>
            <a:noFill/>
          </a:ln>
        </p:spPr>
        <p:txBody>
          <a:bodyPr anchorCtr="0" anchor="t" bIns="44600" lIns="89200" spcFirstLastPara="1" rIns="89200" wrap="square" tIns="446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2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21:notes"/>
          <p:cNvSpPr/>
          <p:nvPr>
            <p:ph idx="2" type="sldImg"/>
          </p:nvPr>
        </p:nvSpPr>
        <p:spPr>
          <a:xfrm>
            <a:off x="800100" y="742950"/>
            <a:ext cx="5203825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74" name="Google Shape;474;p21:notes"/>
          <p:cNvSpPr txBox="1"/>
          <p:nvPr>
            <p:ph idx="1" type="body"/>
          </p:nvPr>
        </p:nvSpPr>
        <p:spPr>
          <a:xfrm>
            <a:off x="904875" y="4702175"/>
            <a:ext cx="4987925" cy="4446587"/>
          </a:xfrm>
          <a:prstGeom prst="rect">
            <a:avLst/>
          </a:prstGeom>
          <a:noFill/>
          <a:ln>
            <a:noFill/>
          </a:ln>
        </p:spPr>
        <p:txBody>
          <a:bodyPr anchorCtr="0" anchor="t" bIns="44600" lIns="89200" spcFirstLastPara="1" rIns="89200" wrap="square" tIns="446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3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22:notes"/>
          <p:cNvSpPr/>
          <p:nvPr>
            <p:ph idx="2" type="sldImg"/>
          </p:nvPr>
        </p:nvSpPr>
        <p:spPr>
          <a:xfrm>
            <a:off x="800100" y="742950"/>
            <a:ext cx="5203825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95" name="Google Shape;495;p22:notes"/>
          <p:cNvSpPr txBox="1"/>
          <p:nvPr>
            <p:ph idx="1" type="body"/>
          </p:nvPr>
        </p:nvSpPr>
        <p:spPr>
          <a:xfrm>
            <a:off x="904875" y="4702175"/>
            <a:ext cx="4987925" cy="4446587"/>
          </a:xfrm>
          <a:prstGeom prst="rect">
            <a:avLst/>
          </a:prstGeom>
          <a:noFill/>
          <a:ln>
            <a:noFill/>
          </a:ln>
        </p:spPr>
        <p:txBody>
          <a:bodyPr anchorCtr="0" anchor="t" bIns="44600" lIns="89200" spcFirstLastPara="1" rIns="89200" wrap="square" tIns="446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9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23:notes"/>
          <p:cNvSpPr/>
          <p:nvPr>
            <p:ph idx="2" type="sldImg"/>
          </p:nvPr>
        </p:nvSpPr>
        <p:spPr>
          <a:xfrm>
            <a:off x="800100" y="742950"/>
            <a:ext cx="5203825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21" name="Google Shape;521;p23:notes"/>
          <p:cNvSpPr txBox="1"/>
          <p:nvPr>
            <p:ph idx="1" type="body"/>
          </p:nvPr>
        </p:nvSpPr>
        <p:spPr>
          <a:xfrm>
            <a:off x="904875" y="4702175"/>
            <a:ext cx="4987925" cy="4446587"/>
          </a:xfrm>
          <a:prstGeom prst="rect">
            <a:avLst/>
          </a:prstGeom>
          <a:noFill/>
          <a:ln>
            <a:noFill/>
          </a:ln>
        </p:spPr>
        <p:txBody>
          <a:bodyPr anchorCtr="0" anchor="t" bIns="44600" lIns="89200" spcFirstLastPara="1" rIns="89200" wrap="square" tIns="446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/>
          <p:nvPr>
            <p:ph idx="2" type="sldImg"/>
          </p:nvPr>
        </p:nvSpPr>
        <p:spPr>
          <a:xfrm>
            <a:off x="800100" y="742950"/>
            <a:ext cx="5203825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7" name="Google Shape;107;p4:notes"/>
          <p:cNvSpPr txBox="1"/>
          <p:nvPr>
            <p:ph idx="1" type="body"/>
          </p:nvPr>
        </p:nvSpPr>
        <p:spPr>
          <a:xfrm>
            <a:off x="904875" y="4702175"/>
            <a:ext cx="4987925" cy="4446587"/>
          </a:xfrm>
          <a:prstGeom prst="rect">
            <a:avLst/>
          </a:prstGeom>
          <a:noFill/>
          <a:ln>
            <a:noFill/>
          </a:ln>
        </p:spPr>
        <p:txBody>
          <a:bodyPr anchorCtr="0" anchor="t" bIns="44600" lIns="89200" spcFirstLastPara="1" rIns="89200" wrap="square" tIns="446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p24:notes"/>
          <p:cNvSpPr/>
          <p:nvPr>
            <p:ph idx="2" type="sldImg"/>
          </p:nvPr>
        </p:nvSpPr>
        <p:spPr>
          <a:xfrm>
            <a:off x="800100" y="742950"/>
            <a:ext cx="5203825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43" name="Google Shape;543;p24:notes"/>
          <p:cNvSpPr txBox="1"/>
          <p:nvPr>
            <p:ph idx="1" type="body"/>
          </p:nvPr>
        </p:nvSpPr>
        <p:spPr>
          <a:xfrm>
            <a:off x="904875" y="4702175"/>
            <a:ext cx="4987925" cy="4446587"/>
          </a:xfrm>
          <a:prstGeom prst="rect">
            <a:avLst/>
          </a:prstGeom>
          <a:noFill/>
          <a:ln>
            <a:noFill/>
          </a:ln>
        </p:spPr>
        <p:txBody>
          <a:bodyPr anchorCtr="0" anchor="t" bIns="44600" lIns="89200" spcFirstLastPara="1" rIns="89200" wrap="square" tIns="446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7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25:notes"/>
          <p:cNvSpPr/>
          <p:nvPr>
            <p:ph idx="2" type="sldImg"/>
          </p:nvPr>
        </p:nvSpPr>
        <p:spPr>
          <a:xfrm>
            <a:off x="800100" y="742950"/>
            <a:ext cx="5203825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69" name="Google Shape;569;p25:notes"/>
          <p:cNvSpPr txBox="1"/>
          <p:nvPr>
            <p:ph idx="1" type="body"/>
          </p:nvPr>
        </p:nvSpPr>
        <p:spPr>
          <a:xfrm>
            <a:off x="904875" y="4702175"/>
            <a:ext cx="4987925" cy="4446587"/>
          </a:xfrm>
          <a:prstGeom prst="rect">
            <a:avLst/>
          </a:prstGeom>
          <a:noFill/>
          <a:ln>
            <a:noFill/>
          </a:ln>
        </p:spPr>
        <p:txBody>
          <a:bodyPr anchorCtr="0" anchor="t" bIns="44600" lIns="89200" spcFirstLastPara="1" rIns="89200" wrap="square" tIns="446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p26:notes"/>
          <p:cNvSpPr/>
          <p:nvPr>
            <p:ph idx="2" type="sldImg"/>
          </p:nvPr>
        </p:nvSpPr>
        <p:spPr>
          <a:xfrm>
            <a:off x="800100" y="742950"/>
            <a:ext cx="5203825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93" name="Google Shape;593;p26:notes"/>
          <p:cNvSpPr txBox="1"/>
          <p:nvPr>
            <p:ph idx="1" type="body"/>
          </p:nvPr>
        </p:nvSpPr>
        <p:spPr>
          <a:xfrm>
            <a:off x="904875" y="4702175"/>
            <a:ext cx="4987925" cy="4446587"/>
          </a:xfrm>
          <a:prstGeom prst="rect">
            <a:avLst/>
          </a:prstGeom>
          <a:noFill/>
          <a:ln>
            <a:noFill/>
          </a:ln>
        </p:spPr>
        <p:txBody>
          <a:bodyPr anchorCtr="0" anchor="t" bIns="44600" lIns="89200" spcFirstLastPara="1" rIns="89200" wrap="square" tIns="446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27:notes"/>
          <p:cNvSpPr/>
          <p:nvPr>
            <p:ph idx="2" type="sldImg"/>
          </p:nvPr>
        </p:nvSpPr>
        <p:spPr>
          <a:xfrm>
            <a:off x="800100" y="742950"/>
            <a:ext cx="5203825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17" name="Google Shape;617;p27:notes"/>
          <p:cNvSpPr txBox="1"/>
          <p:nvPr>
            <p:ph idx="1" type="body"/>
          </p:nvPr>
        </p:nvSpPr>
        <p:spPr>
          <a:xfrm>
            <a:off x="904875" y="4702175"/>
            <a:ext cx="4987925" cy="4446587"/>
          </a:xfrm>
          <a:prstGeom prst="rect">
            <a:avLst/>
          </a:prstGeom>
          <a:noFill/>
          <a:ln>
            <a:noFill/>
          </a:ln>
        </p:spPr>
        <p:txBody>
          <a:bodyPr anchorCtr="0" anchor="t" bIns="44600" lIns="89200" spcFirstLastPara="1" rIns="89200" wrap="square" tIns="446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2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Google Shape;643;p28:notes"/>
          <p:cNvSpPr/>
          <p:nvPr>
            <p:ph idx="2" type="sldImg"/>
          </p:nvPr>
        </p:nvSpPr>
        <p:spPr>
          <a:xfrm>
            <a:off x="800100" y="742950"/>
            <a:ext cx="5203825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44" name="Google Shape;644;p28:notes"/>
          <p:cNvSpPr txBox="1"/>
          <p:nvPr>
            <p:ph idx="1" type="body"/>
          </p:nvPr>
        </p:nvSpPr>
        <p:spPr>
          <a:xfrm>
            <a:off x="904875" y="4702175"/>
            <a:ext cx="4987925" cy="4446587"/>
          </a:xfrm>
          <a:prstGeom prst="rect">
            <a:avLst/>
          </a:prstGeom>
          <a:noFill/>
          <a:ln>
            <a:noFill/>
          </a:ln>
        </p:spPr>
        <p:txBody>
          <a:bodyPr anchorCtr="0" anchor="t" bIns="44600" lIns="89200" spcFirstLastPara="1" rIns="89200" wrap="square" tIns="446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3" name="Shape 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" name="Google Shape;664;p29:notes"/>
          <p:cNvSpPr/>
          <p:nvPr>
            <p:ph idx="2" type="sldImg"/>
          </p:nvPr>
        </p:nvSpPr>
        <p:spPr>
          <a:xfrm>
            <a:off x="800100" y="742950"/>
            <a:ext cx="5203825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65" name="Google Shape;665;p29:notes"/>
          <p:cNvSpPr txBox="1"/>
          <p:nvPr>
            <p:ph idx="1" type="body"/>
          </p:nvPr>
        </p:nvSpPr>
        <p:spPr>
          <a:xfrm>
            <a:off x="904875" y="4702175"/>
            <a:ext cx="4987925" cy="4446587"/>
          </a:xfrm>
          <a:prstGeom prst="rect">
            <a:avLst/>
          </a:prstGeom>
          <a:noFill/>
          <a:ln>
            <a:noFill/>
          </a:ln>
        </p:spPr>
        <p:txBody>
          <a:bodyPr anchorCtr="0" anchor="t" bIns="44600" lIns="89200" spcFirstLastPara="1" rIns="89200" wrap="square" tIns="446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Google Shape;692;p30:notes"/>
          <p:cNvSpPr/>
          <p:nvPr>
            <p:ph idx="2" type="sldImg"/>
          </p:nvPr>
        </p:nvSpPr>
        <p:spPr>
          <a:xfrm>
            <a:off x="800100" y="742950"/>
            <a:ext cx="5203825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93" name="Google Shape;693;p30:notes"/>
          <p:cNvSpPr txBox="1"/>
          <p:nvPr>
            <p:ph idx="1" type="body"/>
          </p:nvPr>
        </p:nvSpPr>
        <p:spPr>
          <a:xfrm>
            <a:off x="904875" y="4702175"/>
            <a:ext cx="4987925" cy="4446587"/>
          </a:xfrm>
          <a:prstGeom prst="rect">
            <a:avLst/>
          </a:prstGeom>
          <a:noFill/>
          <a:ln>
            <a:noFill/>
          </a:ln>
        </p:spPr>
        <p:txBody>
          <a:bodyPr anchorCtr="0" anchor="t" bIns="44600" lIns="89200" spcFirstLastPara="1" rIns="89200" wrap="square" tIns="446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8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p31:notes"/>
          <p:cNvSpPr/>
          <p:nvPr>
            <p:ph idx="2" type="sldImg"/>
          </p:nvPr>
        </p:nvSpPr>
        <p:spPr>
          <a:xfrm>
            <a:off x="800100" y="742950"/>
            <a:ext cx="5203825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20" name="Google Shape;720;p31:notes"/>
          <p:cNvSpPr txBox="1"/>
          <p:nvPr>
            <p:ph idx="1" type="body"/>
          </p:nvPr>
        </p:nvSpPr>
        <p:spPr>
          <a:xfrm>
            <a:off x="904875" y="4702175"/>
            <a:ext cx="4987925" cy="4446587"/>
          </a:xfrm>
          <a:prstGeom prst="rect">
            <a:avLst/>
          </a:prstGeom>
          <a:noFill/>
          <a:ln>
            <a:noFill/>
          </a:ln>
        </p:spPr>
        <p:txBody>
          <a:bodyPr anchorCtr="0" anchor="t" bIns="44600" lIns="89200" spcFirstLastPara="1" rIns="89200" wrap="square" tIns="446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5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Google Shape;746;p32:notes"/>
          <p:cNvSpPr/>
          <p:nvPr>
            <p:ph idx="2" type="sldImg"/>
          </p:nvPr>
        </p:nvSpPr>
        <p:spPr>
          <a:xfrm>
            <a:off x="800100" y="742950"/>
            <a:ext cx="5203825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47" name="Google Shape;747;p32:notes"/>
          <p:cNvSpPr txBox="1"/>
          <p:nvPr>
            <p:ph idx="1" type="body"/>
          </p:nvPr>
        </p:nvSpPr>
        <p:spPr>
          <a:xfrm>
            <a:off x="904875" y="4702175"/>
            <a:ext cx="4987925" cy="4446587"/>
          </a:xfrm>
          <a:prstGeom prst="rect">
            <a:avLst/>
          </a:prstGeom>
          <a:noFill/>
          <a:ln>
            <a:noFill/>
          </a:ln>
        </p:spPr>
        <p:txBody>
          <a:bodyPr anchorCtr="0" anchor="t" bIns="44600" lIns="89200" spcFirstLastPara="1" rIns="89200" wrap="square" tIns="446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33:notes"/>
          <p:cNvSpPr/>
          <p:nvPr>
            <p:ph idx="2" type="sldImg"/>
          </p:nvPr>
        </p:nvSpPr>
        <p:spPr>
          <a:xfrm>
            <a:off x="800100" y="742950"/>
            <a:ext cx="5203825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73" name="Google Shape;773;p33:notes"/>
          <p:cNvSpPr txBox="1"/>
          <p:nvPr>
            <p:ph idx="1" type="body"/>
          </p:nvPr>
        </p:nvSpPr>
        <p:spPr>
          <a:xfrm>
            <a:off x="904875" y="4702175"/>
            <a:ext cx="4987925" cy="4446587"/>
          </a:xfrm>
          <a:prstGeom prst="rect">
            <a:avLst/>
          </a:prstGeom>
          <a:noFill/>
          <a:ln>
            <a:noFill/>
          </a:ln>
        </p:spPr>
        <p:txBody>
          <a:bodyPr anchorCtr="0" anchor="t" bIns="44600" lIns="89200" spcFirstLastPara="1" rIns="89200" wrap="square" tIns="446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:notes"/>
          <p:cNvSpPr/>
          <p:nvPr>
            <p:ph idx="2" type="sldImg"/>
          </p:nvPr>
        </p:nvSpPr>
        <p:spPr>
          <a:xfrm>
            <a:off x="800100" y="742950"/>
            <a:ext cx="5203825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0" name="Google Shape;130;p6:notes"/>
          <p:cNvSpPr txBox="1"/>
          <p:nvPr>
            <p:ph idx="1" type="body"/>
          </p:nvPr>
        </p:nvSpPr>
        <p:spPr>
          <a:xfrm>
            <a:off x="904875" y="4702175"/>
            <a:ext cx="4987925" cy="4446587"/>
          </a:xfrm>
          <a:prstGeom prst="rect">
            <a:avLst/>
          </a:prstGeom>
          <a:noFill/>
          <a:ln>
            <a:noFill/>
          </a:ln>
        </p:spPr>
        <p:txBody>
          <a:bodyPr anchorCtr="0" anchor="t" bIns="44600" lIns="89200" spcFirstLastPara="1" rIns="89200" wrap="square" tIns="446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5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" name="Google Shape;796;p34:notes"/>
          <p:cNvSpPr/>
          <p:nvPr>
            <p:ph idx="2" type="sldImg"/>
          </p:nvPr>
        </p:nvSpPr>
        <p:spPr>
          <a:xfrm>
            <a:off x="800100" y="742950"/>
            <a:ext cx="5203825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97" name="Google Shape;797;p34:notes"/>
          <p:cNvSpPr txBox="1"/>
          <p:nvPr>
            <p:ph idx="1" type="body"/>
          </p:nvPr>
        </p:nvSpPr>
        <p:spPr>
          <a:xfrm>
            <a:off x="904875" y="4702175"/>
            <a:ext cx="4987925" cy="4446587"/>
          </a:xfrm>
          <a:prstGeom prst="rect">
            <a:avLst/>
          </a:prstGeom>
          <a:noFill/>
          <a:ln>
            <a:noFill/>
          </a:ln>
        </p:spPr>
        <p:txBody>
          <a:bodyPr anchorCtr="0" anchor="t" bIns="44600" lIns="89200" spcFirstLastPara="1" rIns="89200" wrap="square" tIns="446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8:notes"/>
          <p:cNvSpPr/>
          <p:nvPr>
            <p:ph idx="2" type="sldImg"/>
          </p:nvPr>
        </p:nvSpPr>
        <p:spPr>
          <a:xfrm>
            <a:off x="800100" y="742950"/>
            <a:ext cx="5203825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6" name="Google Shape;156;p8:notes"/>
          <p:cNvSpPr txBox="1"/>
          <p:nvPr>
            <p:ph idx="1" type="body"/>
          </p:nvPr>
        </p:nvSpPr>
        <p:spPr>
          <a:xfrm>
            <a:off x="904875" y="4702175"/>
            <a:ext cx="4987925" cy="4446587"/>
          </a:xfrm>
          <a:prstGeom prst="rect">
            <a:avLst/>
          </a:prstGeom>
          <a:noFill/>
          <a:ln>
            <a:noFill/>
          </a:ln>
        </p:spPr>
        <p:txBody>
          <a:bodyPr anchorCtr="0" anchor="t" bIns="44600" lIns="89200" spcFirstLastPara="1" rIns="89200" wrap="square" tIns="446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9:notes"/>
          <p:cNvSpPr/>
          <p:nvPr>
            <p:ph idx="2" type="sldImg"/>
          </p:nvPr>
        </p:nvSpPr>
        <p:spPr>
          <a:xfrm>
            <a:off x="800100" y="742950"/>
            <a:ext cx="5203825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4" name="Google Shape;174;p9:notes"/>
          <p:cNvSpPr txBox="1"/>
          <p:nvPr>
            <p:ph idx="1" type="body"/>
          </p:nvPr>
        </p:nvSpPr>
        <p:spPr>
          <a:xfrm>
            <a:off x="904875" y="4702175"/>
            <a:ext cx="4987925" cy="4446587"/>
          </a:xfrm>
          <a:prstGeom prst="rect">
            <a:avLst/>
          </a:prstGeom>
          <a:noFill/>
          <a:ln>
            <a:noFill/>
          </a:ln>
        </p:spPr>
        <p:txBody>
          <a:bodyPr anchorCtr="0" anchor="t" bIns="44600" lIns="89200" spcFirstLastPara="1" rIns="89200" wrap="square" tIns="446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0:notes"/>
          <p:cNvSpPr/>
          <p:nvPr>
            <p:ph idx="2" type="sldImg"/>
          </p:nvPr>
        </p:nvSpPr>
        <p:spPr>
          <a:xfrm>
            <a:off x="800100" y="742950"/>
            <a:ext cx="5203825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6" name="Google Shape;196;p10:notes"/>
          <p:cNvSpPr txBox="1"/>
          <p:nvPr>
            <p:ph idx="1" type="body"/>
          </p:nvPr>
        </p:nvSpPr>
        <p:spPr>
          <a:xfrm>
            <a:off x="904875" y="4702175"/>
            <a:ext cx="4987925" cy="4446587"/>
          </a:xfrm>
          <a:prstGeom prst="rect">
            <a:avLst/>
          </a:prstGeom>
          <a:noFill/>
          <a:ln>
            <a:noFill/>
          </a:ln>
        </p:spPr>
        <p:txBody>
          <a:bodyPr anchorCtr="0" anchor="t" bIns="44600" lIns="89200" spcFirstLastPara="1" rIns="89200" wrap="square" tIns="446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1:notes"/>
          <p:cNvSpPr/>
          <p:nvPr>
            <p:ph idx="2" type="sldImg"/>
          </p:nvPr>
        </p:nvSpPr>
        <p:spPr>
          <a:xfrm>
            <a:off x="800100" y="742950"/>
            <a:ext cx="5203825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2" name="Google Shape;222;p11:notes"/>
          <p:cNvSpPr txBox="1"/>
          <p:nvPr>
            <p:ph idx="1" type="body"/>
          </p:nvPr>
        </p:nvSpPr>
        <p:spPr>
          <a:xfrm>
            <a:off x="904875" y="4702175"/>
            <a:ext cx="4987925" cy="4446587"/>
          </a:xfrm>
          <a:prstGeom prst="rect">
            <a:avLst/>
          </a:prstGeom>
          <a:noFill/>
          <a:ln>
            <a:noFill/>
          </a:ln>
        </p:spPr>
        <p:txBody>
          <a:bodyPr anchorCtr="0" anchor="t" bIns="44600" lIns="89200" spcFirstLastPara="1" rIns="89200" wrap="square" tIns="446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2:notes"/>
          <p:cNvSpPr/>
          <p:nvPr>
            <p:ph idx="2" type="sldImg"/>
          </p:nvPr>
        </p:nvSpPr>
        <p:spPr>
          <a:xfrm>
            <a:off x="800100" y="742950"/>
            <a:ext cx="5203825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5" name="Google Shape;245;p12:notes"/>
          <p:cNvSpPr txBox="1"/>
          <p:nvPr>
            <p:ph idx="1" type="body"/>
          </p:nvPr>
        </p:nvSpPr>
        <p:spPr>
          <a:xfrm>
            <a:off x="904875" y="4702175"/>
            <a:ext cx="4987925" cy="4446587"/>
          </a:xfrm>
          <a:prstGeom prst="rect">
            <a:avLst/>
          </a:prstGeom>
          <a:noFill/>
          <a:ln>
            <a:noFill/>
          </a:ln>
        </p:spPr>
        <p:txBody>
          <a:bodyPr anchorCtr="0" anchor="t" bIns="44600" lIns="89200" spcFirstLastPara="1" rIns="89200" wrap="square" tIns="446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13:notes"/>
          <p:cNvSpPr/>
          <p:nvPr>
            <p:ph idx="2" type="sldImg"/>
          </p:nvPr>
        </p:nvSpPr>
        <p:spPr>
          <a:xfrm>
            <a:off x="800100" y="742950"/>
            <a:ext cx="5203825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7" name="Google Shape;267;p13:notes"/>
          <p:cNvSpPr txBox="1"/>
          <p:nvPr>
            <p:ph idx="1" type="body"/>
          </p:nvPr>
        </p:nvSpPr>
        <p:spPr>
          <a:xfrm>
            <a:off x="904875" y="4702175"/>
            <a:ext cx="4987925" cy="4446587"/>
          </a:xfrm>
          <a:prstGeom prst="rect">
            <a:avLst/>
          </a:prstGeom>
          <a:noFill/>
          <a:ln>
            <a:noFill/>
          </a:ln>
        </p:spPr>
        <p:txBody>
          <a:bodyPr anchorCtr="0" anchor="t" bIns="44600" lIns="89200" spcFirstLastPara="1" rIns="89200" wrap="square" tIns="446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9"/>
          <p:cNvSpPr txBox="1"/>
          <p:nvPr>
            <p:ph type="title"/>
          </p:nvPr>
        </p:nvSpPr>
        <p:spPr>
          <a:xfrm>
            <a:off x="533400" y="304800"/>
            <a:ext cx="9601200" cy="12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49"/>
          <p:cNvSpPr txBox="1"/>
          <p:nvPr>
            <p:ph idx="1" type="body"/>
          </p:nvPr>
        </p:nvSpPr>
        <p:spPr>
          <a:xfrm>
            <a:off x="533400" y="1778000"/>
            <a:ext cx="9601200" cy="568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50"/>
          <p:cNvSpPr txBox="1"/>
          <p:nvPr>
            <p:ph type="ctrTitle"/>
          </p:nvPr>
        </p:nvSpPr>
        <p:spPr>
          <a:xfrm>
            <a:off x="800100" y="2366963"/>
            <a:ext cx="9067800" cy="1633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50"/>
          <p:cNvSpPr txBox="1"/>
          <p:nvPr>
            <p:ph idx="1" type="subTitle"/>
          </p:nvPr>
        </p:nvSpPr>
        <p:spPr>
          <a:xfrm>
            <a:off x="1600200" y="4318000"/>
            <a:ext cx="7467600" cy="19478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/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/>
            </a:lvl4pPr>
            <a:lvl5pPr lvl="4" algn="ctr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/>
            </a:lvl5pPr>
            <a:lvl6pPr lvl="5" algn="ctr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0"/>
          <p:cNvSpPr txBox="1"/>
          <p:nvPr>
            <p:ph idx="10" type="dt"/>
          </p:nvPr>
        </p:nvSpPr>
        <p:spPr>
          <a:xfrm rot="-5400000">
            <a:off x="9244806" y="6057106"/>
            <a:ext cx="2222500" cy="319087"/>
          </a:xfrm>
          <a:prstGeom prst="rect">
            <a:avLst/>
          </a:prstGeom>
          <a:noFill/>
          <a:ln>
            <a:noFill/>
          </a:ln>
        </p:spPr>
        <p:txBody>
          <a:bodyPr anchorCtr="0" anchor="t" bIns="52225" lIns="104475" spcFirstLastPara="1" rIns="104475" wrap="square" tIns="52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1600" u="none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1"/>
          <p:cNvSpPr txBox="1"/>
          <p:nvPr>
            <p:ph type="title"/>
          </p:nvPr>
        </p:nvSpPr>
        <p:spPr>
          <a:xfrm rot="5400000">
            <a:off x="7913688" y="125413"/>
            <a:ext cx="2041525" cy="240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1"/>
          <p:cNvSpPr txBox="1"/>
          <p:nvPr>
            <p:ph idx="1" type="body"/>
          </p:nvPr>
        </p:nvSpPr>
        <p:spPr>
          <a:xfrm rot="5400000">
            <a:off x="3036888" y="-2198687"/>
            <a:ext cx="2041525" cy="704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2"/>
          <p:cNvSpPr txBox="1"/>
          <p:nvPr>
            <p:ph type="title"/>
          </p:nvPr>
        </p:nvSpPr>
        <p:spPr>
          <a:xfrm>
            <a:off x="533400" y="304800"/>
            <a:ext cx="9601200" cy="12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42"/>
          <p:cNvSpPr txBox="1"/>
          <p:nvPr>
            <p:ph idx="1" type="body"/>
          </p:nvPr>
        </p:nvSpPr>
        <p:spPr>
          <a:xfrm rot="5400000">
            <a:off x="5049838" y="-2738437"/>
            <a:ext cx="568325" cy="96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3"/>
          <p:cNvSpPr txBox="1"/>
          <p:nvPr>
            <p:ph type="title"/>
          </p:nvPr>
        </p:nvSpPr>
        <p:spPr>
          <a:xfrm>
            <a:off x="2090738" y="5334000"/>
            <a:ext cx="6400800" cy="6302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3"/>
          <p:cNvSpPr/>
          <p:nvPr>
            <p:ph idx="2" type="pic"/>
          </p:nvPr>
        </p:nvSpPr>
        <p:spPr>
          <a:xfrm>
            <a:off x="2090738" y="681038"/>
            <a:ext cx="6400800" cy="4572000"/>
          </a:xfrm>
          <a:prstGeom prst="rect">
            <a:avLst/>
          </a:prstGeom>
          <a:noFill/>
          <a:ln>
            <a:noFill/>
          </a:ln>
        </p:spPr>
      </p:sp>
      <p:sp>
        <p:nvSpPr>
          <p:cNvPr id="22" name="Google Shape;22;p43"/>
          <p:cNvSpPr txBox="1"/>
          <p:nvPr>
            <p:ph idx="1" type="body"/>
          </p:nvPr>
        </p:nvSpPr>
        <p:spPr>
          <a:xfrm>
            <a:off x="2090738" y="5964238"/>
            <a:ext cx="6400800" cy="893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4"/>
          <p:cNvSpPr txBox="1"/>
          <p:nvPr>
            <p:ph type="title"/>
          </p:nvPr>
        </p:nvSpPr>
        <p:spPr>
          <a:xfrm>
            <a:off x="533400" y="303213"/>
            <a:ext cx="3509963" cy="12906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4"/>
          <p:cNvSpPr txBox="1"/>
          <p:nvPr>
            <p:ph idx="1" type="body"/>
          </p:nvPr>
        </p:nvSpPr>
        <p:spPr>
          <a:xfrm>
            <a:off x="4170363" y="303213"/>
            <a:ext cx="5964237" cy="6503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None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26" name="Google Shape;26;p44"/>
          <p:cNvSpPr txBox="1"/>
          <p:nvPr>
            <p:ph idx="2" type="body"/>
          </p:nvPr>
        </p:nvSpPr>
        <p:spPr>
          <a:xfrm>
            <a:off x="533400" y="1593850"/>
            <a:ext cx="3509963" cy="5213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5"/>
          <p:cNvSpPr txBox="1"/>
          <p:nvPr>
            <p:ph type="title"/>
          </p:nvPr>
        </p:nvSpPr>
        <p:spPr>
          <a:xfrm>
            <a:off x="533400" y="304800"/>
            <a:ext cx="9601200" cy="12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6"/>
          <p:cNvSpPr txBox="1"/>
          <p:nvPr>
            <p:ph type="title"/>
          </p:nvPr>
        </p:nvSpPr>
        <p:spPr>
          <a:xfrm>
            <a:off x="533400" y="304800"/>
            <a:ext cx="9601200" cy="12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6"/>
          <p:cNvSpPr txBox="1"/>
          <p:nvPr>
            <p:ph idx="1" type="body"/>
          </p:nvPr>
        </p:nvSpPr>
        <p:spPr>
          <a:xfrm>
            <a:off x="533400" y="1704975"/>
            <a:ext cx="4713288" cy="711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32" name="Google Shape;32;p46"/>
          <p:cNvSpPr txBox="1"/>
          <p:nvPr>
            <p:ph idx="2" type="body"/>
          </p:nvPr>
        </p:nvSpPr>
        <p:spPr>
          <a:xfrm>
            <a:off x="533400" y="2416175"/>
            <a:ext cx="4713288" cy="4391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00"/>
              <a:buNone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33" name="Google Shape;33;p46"/>
          <p:cNvSpPr txBox="1"/>
          <p:nvPr>
            <p:ph idx="3" type="body"/>
          </p:nvPr>
        </p:nvSpPr>
        <p:spPr>
          <a:xfrm>
            <a:off x="5419725" y="1704975"/>
            <a:ext cx="4714875" cy="711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34" name="Google Shape;34;p46"/>
          <p:cNvSpPr txBox="1"/>
          <p:nvPr>
            <p:ph idx="4" type="body"/>
          </p:nvPr>
        </p:nvSpPr>
        <p:spPr>
          <a:xfrm>
            <a:off x="5419725" y="2416175"/>
            <a:ext cx="4714875" cy="4391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00"/>
              <a:buNone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7"/>
          <p:cNvSpPr txBox="1"/>
          <p:nvPr>
            <p:ph type="title"/>
          </p:nvPr>
        </p:nvSpPr>
        <p:spPr>
          <a:xfrm>
            <a:off x="533400" y="304800"/>
            <a:ext cx="9601200" cy="12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7"/>
          <p:cNvSpPr txBox="1"/>
          <p:nvPr>
            <p:ph idx="1" type="body"/>
          </p:nvPr>
        </p:nvSpPr>
        <p:spPr>
          <a:xfrm>
            <a:off x="533400" y="1778000"/>
            <a:ext cx="4724400" cy="568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400"/>
              <a:buNone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38" name="Google Shape;38;p47"/>
          <p:cNvSpPr txBox="1"/>
          <p:nvPr>
            <p:ph idx="2" type="body"/>
          </p:nvPr>
        </p:nvSpPr>
        <p:spPr>
          <a:xfrm>
            <a:off x="5410200" y="1778000"/>
            <a:ext cx="4724400" cy="568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400"/>
              <a:buNone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48"/>
          <p:cNvSpPr txBox="1"/>
          <p:nvPr>
            <p:ph type="title"/>
          </p:nvPr>
        </p:nvSpPr>
        <p:spPr>
          <a:xfrm>
            <a:off x="842963" y="4895850"/>
            <a:ext cx="9067800" cy="151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48"/>
          <p:cNvSpPr txBox="1"/>
          <p:nvPr>
            <p:ph idx="1" type="body"/>
          </p:nvPr>
        </p:nvSpPr>
        <p:spPr>
          <a:xfrm>
            <a:off x="842963" y="3228975"/>
            <a:ext cx="9067800" cy="16668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3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7"/>
          <p:cNvSpPr txBox="1"/>
          <p:nvPr>
            <p:ph type="title"/>
          </p:nvPr>
        </p:nvSpPr>
        <p:spPr>
          <a:xfrm>
            <a:off x="533400" y="304800"/>
            <a:ext cx="9601200" cy="12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37"/>
          <p:cNvSpPr txBox="1"/>
          <p:nvPr>
            <p:ph idx="1" type="body"/>
          </p:nvPr>
        </p:nvSpPr>
        <p:spPr>
          <a:xfrm>
            <a:off x="533400" y="1778000"/>
            <a:ext cx="9601200" cy="568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12750" lvl="1" marL="914400" marR="0" rtl="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Char char="–"/>
              <a:defRPr b="0" i="0" sz="2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61950" lvl="3" marL="18288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–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1950" lvl="4" marL="22860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»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61950" lvl="5" marL="27432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»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61950" lvl="6" marL="32004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»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61950" lvl="7" marL="36576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»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61950" lvl="8" marL="41148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»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9"/>
          <p:cNvSpPr txBox="1"/>
          <p:nvPr/>
        </p:nvSpPr>
        <p:spPr>
          <a:xfrm>
            <a:off x="1012825" y="1200150"/>
            <a:ext cx="1441450" cy="358775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HORÁRIO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39"/>
          <p:cNvSpPr txBox="1"/>
          <p:nvPr/>
        </p:nvSpPr>
        <p:spPr>
          <a:xfrm>
            <a:off x="1066800" y="906462"/>
            <a:ext cx="2206625" cy="2905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Primeiro Semestre de 2019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39"/>
          <p:cNvSpPr txBox="1"/>
          <p:nvPr/>
        </p:nvSpPr>
        <p:spPr>
          <a:xfrm>
            <a:off x="2454275" y="1200150"/>
            <a:ext cx="1524000" cy="358775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SEGUNDA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39"/>
          <p:cNvSpPr txBox="1"/>
          <p:nvPr/>
        </p:nvSpPr>
        <p:spPr>
          <a:xfrm>
            <a:off x="3984625" y="1200150"/>
            <a:ext cx="1528762" cy="358775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TERÇA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39"/>
          <p:cNvSpPr txBox="1"/>
          <p:nvPr/>
        </p:nvSpPr>
        <p:spPr>
          <a:xfrm>
            <a:off x="5513387" y="1200150"/>
            <a:ext cx="1530350" cy="358775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QUARTA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39"/>
          <p:cNvSpPr txBox="1"/>
          <p:nvPr/>
        </p:nvSpPr>
        <p:spPr>
          <a:xfrm>
            <a:off x="7043737" y="1200150"/>
            <a:ext cx="1530350" cy="358775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QUINTA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39"/>
          <p:cNvSpPr txBox="1"/>
          <p:nvPr/>
        </p:nvSpPr>
        <p:spPr>
          <a:xfrm>
            <a:off x="8574087" y="1200150"/>
            <a:ext cx="1530350" cy="358775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SEXTA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39"/>
          <p:cNvSpPr txBox="1"/>
          <p:nvPr/>
        </p:nvSpPr>
        <p:spPr>
          <a:xfrm>
            <a:off x="1012825" y="1558925"/>
            <a:ext cx="1441450" cy="360362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07:30 - 08:30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39"/>
          <p:cNvSpPr txBox="1"/>
          <p:nvPr/>
        </p:nvSpPr>
        <p:spPr>
          <a:xfrm>
            <a:off x="1012825" y="1919287"/>
            <a:ext cx="1441450" cy="360362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08:30 - 09:30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39"/>
          <p:cNvSpPr txBox="1"/>
          <p:nvPr/>
        </p:nvSpPr>
        <p:spPr>
          <a:xfrm>
            <a:off x="1012825" y="2279650"/>
            <a:ext cx="1441450" cy="360362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09:30 - 10:30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39"/>
          <p:cNvSpPr txBox="1"/>
          <p:nvPr/>
        </p:nvSpPr>
        <p:spPr>
          <a:xfrm>
            <a:off x="1012825" y="2640012"/>
            <a:ext cx="1441450" cy="360362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10:30 - 11:30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39"/>
          <p:cNvSpPr txBox="1"/>
          <p:nvPr/>
        </p:nvSpPr>
        <p:spPr>
          <a:xfrm>
            <a:off x="1012825" y="3000375"/>
            <a:ext cx="1441450" cy="358775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11:30 - 12:30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39"/>
          <p:cNvSpPr txBox="1"/>
          <p:nvPr/>
        </p:nvSpPr>
        <p:spPr>
          <a:xfrm>
            <a:off x="1012825" y="3359150"/>
            <a:ext cx="1441450" cy="360362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12:30 - 13:30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39"/>
          <p:cNvSpPr txBox="1"/>
          <p:nvPr/>
        </p:nvSpPr>
        <p:spPr>
          <a:xfrm>
            <a:off x="1012825" y="3719512"/>
            <a:ext cx="1441450" cy="360362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13:30 - 14:30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39"/>
          <p:cNvSpPr txBox="1"/>
          <p:nvPr/>
        </p:nvSpPr>
        <p:spPr>
          <a:xfrm>
            <a:off x="1012825" y="4079875"/>
            <a:ext cx="1441450" cy="360362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14:30 - 15:30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39"/>
          <p:cNvSpPr txBox="1"/>
          <p:nvPr/>
        </p:nvSpPr>
        <p:spPr>
          <a:xfrm>
            <a:off x="1012825" y="4440237"/>
            <a:ext cx="1441450" cy="360362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15:30 - 16:30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39"/>
          <p:cNvSpPr txBox="1"/>
          <p:nvPr/>
        </p:nvSpPr>
        <p:spPr>
          <a:xfrm>
            <a:off x="1012825" y="4800600"/>
            <a:ext cx="1441450" cy="360362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16:30 - 17:30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39"/>
          <p:cNvSpPr txBox="1"/>
          <p:nvPr/>
        </p:nvSpPr>
        <p:spPr>
          <a:xfrm>
            <a:off x="1012825" y="5160962"/>
            <a:ext cx="1441450" cy="358775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17:30 - 18:30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39"/>
          <p:cNvSpPr txBox="1"/>
          <p:nvPr/>
        </p:nvSpPr>
        <p:spPr>
          <a:xfrm>
            <a:off x="1012825" y="5519737"/>
            <a:ext cx="1441450" cy="360362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18:30 - 19:30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39"/>
          <p:cNvSpPr txBox="1"/>
          <p:nvPr/>
        </p:nvSpPr>
        <p:spPr>
          <a:xfrm>
            <a:off x="1012825" y="5880100"/>
            <a:ext cx="1441450" cy="360362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19:30 - 20:30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39"/>
          <p:cNvSpPr txBox="1"/>
          <p:nvPr/>
        </p:nvSpPr>
        <p:spPr>
          <a:xfrm>
            <a:off x="1012825" y="6240462"/>
            <a:ext cx="1441450" cy="360362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20:30 - 21:30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39"/>
          <p:cNvSpPr txBox="1"/>
          <p:nvPr/>
        </p:nvSpPr>
        <p:spPr>
          <a:xfrm>
            <a:off x="1012825" y="6600825"/>
            <a:ext cx="1441450" cy="358775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21:30 - 22:30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1" name="Google Shape;71;p39"/>
          <p:cNvCxnSpPr/>
          <p:nvPr/>
        </p:nvCxnSpPr>
        <p:spPr>
          <a:xfrm>
            <a:off x="2454275" y="1919287"/>
            <a:ext cx="7650162" cy="0"/>
          </a:xfrm>
          <a:prstGeom prst="straightConnector1">
            <a:avLst/>
          </a:prstGeom>
          <a:noFill/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" name="Google Shape;72;p39"/>
          <p:cNvCxnSpPr/>
          <p:nvPr/>
        </p:nvCxnSpPr>
        <p:spPr>
          <a:xfrm>
            <a:off x="2454275" y="2279650"/>
            <a:ext cx="7650162" cy="0"/>
          </a:xfrm>
          <a:prstGeom prst="straightConnector1">
            <a:avLst/>
          </a:prstGeom>
          <a:noFill/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3" name="Google Shape;73;p39"/>
          <p:cNvCxnSpPr/>
          <p:nvPr/>
        </p:nvCxnSpPr>
        <p:spPr>
          <a:xfrm>
            <a:off x="2454275" y="2640012"/>
            <a:ext cx="7650162" cy="0"/>
          </a:xfrm>
          <a:prstGeom prst="straightConnector1">
            <a:avLst/>
          </a:prstGeom>
          <a:noFill/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" name="Google Shape;74;p39"/>
          <p:cNvCxnSpPr/>
          <p:nvPr/>
        </p:nvCxnSpPr>
        <p:spPr>
          <a:xfrm>
            <a:off x="2454275" y="3000375"/>
            <a:ext cx="7650162" cy="0"/>
          </a:xfrm>
          <a:prstGeom prst="straightConnector1">
            <a:avLst/>
          </a:prstGeom>
          <a:noFill/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" name="Google Shape;75;p39"/>
          <p:cNvCxnSpPr/>
          <p:nvPr/>
        </p:nvCxnSpPr>
        <p:spPr>
          <a:xfrm>
            <a:off x="2454275" y="3359150"/>
            <a:ext cx="7650162" cy="0"/>
          </a:xfrm>
          <a:prstGeom prst="straightConnector1">
            <a:avLst/>
          </a:prstGeom>
          <a:noFill/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6" name="Google Shape;76;p39"/>
          <p:cNvCxnSpPr/>
          <p:nvPr/>
        </p:nvCxnSpPr>
        <p:spPr>
          <a:xfrm>
            <a:off x="2454275" y="3719512"/>
            <a:ext cx="7650162" cy="0"/>
          </a:xfrm>
          <a:prstGeom prst="straightConnector1">
            <a:avLst/>
          </a:prstGeom>
          <a:noFill/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7" name="Google Shape;77;p39"/>
          <p:cNvCxnSpPr/>
          <p:nvPr/>
        </p:nvCxnSpPr>
        <p:spPr>
          <a:xfrm>
            <a:off x="2454275" y="4079875"/>
            <a:ext cx="7650162" cy="0"/>
          </a:xfrm>
          <a:prstGeom prst="straightConnector1">
            <a:avLst/>
          </a:prstGeom>
          <a:noFill/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" name="Google Shape;78;p39"/>
          <p:cNvCxnSpPr/>
          <p:nvPr/>
        </p:nvCxnSpPr>
        <p:spPr>
          <a:xfrm>
            <a:off x="2454275" y="4440237"/>
            <a:ext cx="7650162" cy="0"/>
          </a:xfrm>
          <a:prstGeom prst="straightConnector1">
            <a:avLst/>
          </a:prstGeom>
          <a:noFill/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9" name="Google Shape;79;p39"/>
          <p:cNvCxnSpPr/>
          <p:nvPr/>
        </p:nvCxnSpPr>
        <p:spPr>
          <a:xfrm>
            <a:off x="2454275" y="4800600"/>
            <a:ext cx="7650162" cy="0"/>
          </a:xfrm>
          <a:prstGeom prst="straightConnector1">
            <a:avLst/>
          </a:prstGeom>
          <a:noFill/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0" name="Google Shape;80;p39"/>
          <p:cNvCxnSpPr/>
          <p:nvPr/>
        </p:nvCxnSpPr>
        <p:spPr>
          <a:xfrm>
            <a:off x="2454275" y="5160962"/>
            <a:ext cx="7650162" cy="0"/>
          </a:xfrm>
          <a:prstGeom prst="straightConnector1">
            <a:avLst/>
          </a:prstGeom>
          <a:noFill/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1" name="Google Shape;81;p39"/>
          <p:cNvCxnSpPr/>
          <p:nvPr/>
        </p:nvCxnSpPr>
        <p:spPr>
          <a:xfrm>
            <a:off x="2454275" y="5519737"/>
            <a:ext cx="7650162" cy="0"/>
          </a:xfrm>
          <a:prstGeom prst="straightConnector1">
            <a:avLst/>
          </a:prstGeom>
          <a:noFill/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2" name="Google Shape;82;p39"/>
          <p:cNvCxnSpPr/>
          <p:nvPr/>
        </p:nvCxnSpPr>
        <p:spPr>
          <a:xfrm>
            <a:off x="2454275" y="6240462"/>
            <a:ext cx="7650162" cy="0"/>
          </a:xfrm>
          <a:prstGeom prst="straightConnector1">
            <a:avLst/>
          </a:prstGeom>
          <a:noFill/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3" name="Google Shape;83;p39"/>
          <p:cNvCxnSpPr/>
          <p:nvPr/>
        </p:nvCxnSpPr>
        <p:spPr>
          <a:xfrm>
            <a:off x="2454275" y="6600825"/>
            <a:ext cx="7650162" cy="0"/>
          </a:xfrm>
          <a:prstGeom prst="straightConnector1">
            <a:avLst/>
          </a:prstGeom>
          <a:noFill/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4" name="Google Shape;84;p39"/>
          <p:cNvCxnSpPr/>
          <p:nvPr/>
        </p:nvCxnSpPr>
        <p:spPr>
          <a:xfrm>
            <a:off x="2454275" y="6959600"/>
            <a:ext cx="7650162" cy="0"/>
          </a:xfrm>
          <a:prstGeom prst="straightConnector1">
            <a:avLst/>
          </a:prstGeom>
          <a:noFill/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5" name="Google Shape;85;p39"/>
          <p:cNvCxnSpPr/>
          <p:nvPr/>
        </p:nvCxnSpPr>
        <p:spPr>
          <a:xfrm>
            <a:off x="2454275" y="7319962"/>
            <a:ext cx="7650162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6" name="Google Shape;86;p39"/>
          <p:cNvCxnSpPr/>
          <p:nvPr/>
        </p:nvCxnSpPr>
        <p:spPr>
          <a:xfrm>
            <a:off x="10104437" y="1558925"/>
            <a:ext cx="4762" cy="5761037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7" name="Google Shape;87;p39"/>
          <p:cNvCxnSpPr/>
          <p:nvPr/>
        </p:nvCxnSpPr>
        <p:spPr>
          <a:xfrm>
            <a:off x="3984625" y="1558925"/>
            <a:ext cx="0" cy="5761037"/>
          </a:xfrm>
          <a:prstGeom prst="straightConnector1">
            <a:avLst/>
          </a:prstGeom>
          <a:noFill/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8" name="Google Shape;88;p39"/>
          <p:cNvCxnSpPr/>
          <p:nvPr/>
        </p:nvCxnSpPr>
        <p:spPr>
          <a:xfrm>
            <a:off x="5513387" y="1558925"/>
            <a:ext cx="0" cy="5761037"/>
          </a:xfrm>
          <a:prstGeom prst="straightConnector1">
            <a:avLst/>
          </a:prstGeom>
          <a:noFill/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9" name="Google Shape;89;p39"/>
          <p:cNvCxnSpPr/>
          <p:nvPr/>
        </p:nvCxnSpPr>
        <p:spPr>
          <a:xfrm>
            <a:off x="7040562" y="1558925"/>
            <a:ext cx="3175" cy="5761037"/>
          </a:xfrm>
          <a:prstGeom prst="straightConnector1">
            <a:avLst/>
          </a:prstGeom>
          <a:noFill/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0" name="Google Shape;90;p39"/>
          <p:cNvCxnSpPr/>
          <p:nvPr/>
        </p:nvCxnSpPr>
        <p:spPr>
          <a:xfrm>
            <a:off x="8574087" y="1558925"/>
            <a:ext cx="0" cy="5761037"/>
          </a:xfrm>
          <a:prstGeom prst="straightConnector1">
            <a:avLst/>
          </a:prstGeom>
          <a:noFill/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descr="logo_ct" id="91" name="Google Shape;91;p39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012825" y="300037"/>
            <a:ext cx="1260475" cy="630237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39"/>
          <p:cNvSpPr txBox="1"/>
          <p:nvPr/>
        </p:nvSpPr>
        <p:spPr>
          <a:xfrm>
            <a:off x="1012825" y="6959600"/>
            <a:ext cx="1441450" cy="360362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22:30 - 23:30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39"/>
          <p:cNvCxnSpPr/>
          <p:nvPr/>
        </p:nvCxnSpPr>
        <p:spPr>
          <a:xfrm>
            <a:off x="2454275" y="5880100"/>
            <a:ext cx="7650162" cy="0"/>
          </a:xfrm>
          <a:prstGeom prst="straightConnector1">
            <a:avLst/>
          </a:prstGeom>
          <a:noFill/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4" name="Google Shape;94;p39"/>
          <p:cNvSpPr txBox="1"/>
          <p:nvPr/>
        </p:nvSpPr>
        <p:spPr>
          <a:xfrm>
            <a:off x="1012825" y="7319962"/>
            <a:ext cx="9055100" cy="227012"/>
          </a:xfrm>
          <a:prstGeom prst="rect">
            <a:avLst/>
          </a:prstGeom>
          <a:noFill/>
          <a:ln>
            <a:noFill/>
          </a:ln>
        </p:spPr>
        <p:txBody>
          <a:bodyPr anchorCtr="0" anchor="t" bIns="46775" lIns="89975" spcFirstLastPara="1" rIns="89975" wrap="square" tIns="46775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 Narrow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MD=MESAde Desenho / ME=MESAEscolar / CB=Cadeira de Braço / INFO=Sala Informatizada / QV=Quadro Verde / QB=Quadro Branco / DS=Data Show / / AC=Ar Condicionado / VT= Ventilador de Teto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39"/>
          <p:cNvSpPr txBox="1"/>
          <p:nvPr>
            <p:ph type="title"/>
          </p:nvPr>
        </p:nvSpPr>
        <p:spPr>
          <a:xfrm>
            <a:off x="3962400" y="304800"/>
            <a:ext cx="3048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75" spcFirstLastPara="1" rIns="88375" wrap="square" tIns="441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6" name="Google Shape;96;p39"/>
          <p:cNvSpPr txBox="1"/>
          <p:nvPr>
            <p:ph idx="10" type="dt"/>
          </p:nvPr>
        </p:nvSpPr>
        <p:spPr>
          <a:xfrm rot="-5400000">
            <a:off x="9244806" y="6057106"/>
            <a:ext cx="2222500" cy="319087"/>
          </a:xfrm>
          <a:prstGeom prst="rect">
            <a:avLst/>
          </a:prstGeom>
          <a:noFill/>
          <a:ln>
            <a:noFill/>
          </a:ln>
        </p:spPr>
        <p:txBody>
          <a:bodyPr anchorCtr="0" anchor="t" bIns="52225" lIns="104475" spcFirstLastPara="1" rIns="104475" wrap="square" tIns="522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sng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2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"/>
          <p:cNvSpPr txBox="1"/>
          <p:nvPr/>
        </p:nvSpPr>
        <p:spPr>
          <a:xfrm rot="-5400000">
            <a:off x="5950743" y="2902743"/>
            <a:ext cx="7620000" cy="1814512"/>
          </a:xfrm>
          <a:prstGeom prst="rect">
            <a:avLst/>
          </a:prstGeom>
          <a:solidFill>
            <a:schemeClr val="lt1"/>
          </a:solidFill>
          <a:ln cap="flat" cmpd="sng" w="571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1º SEMESTRE/2023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4" name="Google Shape;10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200" y="1284287"/>
            <a:ext cx="7548562" cy="3001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14"/>
          <p:cNvSpPr txBox="1"/>
          <p:nvPr/>
        </p:nvSpPr>
        <p:spPr>
          <a:xfrm rot="-5400000">
            <a:off x="9244806" y="6057106"/>
            <a:ext cx="2222500" cy="319087"/>
          </a:xfrm>
          <a:prstGeom prst="rect">
            <a:avLst/>
          </a:prstGeom>
          <a:noFill/>
          <a:ln>
            <a:noFill/>
          </a:ln>
        </p:spPr>
        <p:txBody>
          <a:bodyPr anchorCtr="0" anchor="t" bIns="52225" lIns="104475" spcFirstLastPara="1" rIns="104475" wrap="square" tIns="522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1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14"/>
          <p:cNvSpPr txBox="1"/>
          <p:nvPr/>
        </p:nvSpPr>
        <p:spPr>
          <a:xfrm>
            <a:off x="3962400" y="304800"/>
            <a:ext cx="3048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294" name="Google Shape;294;p14"/>
          <p:cNvSpPr txBox="1"/>
          <p:nvPr>
            <p:ph idx="4294967295" type="title"/>
          </p:nvPr>
        </p:nvSpPr>
        <p:spPr>
          <a:xfrm>
            <a:off x="3962400" y="304800"/>
            <a:ext cx="3048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chemeClr val="dk1"/>
                </a:solidFill>
              </a:rPr>
              <a:t>SALA 5234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295" name="Google Shape;295;p14"/>
          <p:cNvSpPr txBox="1"/>
          <p:nvPr/>
        </p:nvSpPr>
        <p:spPr>
          <a:xfrm>
            <a:off x="6773862" y="906462"/>
            <a:ext cx="3289300" cy="293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41 alunos – Prédio 44 – Segundo andar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14"/>
          <p:cNvSpPr txBox="1"/>
          <p:nvPr/>
        </p:nvSpPr>
        <p:spPr>
          <a:xfrm>
            <a:off x="3987800" y="1933575"/>
            <a:ext cx="1530350" cy="720725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EDA1035      T10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Gestão de Custos A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Fabiano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31    404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14"/>
          <p:cNvSpPr txBox="1"/>
          <p:nvPr/>
        </p:nvSpPr>
        <p:spPr>
          <a:xfrm>
            <a:off x="1147762" y="892175"/>
            <a:ext cx="1990725" cy="29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Primeiro Semestre 2023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14"/>
          <p:cNvSpPr txBox="1"/>
          <p:nvPr/>
        </p:nvSpPr>
        <p:spPr>
          <a:xfrm>
            <a:off x="3987800" y="3713162"/>
            <a:ext cx="1530350" cy="720725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ZOT1072  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Suinocultura II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Vladimir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404                                       40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14"/>
          <p:cNvSpPr txBox="1"/>
          <p:nvPr/>
        </p:nvSpPr>
        <p:spPr>
          <a:xfrm>
            <a:off x="8570912" y="1573212"/>
            <a:ext cx="1527175" cy="711200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ZOT1068                     T 20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Apicultura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Fernanda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 Narrow"/>
              <a:buNone/>
            </a:pPr>
            <a:r>
              <a:t/>
            </a:r>
            <a:endParaRPr b="1" i="0" sz="6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404                                       40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14"/>
          <p:cNvSpPr txBox="1"/>
          <p:nvPr/>
        </p:nvSpPr>
        <p:spPr>
          <a:xfrm>
            <a:off x="5526087" y="4076700"/>
            <a:ext cx="1530350" cy="727075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ZOT1029    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Ovinocultura 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Sergio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404                                       40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14"/>
          <p:cNvSpPr txBox="1"/>
          <p:nvPr/>
        </p:nvSpPr>
        <p:spPr>
          <a:xfrm>
            <a:off x="1081087" y="239712"/>
            <a:ext cx="1350962" cy="67468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302" name="Google Shape;30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7900" y="304800"/>
            <a:ext cx="1527175" cy="608012"/>
          </a:xfrm>
          <a:prstGeom prst="rect">
            <a:avLst/>
          </a:prstGeom>
          <a:noFill/>
          <a:ln>
            <a:noFill/>
          </a:ln>
        </p:spPr>
      </p:pic>
      <p:sp>
        <p:nvSpPr>
          <p:cNvPr id="303" name="Google Shape;303;p14"/>
          <p:cNvSpPr txBox="1"/>
          <p:nvPr/>
        </p:nvSpPr>
        <p:spPr>
          <a:xfrm>
            <a:off x="8580425" y="2279650"/>
            <a:ext cx="1530300" cy="798600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ZOT1073                     T 20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Alim.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 Nutrição de MonogástricosII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Prof. Alexandre 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14"/>
          <p:cNvSpPr txBox="1"/>
          <p:nvPr/>
        </p:nvSpPr>
        <p:spPr>
          <a:xfrm>
            <a:off x="7056437" y="4437062"/>
            <a:ext cx="1527175" cy="711200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ZOT1074  Ovinocultura  T10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Prof.a Ana Gabriela</a:t>
            </a:r>
            <a:r>
              <a:rPr b="1" i="0" lang="en-US" sz="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 Narrow"/>
              <a:buNone/>
            </a:pPr>
            <a:r>
              <a:t/>
            </a:r>
            <a:endParaRPr b="1" i="0" sz="6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40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14"/>
          <p:cNvSpPr txBox="1"/>
          <p:nvPr/>
        </p:nvSpPr>
        <p:spPr>
          <a:xfrm>
            <a:off x="4005262" y="2657475"/>
            <a:ext cx="1500187" cy="727075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UFSM00304                  T 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Iniciação à Agronomia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José Marcos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401              22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14"/>
          <p:cNvSpPr txBox="1"/>
          <p:nvPr/>
        </p:nvSpPr>
        <p:spPr>
          <a:xfrm>
            <a:off x="8583612" y="3373437"/>
            <a:ext cx="1508125" cy="72390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UFSM00332        P        T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Experimentação Agrícola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Sidnei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401                                        22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14"/>
          <p:cNvSpPr txBox="1"/>
          <p:nvPr/>
        </p:nvSpPr>
        <p:spPr>
          <a:xfrm>
            <a:off x="8602662" y="4097337"/>
            <a:ext cx="1508125" cy="7239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UFSM00332        P        T 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Experimentação Agrícola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Sidnei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401                                   30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14"/>
          <p:cNvSpPr txBox="1"/>
          <p:nvPr/>
        </p:nvSpPr>
        <p:spPr>
          <a:xfrm>
            <a:off x="7042175" y="1447100"/>
            <a:ext cx="1530300" cy="873900"/>
          </a:xfrm>
          <a:prstGeom prst="rect">
            <a:avLst/>
          </a:prstGeom>
          <a:gradFill>
            <a:gsLst>
              <a:gs pos="0">
                <a:srgbClr val="EA9999"/>
              </a:gs>
              <a:gs pos="100000">
                <a:srgbClr val="540303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TCA1054     T 11/12/13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Toxilogia Aplicada aos Alimentos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Prof.a Tatiana/Rafael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211                                     36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14"/>
          <p:cNvSpPr txBox="1"/>
          <p:nvPr/>
        </p:nvSpPr>
        <p:spPr>
          <a:xfrm>
            <a:off x="5537113" y="2570572"/>
            <a:ext cx="1505100" cy="873900"/>
          </a:xfrm>
          <a:prstGeom prst="rect">
            <a:avLst/>
          </a:prstGeom>
          <a:gradFill>
            <a:gsLst>
              <a:gs pos="0">
                <a:srgbClr val="FDECDB"/>
              </a:gs>
              <a:gs pos="100000">
                <a:srgbClr val="F0A963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DPADP1097                  T 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Sociedade, Conhecimento e Cultura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Roni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3003                    45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14"/>
          <p:cNvSpPr txBox="1"/>
          <p:nvPr/>
        </p:nvSpPr>
        <p:spPr>
          <a:xfrm>
            <a:off x="2432187" y="3674225"/>
            <a:ext cx="1547700" cy="7986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DFS1020               T           Manejo de Doenças em Plantas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401                                        10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14"/>
          <p:cNvSpPr txBox="1"/>
          <p:nvPr/>
        </p:nvSpPr>
        <p:spPr>
          <a:xfrm>
            <a:off x="5503925" y="1849975"/>
            <a:ext cx="1530300" cy="720600"/>
          </a:xfrm>
          <a:prstGeom prst="rect">
            <a:avLst/>
          </a:prstGeom>
          <a:gradFill>
            <a:gsLst>
              <a:gs pos="0">
                <a:srgbClr val="DBD4EB"/>
              </a:gs>
              <a:gs pos="100000">
                <a:srgbClr val="9180BB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TCA817      T10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Tópicos Esp. em CTA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Isaac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PPGTCA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14"/>
          <p:cNvSpPr txBox="1"/>
          <p:nvPr/>
        </p:nvSpPr>
        <p:spPr>
          <a:xfrm>
            <a:off x="7061200" y="2272462"/>
            <a:ext cx="1530300" cy="1092300"/>
          </a:xfrm>
          <a:prstGeom prst="rect">
            <a:avLst/>
          </a:prstGeom>
          <a:gradFill>
            <a:gsLst>
              <a:gs pos="0">
                <a:srgbClr val="F5D0D0"/>
              </a:gs>
              <a:gs pos="100000">
                <a:srgbClr val="D96868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TCA1002                   T 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Nutrição Geral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Prof. Gilberti                     809                          33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14"/>
          <p:cNvSpPr txBox="1"/>
          <p:nvPr/>
        </p:nvSpPr>
        <p:spPr>
          <a:xfrm>
            <a:off x="3990212" y="4433850"/>
            <a:ext cx="1530300" cy="717600"/>
          </a:xfrm>
          <a:prstGeom prst="rect">
            <a:avLst/>
          </a:prstGeom>
          <a:solidFill>
            <a:srgbClr val="00B0F0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EDA1003           P  T11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Extensão Rural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Alisson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403                 24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15"/>
          <p:cNvSpPr txBox="1"/>
          <p:nvPr/>
        </p:nvSpPr>
        <p:spPr>
          <a:xfrm rot="-5400000">
            <a:off x="9244806" y="6057106"/>
            <a:ext cx="2222500" cy="319087"/>
          </a:xfrm>
          <a:prstGeom prst="rect">
            <a:avLst/>
          </a:prstGeom>
          <a:noFill/>
          <a:ln>
            <a:noFill/>
          </a:ln>
        </p:spPr>
        <p:txBody>
          <a:bodyPr anchorCtr="0" anchor="t" bIns="52225" lIns="104475" spcFirstLastPara="1" rIns="104475" wrap="square" tIns="522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1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15"/>
          <p:cNvSpPr txBox="1"/>
          <p:nvPr/>
        </p:nvSpPr>
        <p:spPr>
          <a:xfrm>
            <a:off x="3962400" y="304800"/>
            <a:ext cx="3048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20" name="Google Shape;320;p15"/>
          <p:cNvSpPr txBox="1"/>
          <p:nvPr>
            <p:ph idx="4294967295" type="title"/>
          </p:nvPr>
        </p:nvSpPr>
        <p:spPr>
          <a:xfrm>
            <a:off x="3962400" y="304800"/>
            <a:ext cx="3048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chemeClr val="dk1"/>
                </a:solidFill>
              </a:rPr>
              <a:t>SALA 5236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321" name="Google Shape;321;p15"/>
          <p:cNvSpPr txBox="1"/>
          <p:nvPr/>
        </p:nvSpPr>
        <p:spPr>
          <a:xfrm>
            <a:off x="6773862" y="906462"/>
            <a:ext cx="3289300" cy="293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34 alunos – Prédio 44 – Segundo andar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15"/>
          <p:cNvSpPr txBox="1"/>
          <p:nvPr/>
        </p:nvSpPr>
        <p:spPr>
          <a:xfrm>
            <a:off x="2455862" y="2319337"/>
            <a:ext cx="1530350" cy="1069975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CFL1059   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Paisagismo e Arborização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Ana Paula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402                                        40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p15"/>
          <p:cNvSpPr txBox="1"/>
          <p:nvPr/>
        </p:nvSpPr>
        <p:spPr>
          <a:xfrm>
            <a:off x="3956050" y="1570037"/>
            <a:ext cx="1530350" cy="723900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OT1009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Introdução à Zootecnia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Prof. Ana Gabriela  40Z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15"/>
          <p:cNvSpPr txBox="1"/>
          <p:nvPr/>
        </p:nvSpPr>
        <p:spPr>
          <a:xfrm>
            <a:off x="2438400" y="1585912"/>
            <a:ext cx="1530350" cy="720725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CFL1051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Painéis de Madeira    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45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Clóvis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15"/>
          <p:cNvSpPr txBox="1"/>
          <p:nvPr/>
        </p:nvSpPr>
        <p:spPr>
          <a:xfrm>
            <a:off x="1147762" y="892175"/>
            <a:ext cx="1990725" cy="29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Primeiro Semestre 2023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15"/>
          <p:cNvSpPr txBox="1"/>
          <p:nvPr/>
        </p:nvSpPr>
        <p:spPr>
          <a:xfrm>
            <a:off x="3984625" y="2625725"/>
            <a:ext cx="1530350" cy="776287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CFL1036  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Anatomia da Madeira     T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Prof. Luciano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15"/>
          <p:cNvSpPr txBox="1"/>
          <p:nvPr/>
        </p:nvSpPr>
        <p:spPr>
          <a:xfrm>
            <a:off x="8559800" y="3376612"/>
            <a:ext cx="1527175" cy="71755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CFL1040                  T11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402    Dendrometria     20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Fabiano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p15"/>
          <p:cNvSpPr txBox="1"/>
          <p:nvPr/>
        </p:nvSpPr>
        <p:spPr>
          <a:xfrm>
            <a:off x="5507037" y="2308225"/>
            <a:ext cx="1530350" cy="71755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CFL1052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Tratos e Métodos Silviculturais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Prof. Frederico         30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15"/>
          <p:cNvSpPr txBox="1"/>
          <p:nvPr/>
        </p:nvSpPr>
        <p:spPr>
          <a:xfrm>
            <a:off x="7053262" y="1927225"/>
            <a:ext cx="1530350" cy="717550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ZOT1085           T       T10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Criações Alternativas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Everton   40v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Google Shape;330;p15"/>
          <p:cNvSpPr txBox="1"/>
          <p:nvPr/>
        </p:nvSpPr>
        <p:spPr>
          <a:xfrm>
            <a:off x="2455862" y="3719512"/>
            <a:ext cx="1528762" cy="1081087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CFL1049   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Preservação da Madeira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Santini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402                                        40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15"/>
          <p:cNvSpPr txBox="1"/>
          <p:nvPr/>
        </p:nvSpPr>
        <p:spPr>
          <a:xfrm>
            <a:off x="5522912" y="3727450"/>
            <a:ext cx="1530350" cy="107950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CFL1053 – Licenciamento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e Perícia Ambiental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Josita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402                                       30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15"/>
          <p:cNvSpPr txBox="1"/>
          <p:nvPr/>
        </p:nvSpPr>
        <p:spPr>
          <a:xfrm>
            <a:off x="1081087" y="239712"/>
            <a:ext cx="1350962" cy="67468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333" name="Google Shape;333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7900" y="304800"/>
            <a:ext cx="1527175" cy="608012"/>
          </a:xfrm>
          <a:prstGeom prst="rect">
            <a:avLst/>
          </a:prstGeom>
          <a:noFill/>
          <a:ln>
            <a:noFill/>
          </a:ln>
        </p:spPr>
      </p:pic>
      <p:sp>
        <p:nvSpPr>
          <p:cNvPr id="334" name="Google Shape;334;p15"/>
          <p:cNvSpPr txBox="1"/>
          <p:nvPr/>
        </p:nvSpPr>
        <p:spPr>
          <a:xfrm>
            <a:off x="7040562" y="2671762"/>
            <a:ext cx="1530350" cy="71755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CFL1039     T           T11/12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Química da Madeira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Cristiane   40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5" name="Google Shape;335;p15"/>
          <p:cNvSpPr txBox="1"/>
          <p:nvPr/>
        </p:nvSpPr>
        <p:spPr>
          <a:xfrm>
            <a:off x="7053262" y="3376612"/>
            <a:ext cx="1530350" cy="71755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CFL1040                  T11/12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402    Dendrometria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Fabiano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6" name="Google Shape;336;p15"/>
          <p:cNvSpPr txBox="1"/>
          <p:nvPr/>
        </p:nvSpPr>
        <p:spPr>
          <a:xfrm>
            <a:off x="5513387" y="1566862"/>
            <a:ext cx="1530350" cy="720725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CFL1051    P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Painéis de Madeira    45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Clóvis    402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p15"/>
          <p:cNvSpPr txBox="1"/>
          <p:nvPr/>
        </p:nvSpPr>
        <p:spPr>
          <a:xfrm>
            <a:off x="8570912" y="1576387"/>
            <a:ext cx="1530350" cy="71755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CFL1052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Tratos e Métodos Silviculturais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Prof. Frederico         30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15"/>
          <p:cNvSpPr txBox="1"/>
          <p:nvPr/>
        </p:nvSpPr>
        <p:spPr>
          <a:xfrm>
            <a:off x="3994150" y="4065587"/>
            <a:ext cx="1527300" cy="910674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UFSM00323           T/P       T 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Elementos de Geodésia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Leandro  401  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15"/>
          <p:cNvSpPr txBox="1"/>
          <p:nvPr/>
        </p:nvSpPr>
        <p:spPr>
          <a:xfrm>
            <a:off x="3994150" y="3435300"/>
            <a:ext cx="1527300" cy="668387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UFSM00323      T/P   T 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Topografia Básica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Leandro 401           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16"/>
          <p:cNvSpPr txBox="1"/>
          <p:nvPr/>
        </p:nvSpPr>
        <p:spPr>
          <a:xfrm rot="-5400000">
            <a:off x="9244806" y="6057106"/>
            <a:ext cx="2222500" cy="319087"/>
          </a:xfrm>
          <a:prstGeom prst="rect">
            <a:avLst/>
          </a:prstGeom>
          <a:noFill/>
          <a:ln>
            <a:noFill/>
          </a:ln>
        </p:spPr>
        <p:txBody>
          <a:bodyPr anchorCtr="0" anchor="t" bIns="52225" lIns="104475" spcFirstLastPara="1" rIns="104475" wrap="square" tIns="522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1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5" name="Google Shape;345;p16"/>
          <p:cNvSpPr txBox="1"/>
          <p:nvPr/>
        </p:nvSpPr>
        <p:spPr>
          <a:xfrm>
            <a:off x="3962400" y="304800"/>
            <a:ext cx="3048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46" name="Google Shape;346;p16"/>
          <p:cNvSpPr txBox="1"/>
          <p:nvPr>
            <p:ph idx="4294967295" type="title"/>
          </p:nvPr>
        </p:nvSpPr>
        <p:spPr>
          <a:xfrm>
            <a:off x="3962400" y="304800"/>
            <a:ext cx="3048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chemeClr val="dk1"/>
                </a:solidFill>
              </a:rPr>
              <a:t>SALA 5240</a:t>
            </a:r>
            <a:endParaRPr b="1"/>
          </a:p>
        </p:txBody>
      </p:sp>
      <p:sp>
        <p:nvSpPr>
          <p:cNvPr id="347" name="Google Shape;347;p16"/>
          <p:cNvSpPr txBox="1"/>
          <p:nvPr/>
        </p:nvSpPr>
        <p:spPr>
          <a:xfrm>
            <a:off x="6773862" y="906462"/>
            <a:ext cx="3289300" cy="293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60 alunos – Prédio 44 – Terceiro andar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8" name="Google Shape;348;p16"/>
          <p:cNvSpPr txBox="1"/>
          <p:nvPr/>
        </p:nvSpPr>
        <p:spPr>
          <a:xfrm>
            <a:off x="1147762" y="892175"/>
            <a:ext cx="1990725" cy="29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Primeiro Semestre 2023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p16"/>
          <p:cNvSpPr txBox="1"/>
          <p:nvPr/>
        </p:nvSpPr>
        <p:spPr>
          <a:xfrm>
            <a:off x="7059612" y="1563687"/>
            <a:ext cx="1530350" cy="717550"/>
          </a:xfrm>
          <a:prstGeom prst="rect">
            <a:avLst/>
          </a:prstGeom>
          <a:gradFill>
            <a:gsLst>
              <a:gs pos="0">
                <a:srgbClr val="006C2D"/>
              </a:gs>
              <a:gs pos="50000">
                <a:srgbClr val="009E40"/>
              </a:gs>
              <a:gs pos="100000">
                <a:srgbClr val="00BD4E"/>
              </a:gs>
            </a:gsLst>
            <a:path path="circle">
              <a:fillToRect b="100%" l="100%"/>
            </a:path>
            <a:tileRect r="-100%" t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rgbClr val="262699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EDA1034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Princípios de Comunicação  em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Extensão Rural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Prof. Clayton          </a:t>
            </a:r>
            <a:r>
              <a:rPr b="1" i="0" lang="en-US" sz="1000" u="none" cap="none" strike="noStrike">
                <a:solidFill>
                  <a:srgbClr val="262699"/>
                </a:solidFill>
                <a:latin typeface="Arial Narrow"/>
                <a:ea typeface="Arial Narrow"/>
                <a:cs typeface="Arial Narrow"/>
                <a:sym typeface="Arial Narrow"/>
              </a:rPr>
              <a:t>32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0" name="Google Shape;350;p16"/>
          <p:cNvSpPr txBox="1"/>
          <p:nvPr/>
        </p:nvSpPr>
        <p:spPr>
          <a:xfrm>
            <a:off x="5522912" y="1577975"/>
            <a:ext cx="1530350" cy="717550"/>
          </a:xfrm>
          <a:prstGeom prst="rect">
            <a:avLst/>
          </a:prstGeom>
          <a:gradFill>
            <a:gsLst>
              <a:gs pos="0">
                <a:srgbClr val="006C2D"/>
              </a:gs>
              <a:gs pos="50000">
                <a:srgbClr val="009E40"/>
              </a:gs>
              <a:gs pos="100000">
                <a:srgbClr val="00BD4E"/>
              </a:gs>
            </a:gsLst>
            <a:path path="circle">
              <a:fillToRect r="100%" t="100%"/>
            </a:path>
            <a:tileRect b="-100%" l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rgbClr val="262699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ZOT1064                  T Tratamento de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Água e Efluentes na P.A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Prof. Gerson      </a:t>
            </a:r>
            <a:r>
              <a:rPr b="1" i="0" lang="en-US" sz="1000" u="none" cap="none" strike="noStrike">
                <a:solidFill>
                  <a:srgbClr val="262699"/>
                </a:solidFill>
                <a:latin typeface="Arial Narrow"/>
                <a:ea typeface="Arial Narrow"/>
                <a:cs typeface="Arial Narrow"/>
                <a:sym typeface="Arial Narrow"/>
              </a:rPr>
              <a:t>25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" name="Google Shape;351;p16"/>
          <p:cNvSpPr txBox="1"/>
          <p:nvPr/>
        </p:nvSpPr>
        <p:spPr>
          <a:xfrm>
            <a:off x="1081087" y="239712"/>
            <a:ext cx="1350962" cy="67468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352" name="Google Shape;352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7900" y="304800"/>
            <a:ext cx="1527175" cy="608012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16"/>
          <p:cNvSpPr txBox="1"/>
          <p:nvPr/>
        </p:nvSpPr>
        <p:spPr>
          <a:xfrm>
            <a:off x="7067550" y="2290762"/>
            <a:ext cx="1530350" cy="717550"/>
          </a:xfrm>
          <a:prstGeom prst="rect">
            <a:avLst/>
          </a:prstGeom>
          <a:gradFill>
            <a:gsLst>
              <a:gs pos="0">
                <a:srgbClr val="006C2D"/>
              </a:gs>
              <a:gs pos="50000">
                <a:srgbClr val="009E40"/>
              </a:gs>
              <a:gs pos="100000">
                <a:srgbClr val="00BD4E"/>
              </a:gs>
            </a:gsLst>
            <a:path path="circle">
              <a:fillToRect b="100%" l="100%"/>
            </a:path>
            <a:tileRect r="-100%" t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ZOT1078          T/P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Alim.  Nutr. de Ruminantes II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404                                        40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16"/>
          <p:cNvSpPr txBox="1"/>
          <p:nvPr/>
        </p:nvSpPr>
        <p:spPr>
          <a:xfrm>
            <a:off x="2457450" y="1563687"/>
            <a:ext cx="1530350" cy="717550"/>
          </a:xfrm>
          <a:prstGeom prst="rect">
            <a:avLst/>
          </a:prstGeom>
          <a:gradFill>
            <a:gsLst>
              <a:gs pos="0">
                <a:srgbClr val="006994"/>
              </a:gs>
              <a:gs pos="50000">
                <a:srgbClr val="009AD7"/>
              </a:gs>
              <a:gs pos="100000">
                <a:srgbClr val="00B8FF"/>
              </a:gs>
            </a:gsLst>
            <a:path path="circle">
              <a:fillToRect r="100%" t="100%"/>
            </a:path>
            <a:tileRect b="-100%" l="-100%"/>
          </a:gradFill>
          <a:ln cap="flat" cmpd="sng" w="2540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MVP1000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Biossegurança aplicada a MV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Sônia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403                                  50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p16"/>
          <p:cNvSpPr txBox="1"/>
          <p:nvPr/>
        </p:nvSpPr>
        <p:spPr>
          <a:xfrm>
            <a:off x="5508625" y="5518150"/>
            <a:ext cx="1530350" cy="720725"/>
          </a:xfrm>
          <a:prstGeom prst="rect">
            <a:avLst/>
          </a:prstGeom>
          <a:solidFill>
            <a:srgbClr val="0070C0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66"/>
              </a:buClr>
              <a:buSzPts val="1000"/>
              <a:buFont typeface="Arial Narrow"/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66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EDA1002                       T 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66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Economia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66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 Administração Rural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66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403  Prof.Vicente    48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66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rgbClr val="191966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                     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6" name="Google Shape;356;p16"/>
          <p:cNvSpPr txBox="1"/>
          <p:nvPr/>
        </p:nvSpPr>
        <p:spPr>
          <a:xfrm>
            <a:off x="5518150" y="2644775"/>
            <a:ext cx="1527175" cy="706437"/>
          </a:xfrm>
          <a:prstGeom prst="rect">
            <a:avLst/>
          </a:prstGeom>
          <a:solidFill>
            <a:srgbClr val="99CC00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rgbClr val="262699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UFSM00319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Extensão e Comunicação Rural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José Marcos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401                                  44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7" name="Google Shape;357;p16"/>
          <p:cNvSpPr txBox="1"/>
          <p:nvPr/>
        </p:nvSpPr>
        <p:spPr>
          <a:xfrm>
            <a:off x="2468562" y="2298700"/>
            <a:ext cx="1530350" cy="692150"/>
          </a:xfrm>
          <a:prstGeom prst="rect">
            <a:avLst/>
          </a:prstGeom>
          <a:solidFill>
            <a:srgbClr val="99CC00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UFSM00341   Teo    T13/15/16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Prod. e Tec. De Sementes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P Rogério/Ubirajara 60 </a:t>
            </a:r>
            <a:r>
              <a:rPr b="1" i="0" lang="en-US" sz="1000" u="none" cap="none" strike="noStrike">
                <a:solidFill>
                  <a:srgbClr val="262699"/>
                </a:solidFill>
                <a:latin typeface="Arial Narrow"/>
                <a:ea typeface="Arial Narrow"/>
                <a:cs typeface="Arial Narrow"/>
                <a:sym typeface="Arial Narrow"/>
              </a:rPr>
              <a:t>v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8" name="Google Shape;358;p16"/>
          <p:cNvSpPr txBox="1"/>
          <p:nvPr/>
        </p:nvSpPr>
        <p:spPr>
          <a:xfrm>
            <a:off x="3962400" y="4797425"/>
            <a:ext cx="1530350" cy="720725"/>
          </a:xfrm>
          <a:prstGeom prst="rect">
            <a:avLst/>
          </a:prstGeom>
          <a:solidFill>
            <a:srgbClr val="99CC00"/>
          </a:soli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UFSM00301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Bioquímica Agronomia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Prof. Ana Lucia  66v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p16"/>
          <p:cNvSpPr txBox="1"/>
          <p:nvPr/>
        </p:nvSpPr>
        <p:spPr>
          <a:xfrm>
            <a:off x="3987800" y="1577975"/>
            <a:ext cx="1530300" cy="819000"/>
          </a:xfrm>
          <a:prstGeom prst="rect">
            <a:avLst/>
          </a:prstGeom>
          <a:solidFill>
            <a:srgbClr val="FFCC99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rgbClr val="262699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TCA1097                 T 5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Desenvolvimento de Produtos </a:t>
            </a:r>
            <a: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AgroindustriaiS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Gilberti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3003                     50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rgbClr val="262699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                      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Google Shape;360;p16"/>
          <p:cNvSpPr txBox="1"/>
          <p:nvPr/>
        </p:nvSpPr>
        <p:spPr>
          <a:xfrm>
            <a:off x="8599487" y="4446587"/>
            <a:ext cx="1527175" cy="1081087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TCA1068    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 Narrow"/>
              <a:buNone/>
            </a:pPr>
            <a:r>
              <a:t/>
            </a:r>
            <a:endParaRPr b="1" i="0" sz="5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Fund. da Adm.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Aplicados a Ind. de Alimentos</a:t>
            </a:r>
            <a:endParaRPr b="1" i="0" sz="14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</a:t>
            </a:r>
            <a:r>
              <a:rPr b="1" i="0" lang="en-US" sz="1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Prof. Fallon    </a:t>
            </a:r>
            <a:r>
              <a:rPr b="1" i="0" lang="en-US" sz="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</a:t>
            </a: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60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" name="Google Shape;361;p16"/>
          <p:cNvSpPr txBox="1"/>
          <p:nvPr/>
        </p:nvSpPr>
        <p:spPr>
          <a:xfrm>
            <a:off x="2463800" y="4811712"/>
            <a:ext cx="1508125" cy="723900"/>
          </a:xfrm>
          <a:prstGeom prst="rect">
            <a:avLst/>
          </a:prstGeom>
          <a:solidFill>
            <a:srgbClr val="99CC00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rgbClr val="262699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UFSM00332      T      T11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rgbClr val="262699"/>
                </a:solidFill>
                <a:latin typeface="Arial Narrow"/>
                <a:ea typeface="Arial Narrow"/>
                <a:cs typeface="Arial Narrow"/>
                <a:sym typeface="Arial Narrow"/>
              </a:rPr>
              <a:t>Experimentação Agrícola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rgbClr val="262699"/>
                </a:solidFill>
                <a:latin typeface="Arial Narrow"/>
                <a:ea typeface="Arial Narrow"/>
                <a:cs typeface="Arial Narrow"/>
                <a:sym typeface="Arial Narrow"/>
              </a:rPr>
              <a:t>Prof. Sidinei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rgbClr val="262699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22 vagas                            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p16"/>
          <p:cNvSpPr txBox="1"/>
          <p:nvPr/>
        </p:nvSpPr>
        <p:spPr>
          <a:xfrm>
            <a:off x="7059612" y="3387725"/>
            <a:ext cx="1530350" cy="1058862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TCA1063  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Introdução a Bioquímuica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 Alimentos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Milene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407                                         60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Google Shape;363;p16"/>
          <p:cNvSpPr txBox="1"/>
          <p:nvPr/>
        </p:nvSpPr>
        <p:spPr>
          <a:xfrm>
            <a:off x="8612212" y="2275725"/>
            <a:ext cx="1530300" cy="747600"/>
          </a:xfrm>
          <a:prstGeom prst="rect">
            <a:avLst/>
          </a:prstGeom>
          <a:gradFill>
            <a:gsLst>
              <a:gs pos="0">
                <a:srgbClr val="006C2D"/>
              </a:gs>
              <a:gs pos="50000">
                <a:srgbClr val="009E40"/>
              </a:gs>
              <a:gs pos="100000">
                <a:srgbClr val="00BD4E"/>
              </a:gs>
            </a:gsLst>
            <a:path path="circle">
              <a:fillToRect b="100%" l="100%"/>
            </a:path>
            <a:tileRect r="-100%" t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rgbClr val="262699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STC1008  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Estatística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Dario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404                                   50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p16"/>
          <p:cNvSpPr txBox="1"/>
          <p:nvPr/>
        </p:nvSpPr>
        <p:spPr>
          <a:xfrm>
            <a:off x="2432050" y="3329775"/>
            <a:ext cx="1530300" cy="4269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TCA1063     Teo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Int. a Bioquímica dos Alim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Prof.ª Milene  60v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16"/>
          <p:cNvSpPr txBox="1"/>
          <p:nvPr/>
        </p:nvSpPr>
        <p:spPr>
          <a:xfrm>
            <a:off x="2443125" y="3770962"/>
            <a:ext cx="1528800" cy="731700"/>
          </a:xfrm>
          <a:prstGeom prst="rect">
            <a:avLst/>
          </a:prstGeom>
          <a:gradFill>
            <a:gsLst>
              <a:gs pos="0">
                <a:srgbClr val="006C2D"/>
              </a:gs>
              <a:gs pos="50000">
                <a:srgbClr val="009E40"/>
              </a:gs>
              <a:gs pos="100000">
                <a:srgbClr val="00BD4E"/>
              </a:gs>
            </a:gsLst>
            <a:path path="circle">
              <a:fillToRect b="100%" l="100%"/>
            </a:path>
            <a:tileRect r="-100%" t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MVP302                        T 10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1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Higiene e </a:t>
            </a:r>
            <a:endParaRPr b="1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1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Profilaxia Animal </a:t>
            </a:r>
            <a:endParaRPr b="1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1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Profs.Helton Paulo</a:t>
            </a:r>
            <a:endParaRPr b="1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800"/>
              <a:buFont typeface="Arial Narrow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404                                        40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6" name="Google Shape;366;p16"/>
          <p:cNvSpPr txBox="1"/>
          <p:nvPr/>
        </p:nvSpPr>
        <p:spPr>
          <a:xfrm>
            <a:off x="5537200" y="3719512"/>
            <a:ext cx="1530300" cy="727200"/>
          </a:xfrm>
          <a:prstGeom prst="rect">
            <a:avLst/>
          </a:prstGeom>
          <a:gradFill>
            <a:gsLst>
              <a:gs pos="0">
                <a:srgbClr val="006C2D"/>
              </a:gs>
              <a:gs pos="50000">
                <a:srgbClr val="009E40"/>
              </a:gs>
              <a:gs pos="100000">
                <a:srgbClr val="00BD4E"/>
              </a:gs>
            </a:gsLst>
            <a:path path="circle">
              <a:fillToRect b="100%" l="100%"/>
            </a:path>
            <a:tileRect r="-100%" t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ZOT1069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Melhoramento A. II 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Thaise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404                                    40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16"/>
          <p:cNvSpPr txBox="1"/>
          <p:nvPr/>
        </p:nvSpPr>
        <p:spPr>
          <a:xfrm>
            <a:off x="8602662" y="3744912"/>
            <a:ext cx="1527300" cy="708000"/>
          </a:xfrm>
          <a:prstGeom prst="rect">
            <a:avLst/>
          </a:prstGeom>
          <a:solidFill>
            <a:srgbClr val="0070C0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EDA1024                          T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Iniciação à Veterinária –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Piccin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403                               53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8" name="Google Shape;368;p16"/>
          <p:cNvSpPr txBox="1"/>
          <p:nvPr/>
        </p:nvSpPr>
        <p:spPr>
          <a:xfrm>
            <a:off x="3987800" y="2643163"/>
            <a:ext cx="1530300" cy="728700"/>
          </a:xfrm>
          <a:prstGeom prst="rect">
            <a:avLst/>
          </a:prstGeom>
          <a:gradFill>
            <a:gsLst>
              <a:gs pos="0">
                <a:srgbClr val="006C2D"/>
              </a:gs>
              <a:gs pos="50000">
                <a:srgbClr val="009E40"/>
              </a:gs>
              <a:gs pos="100000">
                <a:srgbClr val="00BD4E"/>
              </a:gs>
            </a:gsLst>
            <a:path path="circle">
              <a:fillToRect b="100%" l="100%"/>
            </a:path>
            <a:tileRect r="-100%" t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rgbClr val="262699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EDA1032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Sociologia da Cooperação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Prof. Clayton   T10404    </a:t>
            </a:r>
            <a:r>
              <a:rPr b="1" i="0" lang="en-US" sz="1000" u="none" cap="none" strike="noStrike">
                <a:solidFill>
                  <a:srgbClr val="262699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               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17"/>
          <p:cNvSpPr txBox="1"/>
          <p:nvPr/>
        </p:nvSpPr>
        <p:spPr>
          <a:xfrm rot="-5400000">
            <a:off x="9244806" y="6057106"/>
            <a:ext cx="2222500" cy="319087"/>
          </a:xfrm>
          <a:prstGeom prst="rect">
            <a:avLst/>
          </a:prstGeom>
          <a:noFill/>
          <a:ln>
            <a:noFill/>
          </a:ln>
        </p:spPr>
        <p:txBody>
          <a:bodyPr anchorCtr="0" anchor="t" bIns="52225" lIns="104475" spcFirstLastPara="1" rIns="104475" wrap="square" tIns="522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1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p17"/>
          <p:cNvSpPr txBox="1"/>
          <p:nvPr/>
        </p:nvSpPr>
        <p:spPr>
          <a:xfrm>
            <a:off x="3962400" y="304800"/>
            <a:ext cx="3048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75" name="Google Shape;375;p17"/>
          <p:cNvSpPr txBox="1"/>
          <p:nvPr>
            <p:ph idx="4294967295" type="title"/>
          </p:nvPr>
        </p:nvSpPr>
        <p:spPr>
          <a:xfrm>
            <a:off x="3962400" y="304800"/>
            <a:ext cx="3048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chemeClr val="dk1"/>
                </a:solidFill>
              </a:rPr>
              <a:t>SALA 5300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376" name="Google Shape;376;p17"/>
          <p:cNvSpPr txBox="1"/>
          <p:nvPr/>
        </p:nvSpPr>
        <p:spPr>
          <a:xfrm>
            <a:off x="6773862" y="906462"/>
            <a:ext cx="3289300" cy="293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66 alunos – Prédio 44 – Terceiro andar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7" name="Google Shape;377;p17"/>
          <p:cNvSpPr txBox="1"/>
          <p:nvPr/>
        </p:nvSpPr>
        <p:spPr>
          <a:xfrm>
            <a:off x="2470150" y="2287587"/>
            <a:ext cx="1492250" cy="1112837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TCA1061    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Química de Alimentos II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       10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8" name="Google Shape;378;p17"/>
          <p:cNvSpPr txBox="1"/>
          <p:nvPr/>
        </p:nvSpPr>
        <p:spPr>
          <a:xfrm>
            <a:off x="1147762" y="892175"/>
            <a:ext cx="1990725" cy="29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Primeiro Semestre 2023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9" name="Google Shape;379;p17"/>
          <p:cNvSpPr txBox="1"/>
          <p:nvPr/>
        </p:nvSpPr>
        <p:spPr>
          <a:xfrm>
            <a:off x="3971925" y="3046412"/>
            <a:ext cx="1530350" cy="1050925"/>
          </a:xfrm>
          <a:prstGeom prst="rect">
            <a:avLst/>
          </a:prstGeom>
          <a:gradFill>
            <a:gsLst>
              <a:gs pos="0">
                <a:srgbClr val="DFE9FB"/>
              </a:gs>
              <a:gs pos="100000">
                <a:srgbClr val="6E9BE7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ZOT1005                          T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Nutrição Animal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Tiago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403                                        48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0" name="Google Shape;380;p17"/>
          <p:cNvSpPr txBox="1"/>
          <p:nvPr/>
        </p:nvSpPr>
        <p:spPr>
          <a:xfrm>
            <a:off x="7043737" y="2671762"/>
            <a:ext cx="1530350" cy="1020762"/>
          </a:xfrm>
          <a:prstGeom prst="rect">
            <a:avLst/>
          </a:prstGeom>
          <a:gradFill>
            <a:gsLst>
              <a:gs pos="0">
                <a:srgbClr val="DFE9FB"/>
              </a:gs>
              <a:gs pos="100000">
                <a:srgbClr val="6E9BE7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ZOT1000                    T 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Bovinocultura de Corte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Ivan Brondani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403                                      48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p17"/>
          <p:cNvSpPr txBox="1"/>
          <p:nvPr/>
        </p:nvSpPr>
        <p:spPr>
          <a:xfrm>
            <a:off x="2452687" y="4811712"/>
            <a:ext cx="1527175" cy="71755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UFSM00314                      T10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Legislação Fitossanitária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 Receituário Agronômico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Adriano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401                                       66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" name="Google Shape;382;p17"/>
          <p:cNvSpPr txBox="1"/>
          <p:nvPr/>
        </p:nvSpPr>
        <p:spPr>
          <a:xfrm>
            <a:off x="1081087" y="239712"/>
            <a:ext cx="1350962" cy="67468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383" name="Google Shape;383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7900" y="304800"/>
            <a:ext cx="1527175" cy="608012"/>
          </a:xfrm>
          <a:prstGeom prst="rect">
            <a:avLst/>
          </a:prstGeom>
          <a:noFill/>
          <a:ln>
            <a:noFill/>
          </a:ln>
        </p:spPr>
      </p:pic>
      <p:sp>
        <p:nvSpPr>
          <p:cNvPr id="384" name="Google Shape;384;p17"/>
          <p:cNvSpPr txBox="1"/>
          <p:nvPr/>
        </p:nvSpPr>
        <p:spPr>
          <a:xfrm>
            <a:off x="5497512" y="1566862"/>
            <a:ext cx="1530350" cy="1084262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UFSM00352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Nutrição Animal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Eduardo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401                                    44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5" name="Google Shape;385;p17"/>
          <p:cNvSpPr txBox="1"/>
          <p:nvPr/>
        </p:nvSpPr>
        <p:spPr>
          <a:xfrm>
            <a:off x="7027862" y="1557337"/>
            <a:ext cx="1528762" cy="1093787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UFSM00313           T           T13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Fitopatologia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Profs. Julio/Jansen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6" name="Google Shape;386;p17"/>
          <p:cNvSpPr txBox="1"/>
          <p:nvPr/>
        </p:nvSpPr>
        <p:spPr>
          <a:xfrm>
            <a:off x="7051674" y="3721125"/>
            <a:ext cx="1530300" cy="14049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UFSM00353  Teo/Prat   T10/12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Forragicultura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Pìzzuti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66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7" name="Google Shape;387;p17"/>
          <p:cNvSpPr txBox="1"/>
          <p:nvPr/>
        </p:nvSpPr>
        <p:spPr>
          <a:xfrm>
            <a:off x="4013150" y="1554150"/>
            <a:ext cx="1530300" cy="10857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UFM00357    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Suinocultura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Arlei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8" name="Google Shape;388;p17"/>
          <p:cNvSpPr txBox="1"/>
          <p:nvPr/>
        </p:nvSpPr>
        <p:spPr>
          <a:xfrm>
            <a:off x="5511800" y="3367087"/>
            <a:ext cx="1530350" cy="10795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UFSM00357                 T10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Bovinocultura de Corte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Dari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401                                        66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9" name="Google Shape;389;p17"/>
          <p:cNvSpPr txBox="1"/>
          <p:nvPr/>
        </p:nvSpPr>
        <p:spPr>
          <a:xfrm>
            <a:off x="5519737" y="4448187"/>
            <a:ext cx="1530300" cy="10794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UFSM00355                 T10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Bovinocultura de Leite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Clair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401                                        66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0" name="Google Shape;390;p17"/>
          <p:cNvSpPr txBox="1"/>
          <p:nvPr/>
        </p:nvSpPr>
        <p:spPr>
          <a:xfrm>
            <a:off x="8589962" y="4448175"/>
            <a:ext cx="1530350" cy="717550"/>
          </a:xfrm>
          <a:prstGeom prst="rect">
            <a:avLst/>
          </a:prstGeom>
          <a:gradFill>
            <a:gsLst>
              <a:gs pos="0">
                <a:srgbClr val="DFE9FB"/>
              </a:gs>
              <a:gs pos="100000">
                <a:srgbClr val="6E9BE7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MVP1001       T 11/12/13/14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Profs. Helton/Paulo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Doença da Aves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403   48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            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1" name="Google Shape;391;p17"/>
          <p:cNvSpPr txBox="1"/>
          <p:nvPr/>
        </p:nvSpPr>
        <p:spPr>
          <a:xfrm>
            <a:off x="8585200" y="3367087"/>
            <a:ext cx="1528762" cy="1058862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UFSM00316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Economia Rural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Prof.  Alessandro    66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2" name="Google Shape;392;p17"/>
          <p:cNvSpPr txBox="1"/>
          <p:nvPr/>
        </p:nvSpPr>
        <p:spPr>
          <a:xfrm>
            <a:off x="3971975" y="4107650"/>
            <a:ext cx="1530300" cy="139860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6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CFL1054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Manejo Biotécnico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 Bacias Hidrográficas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Prof.ª Fabrício Sutili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             30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3" name="Google Shape;393;p17"/>
          <p:cNvSpPr txBox="1"/>
          <p:nvPr/>
        </p:nvSpPr>
        <p:spPr>
          <a:xfrm>
            <a:off x="2436812" y="1557337"/>
            <a:ext cx="1530300" cy="7461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UFSM00312           T          T 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Entomologia Agrícola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Jerson//Oderlei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22 vagas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4" name="Google Shape;394;p17"/>
          <p:cNvSpPr txBox="1"/>
          <p:nvPr/>
        </p:nvSpPr>
        <p:spPr>
          <a:xfrm>
            <a:off x="8610600" y="1930400"/>
            <a:ext cx="1500300" cy="7065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UFM00304        T10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Iniciação à Agronomia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Prof. José Marcos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401        44 vagas            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18"/>
          <p:cNvSpPr txBox="1"/>
          <p:nvPr/>
        </p:nvSpPr>
        <p:spPr>
          <a:xfrm rot="-5400000">
            <a:off x="9244806" y="6057106"/>
            <a:ext cx="2222500" cy="319087"/>
          </a:xfrm>
          <a:prstGeom prst="rect">
            <a:avLst/>
          </a:prstGeom>
          <a:noFill/>
          <a:ln>
            <a:noFill/>
          </a:ln>
        </p:spPr>
        <p:txBody>
          <a:bodyPr anchorCtr="0" anchor="t" bIns="52225" lIns="104475" spcFirstLastPara="1" rIns="104475" wrap="square" tIns="522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1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0" name="Google Shape;400;p18"/>
          <p:cNvSpPr txBox="1"/>
          <p:nvPr/>
        </p:nvSpPr>
        <p:spPr>
          <a:xfrm>
            <a:off x="3962400" y="304800"/>
            <a:ext cx="3048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01" name="Google Shape;401;p18"/>
          <p:cNvSpPr txBox="1"/>
          <p:nvPr>
            <p:ph idx="4294967295" type="title"/>
          </p:nvPr>
        </p:nvSpPr>
        <p:spPr>
          <a:xfrm>
            <a:off x="3962400" y="304800"/>
            <a:ext cx="3048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chemeClr val="dk1"/>
                </a:solidFill>
              </a:rPr>
              <a:t>SALA 5302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402" name="Google Shape;402;p18"/>
          <p:cNvSpPr txBox="1"/>
          <p:nvPr/>
        </p:nvSpPr>
        <p:spPr>
          <a:xfrm>
            <a:off x="6773862" y="906462"/>
            <a:ext cx="3289300" cy="293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42 alunos – Prédio 44 – Terceiro andar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" name="Google Shape;403;p18"/>
          <p:cNvSpPr txBox="1"/>
          <p:nvPr/>
        </p:nvSpPr>
        <p:spPr>
          <a:xfrm>
            <a:off x="1147762" y="892175"/>
            <a:ext cx="1990725" cy="29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Primeiro Semestre 2023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4" name="Google Shape;404;p18"/>
          <p:cNvSpPr txBox="1"/>
          <p:nvPr/>
        </p:nvSpPr>
        <p:spPr>
          <a:xfrm>
            <a:off x="8577262" y="2991650"/>
            <a:ext cx="1527300" cy="735000"/>
          </a:xfrm>
          <a:prstGeom prst="rect">
            <a:avLst/>
          </a:prstGeom>
          <a:solidFill>
            <a:srgbClr val="00B0F0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 1002                     T 03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Equideocultura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Eduardo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403                             48V    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p18"/>
          <p:cNvSpPr txBox="1"/>
          <p:nvPr/>
        </p:nvSpPr>
        <p:spPr>
          <a:xfrm>
            <a:off x="7064375" y="3382962"/>
            <a:ext cx="1500187" cy="71755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CFL1048     402  teórico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Política e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Legislação ambiental             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Prof.ª Josita          30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6" name="Google Shape;406;p18"/>
          <p:cNvSpPr txBox="1"/>
          <p:nvPr/>
        </p:nvSpPr>
        <p:spPr>
          <a:xfrm>
            <a:off x="3984625" y="3324224"/>
            <a:ext cx="1530350" cy="872391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66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FTT1039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66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Meteorologia e Climatologia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66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Sandro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66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402                             33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7" name="Google Shape;407;p18"/>
          <p:cNvSpPr txBox="1"/>
          <p:nvPr/>
        </p:nvSpPr>
        <p:spPr>
          <a:xfrm>
            <a:off x="5508625" y="1917700"/>
            <a:ext cx="1530350" cy="1084262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ZOT1056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Pìscicultura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Profs.ª Naglezi/Leila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401/402                                       35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8" name="Google Shape;408;p18"/>
          <p:cNvSpPr txBox="1"/>
          <p:nvPr/>
        </p:nvSpPr>
        <p:spPr>
          <a:xfrm>
            <a:off x="2468562" y="4092575"/>
            <a:ext cx="1528762" cy="1081087"/>
          </a:xfrm>
          <a:prstGeom prst="rect">
            <a:avLst/>
          </a:prstGeom>
          <a:gradFill>
            <a:gsLst>
              <a:gs pos="0">
                <a:srgbClr val="FFF6DB"/>
              </a:gs>
              <a:gs pos="100000">
                <a:srgbClr val="FAD25C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ZOT2097             T 10/11/99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Boas PS na Cadeia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do Leite: Do Campo à Mesa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Profs. Julio, Neila, Juliana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3003/404                 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9" name="Google Shape;409;p18"/>
          <p:cNvSpPr txBox="1"/>
          <p:nvPr/>
        </p:nvSpPr>
        <p:spPr>
          <a:xfrm>
            <a:off x="1081087" y="239712"/>
            <a:ext cx="1350962" cy="67468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410" name="Google Shape;410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7900" y="304800"/>
            <a:ext cx="1527175" cy="608012"/>
          </a:xfrm>
          <a:prstGeom prst="rect">
            <a:avLst/>
          </a:prstGeom>
          <a:noFill/>
          <a:ln>
            <a:noFill/>
          </a:ln>
        </p:spPr>
      </p:pic>
      <p:sp>
        <p:nvSpPr>
          <p:cNvPr id="411" name="Google Shape;411;p18"/>
          <p:cNvSpPr txBox="1"/>
          <p:nvPr/>
        </p:nvSpPr>
        <p:spPr>
          <a:xfrm>
            <a:off x="5526087" y="4111625"/>
            <a:ext cx="1511300" cy="72390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EDA1051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Metodologia Científica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     Prof. Tônia 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" name="Google Shape;412;p18"/>
          <p:cNvSpPr txBox="1"/>
          <p:nvPr/>
        </p:nvSpPr>
        <p:spPr>
          <a:xfrm>
            <a:off x="5526087" y="4851400"/>
            <a:ext cx="1511300" cy="72390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CFL1042         P         T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AutoNum type="arabicPlain" startAt="302"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Propriedades Físico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Mecânicas da Madeira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402 30 vagas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" name="Google Shape;413;p18"/>
          <p:cNvSpPr txBox="1"/>
          <p:nvPr/>
        </p:nvSpPr>
        <p:spPr>
          <a:xfrm>
            <a:off x="7064425" y="4857700"/>
            <a:ext cx="1530300" cy="71760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FTT1039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Meteorologia e Climatologia</a:t>
            </a:r>
            <a:endParaRPr b="1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Sandro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66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402                                 33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4" name="Google Shape;414;p18"/>
          <p:cNvSpPr txBox="1"/>
          <p:nvPr/>
        </p:nvSpPr>
        <p:spPr>
          <a:xfrm>
            <a:off x="7038975" y="4111625"/>
            <a:ext cx="1530350" cy="741362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CFL1046 Ecologia Florestal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T11 – Profª Suelen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   30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5" name="Google Shape;415;p18"/>
          <p:cNvSpPr txBox="1"/>
          <p:nvPr/>
        </p:nvSpPr>
        <p:spPr>
          <a:xfrm>
            <a:off x="8585200" y="4418012"/>
            <a:ext cx="1528762" cy="7620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UFSM00325                   T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Geotecnologias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Aplicadas à Agronomia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Prof.ª Silvia    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6" name="Google Shape;416;p18"/>
          <p:cNvSpPr txBox="1"/>
          <p:nvPr/>
        </p:nvSpPr>
        <p:spPr>
          <a:xfrm>
            <a:off x="3976687" y="1555750"/>
            <a:ext cx="1508125" cy="1793875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UFSM00337  Teo/Pra        T 15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Agricultura Especial I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Enio/Thomas/Alencar/Diego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  22 v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7" name="Google Shape;417;p18"/>
          <p:cNvSpPr txBox="1"/>
          <p:nvPr/>
        </p:nvSpPr>
        <p:spPr>
          <a:xfrm>
            <a:off x="8594725" y="3719499"/>
            <a:ext cx="1527300" cy="768300"/>
          </a:xfrm>
          <a:prstGeom prst="rect">
            <a:avLst/>
          </a:prstGeom>
          <a:solidFill>
            <a:srgbClr val="0070C0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TCA1001       T 14/15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Tecnologia de Produtos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 Origem Animal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ª Maria     403    48V       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8" name="Google Shape;418;p18"/>
          <p:cNvSpPr txBox="1"/>
          <p:nvPr/>
        </p:nvSpPr>
        <p:spPr>
          <a:xfrm>
            <a:off x="7039000" y="1568500"/>
            <a:ext cx="1530300" cy="1794000"/>
          </a:xfrm>
          <a:prstGeom prst="rect">
            <a:avLst/>
          </a:prstGeom>
          <a:gradFill>
            <a:gsLst>
              <a:gs pos="0">
                <a:srgbClr val="FDECDB"/>
              </a:gs>
              <a:gs pos="100000">
                <a:srgbClr val="F0A963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ZOT927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Delineamento e Análise de Experimentos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Profs.ª Thaise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PPGZot                                 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9" name="Google Shape;419;p18"/>
          <p:cNvSpPr txBox="1"/>
          <p:nvPr/>
        </p:nvSpPr>
        <p:spPr>
          <a:xfrm>
            <a:off x="5508625" y="3341019"/>
            <a:ext cx="1530350" cy="741362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CFL1046 Ecologia Florestal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T11 – Profª Suelen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   30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0" name="Google Shape;420;p18"/>
          <p:cNvSpPr txBox="1"/>
          <p:nvPr/>
        </p:nvSpPr>
        <p:spPr>
          <a:xfrm>
            <a:off x="2491638" y="1568500"/>
            <a:ext cx="1482600" cy="7143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UFMS00339                T‘11/13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Olericultura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Fábio 401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p18"/>
          <p:cNvSpPr txBox="1"/>
          <p:nvPr/>
        </p:nvSpPr>
        <p:spPr>
          <a:xfrm>
            <a:off x="8573362" y="1568500"/>
            <a:ext cx="1528800" cy="14985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UFSM00359      T           T10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Extensão Agrônomica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Profs. Profs. Ênio/Pedro/Fabrício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401                                        66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p19"/>
          <p:cNvSpPr txBox="1"/>
          <p:nvPr/>
        </p:nvSpPr>
        <p:spPr>
          <a:xfrm rot="-5400000">
            <a:off x="9244806" y="6057106"/>
            <a:ext cx="2222500" cy="319087"/>
          </a:xfrm>
          <a:prstGeom prst="rect">
            <a:avLst/>
          </a:prstGeom>
          <a:noFill/>
          <a:ln>
            <a:noFill/>
          </a:ln>
        </p:spPr>
        <p:txBody>
          <a:bodyPr anchorCtr="0" anchor="t" bIns="52225" lIns="104475" spcFirstLastPara="1" rIns="104475" wrap="square" tIns="522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1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7" name="Google Shape;427;p19"/>
          <p:cNvSpPr txBox="1"/>
          <p:nvPr/>
        </p:nvSpPr>
        <p:spPr>
          <a:xfrm>
            <a:off x="3962400" y="304800"/>
            <a:ext cx="3048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28" name="Google Shape;428;p19"/>
          <p:cNvSpPr txBox="1"/>
          <p:nvPr>
            <p:ph idx="4294967295" type="title"/>
          </p:nvPr>
        </p:nvSpPr>
        <p:spPr>
          <a:xfrm>
            <a:off x="3962400" y="304800"/>
            <a:ext cx="3048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chemeClr val="dk1"/>
                </a:solidFill>
              </a:rPr>
              <a:t>SALA 5308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429" name="Google Shape;429;p19"/>
          <p:cNvSpPr txBox="1"/>
          <p:nvPr/>
        </p:nvSpPr>
        <p:spPr>
          <a:xfrm>
            <a:off x="6773862" y="906462"/>
            <a:ext cx="3289300" cy="293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66 alunos – Prédio 44 – Terceiro andar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0" name="Google Shape;430;p19"/>
          <p:cNvSpPr txBox="1"/>
          <p:nvPr/>
        </p:nvSpPr>
        <p:spPr>
          <a:xfrm>
            <a:off x="2466975" y="2287587"/>
            <a:ext cx="1530350" cy="747712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ZOT1012  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Melhoramento Animal 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Fernanda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404                                    60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1" name="Google Shape;431;p19"/>
          <p:cNvSpPr txBox="1"/>
          <p:nvPr/>
        </p:nvSpPr>
        <p:spPr>
          <a:xfrm>
            <a:off x="2455862" y="1566862"/>
            <a:ext cx="1530350" cy="720725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BEBEBE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TCA1052             T 11/12/13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Bromatologia Humana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Ana Flavia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211                                     45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2" name="Google Shape;432;p19"/>
          <p:cNvSpPr txBox="1"/>
          <p:nvPr/>
        </p:nvSpPr>
        <p:spPr>
          <a:xfrm>
            <a:off x="1147762" y="892175"/>
            <a:ext cx="1990725" cy="29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Primeiro Semestre 2023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3" name="Google Shape;433;p19"/>
          <p:cNvSpPr txBox="1"/>
          <p:nvPr/>
        </p:nvSpPr>
        <p:spPr>
          <a:xfrm>
            <a:off x="7065950" y="3140224"/>
            <a:ext cx="1530300" cy="579300"/>
          </a:xfrm>
          <a:prstGeom prst="rect">
            <a:avLst/>
          </a:prstGeom>
          <a:gradFill>
            <a:gsLst>
              <a:gs pos="0">
                <a:srgbClr val="DFE9FB"/>
              </a:gs>
              <a:gs pos="100000">
                <a:srgbClr val="6E9BE7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EDA1005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Sociologia Rural</a:t>
            </a:r>
            <a:endParaRPr b="1" i="0" sz="14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Clayton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403                                   48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4" name="Google Shape;434;p19"/>
          <p:cNvSpPr txBox="1"/>
          <p:nvPr/>
        </p:nvSpPr>
        <p:spPr>
          <a:xfrm>
            <a:off x="1081087" y="239712"/>
            <a:ext cx="1350962" cy="67468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435" name="Google Shape;435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7900" y="304800"/>
            <a:ext cx="1527175" cy="608012"/>
          </a:xfrm>
          <a:prstGeom prst="rect">
            <a:avLst/>
          </a:prstGeom>
          <a:noFill/>
          <a:ln>
            <a:noFill/>
          </a:ln>
        </p:spPr>
      </p:pic>
      <p:sp>
        <p:nvSpPr>
          <p:cNvPr id="436" name="Google Shape;436;p19"/>
          <p:cNvSpPr txBox="1"/>
          <p:nvPr/>
        </p:nvSpPr>
        <p:spPr>
          <a:xfrm>
            <a:off x="2466975" y="3041650"/>
            <a:ext cx="1530350" cy="720725"/>
          </a:xfrm>
          <a:prstGeom prst="rect">
            <a:avLst/>
          </a:prstGeom>
          <a:gradFill>
            <a:gsLst>
              <a:gs pos="0">
                <a:srgbClr val="DFE9FB"/>
              </a:gs>
              <a:gs pos="100000">
                <a:srgbClr val="6E9BE7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ZOT1003                        T 03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Forragicultura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Pizzuti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403                                    48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7" name="Google Shape;437;p19"/>
          <p:cNvSpPr txBox="1"/>
          <p:nvPr/>
        </p:nvSpPr>
        <p:spPr>
          <a:xfrm>
            <a:off x="5526087" y="1574800"/>
            <a:ext cx="1530350" cy="747712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ZOT1012  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Melhoramento Animal 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Fernanda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404                                   60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8" name="Google Shape;438;p19"/>
          <p:cNvSpPr txBox="1"/>
          <p:nvPr/>
        </p:nvSpPr>
        <p:spPr>
          <a:xfrm>
            <a:off x="7048500" y="1576387"/>
            <a:ext cx="1530350" cy="720725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lin ang="5400012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MTM1114                           T10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Matemática - B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Prof. Ivanilda          60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9" name="Google Shape;439;p19"/>
          <p:cNvSpPr txBox="1"/>
          <p:nvPr/>
        </p:nvSpPr>
        <p:spPr>
          <a:xfrm>
            <a:off x="7054850" y="3706812"/>
            <a:ext cx="1530350" cy="717550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ZOT1071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Avicultura II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Jaime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404                                    40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0" name="Google Shape;440;p19"/>
          <p:cNvSpPr txBox="1"/>
          <p:nvPr/>
        </p:nvSpPr>
        <p:spPr>
          <a:xfrm>
            <a:off x="7043737" y="2309812"/>
            <a:ext cx="1530300" cy="6921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UFSM00341   Teo       T11/12/14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Prod. e Tec. De Sementes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P Rogério/Ubirajara 60 v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1" name="Google Shape;441;p19"/>
          <p:cNvSpPr txBox="1"/>
          <p:nvPr/>
        </p:nvSpPr>
        <p:spPr>
          <a:xfrm>
            <a:off x="8596312" y="1916112"/>
            <a:ext cx="1530350" cy="744537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UFSM00350      T      T 11/12/13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Tecnologia de Produtos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 Origem  Animal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Prof.Ernesto     66v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2" name="Google Shape;442;p19"/>
          <p:cNvSpPr txBox="1"/>
          <p:nvPr/>
        </p:nvSpPr>
        <p:spPr>
          <a:xfrm>
            <a:off x="8627213" y="4157975"/>
            <a:ext cx="1527300" cy="13554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UFM00317     T10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 Narrow"/>
              <a:buNone/>
            </a:pPr>
            <a:r>
              <a:t/>
            </a:r>
            <a:endParaRPr b="1" i="0" sz="6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Adm.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 Proj. Agropecários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Fabiano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 Narrow"/>
              <a:buNone/>
            </a:pPr>
            <a:r>
              <a:t/>
            </a:r>
            <a:endParaRPr b="1" i="0" sz="6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	66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" name="Google Shape;443;p19"/>
          <p:cNvSpPr txBox="1"/>
          <p:nvPr/>
        </p:nvSpPr>
        <p:spPr>
          <a:xfrm>
            <a:off x="5536437" y="3014600"/>
            <a:ext cx="1530300" cy="747600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STC1008  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Estatística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Dario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404                                   50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4" name="Google Shape;444;p19"/>
          <p:cNvSpPr txBox="1"/>
          <p:nvPr/>
        </p:nvSpPr>
        <p:spPr>
          <a:xfrm>
            <a:off x="3997337" y="4804550"/>
            <a:ext cx="1530300" cy="7176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UFSM00356                 T/P   T12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Ovinocultura 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Sérgio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5" name="Google Shape;445;p19"/>
          <p:cNvSpPr txBox="1"/>
          <p:nvPr/>
        </p:nvSpPr>
        <p:spPr>
          <a:xfrm>
            <a:off x="5537200" y="4814887"/>
            <a:ext cx="1530300" cy="7176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UFSM00356                 T/P   T10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Ovinocultura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Prof. Sérgio         44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6" name="Google Shape;446;p19"/>
          <p:cNvSpPr txBox="1"/>
          <p:nvPr/>
        </p:nvSpPr>
        <p:spPr>
          <a:xfrm>
            <a:off x="8627225" y="3376599"/>
            <a:ext cx="1527300" cy="7683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UFSM00349                        T 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14/15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Tecnologia de Produtos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 Origem Vegetal 401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7" name="Google Shape;447;p19"/>
          <p:cNvSpPr txBox="1"/>
          <p:nvPr/>
        </p:nvSpPr>
        <p:spPr>
          <a:xfrm>
            <a:off x="4006850" y="1576387"/>
            <a:ext cx="1530300" cy="10938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UFSM00318                  T 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Mercados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Agropecuários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Prof. Marco A.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8" name="Google Shape;448;p19"/>
          <p:cNvSpPr txBox="1"/>
          <p:nvPr/>
        </p:nvSpPr>
        <p:spPr>
          <a:xfrm>
            <a:off x="8575675" y="2611437"/>
            <a:ext cx="1501800" cy="7431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UFM00299                     T10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Iniciação à Matemática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para Biocentistas</a:t>
            </a:r>
            <a:endParaRPr b="1" i="0" sz="6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Prof.ª Ivanilda    66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" name="Google Shape;449;p19"/>
          <p:cNvSpPr txBox="1"/>
          <p:nvPr/>
        </p:nvSpPr>
        <p:spPr>
          <a:xfrm>
            <a:off x="5491150" y="2305069"/>
            <a:ext cx="1530300" cy="7431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UFSM00353  Teo</a:t>
            </a:r>
            <a:r>
              <a:rPr b="1" lang="en-US" sz="1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EXTRA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Forragicultura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</a:t>
            </a:r>
            <a:r>
              <a:rPr b="1" lang="en-US" sz="1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Juliana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</a:t>
            </a:r>
            <a:r>
              <a:rPr b="1" lang="en-US" sz="1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75</a:t>
            </a: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0" name="Google Shape;450;p19"/>
          <p:cNvSpPr txBox="1"/>
          <p:nvPr/>
        </p:nvSpPr>
        <p:spPr>
          <a:xfrm>
            <a:off x="3984625" y="2681287"/>
            <a:ext cx="1530300" cy="72060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6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CFL1055                         T10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Incêndios Florestais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Schumacher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402                                    30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4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20"/>
          <p:cNvSpPr txBox="1"/>
          <p:nvPr/>
        </p:nvSpPr>
        <p:spPr>
          <a:xfrm rot="-5400000">
            <a:off x="9244806" y="6057106"/>
            <a:ext cx="2222500" cy="319087"/>
          </a:xfrm>
          <a:prstGeom prst="rect">
            <a:avLst/>
          </a:prstGeom>
          <a:noFill/>
          <a:ln>
            <a:noFill/>
          </a:ln>
        </p:spPr>
        <p:txBody>
          <a:bodyPr anchorCtr="0" anchor="t" bIns="52225" lIns="104475" spcFirstLastPara="1" rIns="104475" wrap="square" tIns="522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1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6" name="Google Shape;456;p20"/>
          <p:cNvSpPr txBox="1"/>
          <p:nvPr/>
        </p:nvSpPr>
        <p:spPr>
          <a:xfrm>
            <a:off x="3962400" y="304800"/>
            <a:ext cx="3048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57" name="Google Shape;457;p20"/>
          <p:cNvSpPr txBox="1"/>
          <p:nvPr>
            <p:ph idx="4294967295" type="title"/>
          </p:nvPr>
        </p:nvSpPr>
        <p:spPr>
          <a:xfrm>
            <a:off x="3962400" y="304800"/>
            <a:ext cx="3048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chemeClr val="dk1"/>
                </a:solidFill>
              </a:rPr>
              <a:t>SALA 5311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458" name="Google Shape;458;p20"/>
          <p:cNvSpPr txBox="1"/>
          <p:nvPr/>
        </p:nvSpPr>
        <p:spPr>
          <a:xfrm>
            <a:off x="6773862" y="906462"/>
            <a:ext cx="3289300" cy="293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32 alunos – Prédio 44 – Terceiro andar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9" name="Google Shape;459;p20"/>
          <p:cNvSpPr txBox="1"/>
          <p:nvPr/>
        </p:nvSpPr>
        <p:spPr>
          <a:xfrm>
            <a:off x="1147762" y="892175"/>
            <a:ext cx="1990725" cy="29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Primeiro Semestre 2023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0" name="Google Shape;460;p20"/>
          <p:cNvSpPr txBox="1"/>
          <p:nvPr/>
        </p:nvSpPr>
        <p:spPr>
          <a:xfrm>
            <a:off x="1081087" y="239712"/>
            <a:ext cx="1350962" cy="67468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461" name="Google Shape;461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7900" y="304800"/>
            <a:ext cx="1527175" cy="608012"/>
          </a:xfrm>
          <a:prstGeom prst="rect">
            <a:avLst/>
          </a:prstGeom>
          <a:noFill/>
          <a:ln>
            <a:noFill/>
          </a:ln>
        </p:spPr>
      </p:pic>
      <p:sp>
        <p:nvSpPr>
          <p:cNvPr id="462" name="Google Shape;462;p20"/>
          <p:cNvSpPr txBox="1"/>
          <p:nvPr/>
        </p:nvSpPr>
        <p:spPr>
          <a:xfrm>
            <a:off x="5514975" y="3722687"/>
            <a:ext cx="1530350" cy="717550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ZOT2089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Sustentabilidade Ambiental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na Prod. De Suínos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Prof. Gerson    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3" name="Google Shape;463;p20"/>
          <p:cNvSpPr txBox="1"/>
          <p:nvPr/>
        </p:nvSpPr>
        <p:spPr>
          <a:xfrm>
            <a:off x="2460625" y="4076700"/>
            <a:ext cx="1530350" cy="720725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UFSM00311 T   T12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Biologia e Manejo Integrado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 Planta Daninhas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Prof. André    22 vagas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4" name="Google Shape;464;p20"/>
          <p:cNvSpPr txBox="1"/>
          <p:nvPr/>
        </p:nvSpPr>
        <p:spPr>
          <a:xfrm>
            <a:off x="3997325" y="3355975"/>
            <a:ext cx="1530350" cy="720725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UFSM00311 P   T12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Biologia e Manejo Integrado</a:t>
            </a:r>
            <a:endParaRPr b="1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 Planta Daninhas</a:t>
            </a:r>
            <a:endParaRPr b="1" i="0" sz="9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Prof. André    22 vagas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5" name="Google Shape;465;p20"/>
          <p:cNvSpPr txBox="1"/>
          <p:nvPr/>
        </p:nvSpPr>
        <p:spPr>
          <a:xfrm>
            <a:off x="3986212" y="4102100"/>
            <a:ext cx="1530350" cy="720725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UFSM00311 P  T13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Biologia e Manejo Integrado</a:t>
            </a:r>
            <a:endParaRPr b="1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 Planta Daninhas</a:t>
            </a:r>
            <a:endParaRPr b="1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Prof. André    22 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6" name="Google Shape;466;p20"/>
          <p:cNvSpPr txBox="1"/>
          <p:nvPr/>
        </p:nvSpPr>
        <p:spPr>
          <a:xfrm>
            <a:off x="7034212" y="4437062"/>
            <a:ext cx="1527175" cy="1081087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CFL1062  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Transformação Física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 Química de Produtos Florestais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 Narrow"/>
              <a:buNone/>
            </a:pPr>
            <a:r>
              <a:t/>
            </a:r>
            <a:endParaRPr b="1" i="0" sz="6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20v        Prof.ª Cristiane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0"/>
          <p:cNvSpPr txBox="1"/>
          <p:nvPr/>
        </p:nvSpPr>
        <p:spPr>
          <a:xfrm>
            <a:off x="8599500" y="1936350"/>
            <a:ext cx="1530300" cy="1081200"/>
          </a:xfrm>
          <a:prstGeom prst="rect">
            <a:avLst/>
          </a:prstGeom>
          <a:gradFill>
            <a:gsLst>
              <a:gs pos="0">
                <a:srgbClr val="FFF6DB"/>
              </a:gs>
              <a:gs pos="100000">
                <a:srgbClr val="FAD25C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TCA1059                   T 1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Nutrição Humana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Ana Flavia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209                                    25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8" name="Google Shape;468;p20"/>
          <p:cNvSpPr txBox="1"/>
          <p:nvPr/>
        </p:nvSpPr>
        <p:spPr>
          <a:xfrm>
            <a:off x="2505075" y="4848237"/>
            <a:ext cx="1508100" cy="7239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UFSM00332      T      T13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Experimentação Agrícola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Sidinei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30v                      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9" name="Google Shape;469;p20"/>
          <p:cNvSpPr txBox="1"/>
          <p:nvPr/>
        </p:nvSpPr>
        <p:spPr>
          <a:xfrm>
            <a:off x="3986225" y="1939863"/>
            <a:ext cx="1530300" cy="10812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TCA1105                   T 10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Rotulagem na Indústria 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 Alimentos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Aline 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407                                    30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0" name="Google Shape;470;p20"/>
          <p:cNvSpPr txBox="1"/>
          <p:nvPr/>
        </p:nvSpPr>
        <p:spPr>
          <a:xfrm>
            <a:off x="5527712" y="1896325"/>
            <a:ext cx="1530300" cy="7476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UFSM00302                   T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Estatística Agronomia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Viviane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401                                   30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1" name="Google Shape;471;p20"/>
          <p:cNvSpPr txBox="1"/>
          <p:nvPr/>
        </p:nvSpPr>
        <p:spPr>
          <a:xfrm>
            <a:off x="7059649" y="2259062"/>
            <a:ext cx="1530300" cy="763500"/>
          </a:xfrm>
          <a:prstGeom prst="rect">
            <a:avLst/>
          </a:prstGeom>
          <a:solidFill>
            <a:srgbClr val="38761D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ZOT2093                          T 10Formulação de Rações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para Aves e Suínos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Prof. Vladimir 20 v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5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21"/>
          <p:cNvSpPr txBox="1"/>
          <p:nvPr/>
        </p:nvSpPr>
        <p:spPr>
          <a:xfrm rot="-5400000">
            <a:off x="9244806" y="6057106"/>
            <a:ext cx="2222500" cy="319087"/>
          </a:xfrm>
          <a:prstGeom prst="rect">
            <a:avLst/>
          </a:prstGeom>
          <a:noFill/>
          <a:ln>
            <a:noFill/>
          </a:ln>
        </p:spPr>
        <p:txBody>
          <a:bodyPr anchorCtr="0" anchor="t" bIns="52225" lIns="104475" spcFirstLastPara="1" rIns="104475" wrap="square" tIns="522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1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7" name="Google Shape;477;p21"/>
          <p:cNvSpPr txBox="1"/>
          <p:nvPr/>
        </p:nvSpPr>
        <p:spPr>
          <a:xfrm>
            <a:off x="3962400" y="304800"/>
            <a:ext cx="3048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78" name="Google Shape;478;p21"/>
          <p:cNvSpPr txBox="1"/>
          <p:nvPr>
            <p:ph idx="4294967295" type="title"/>
          </p:nvPr>
        </p:nvSpPr>
        <p:spPr>
          <a:xfrm>
            <a:off x="3962400" y="304800"/>
            <a:ext cx="3048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chemeClr val="dk1"/>
                </a:solidFill>
              </a:rPr>
              <a:t>SALA 5315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479" name="Google Shape;479;p21"/>
          <p:cNvSpPr txBox="1"/>
          <p:nvPr/>
        </p:nvSpPr>
        <p:spPr>
          <a:xfrm>
            <a:off x="6773862" y="906462"/>
            <a:ext cx="3289300" cy="293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32 alunos – Prédio 44 – Terceiro andar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0" name="Google Shape;480;p21"/>
          <p:cNvSpPr txBox="1"/>
          <p:nvPr/>
        </p:nvSpPr>
        <p:spPr>
          <a:xfrm>
            <a:off x="1147762" y="892175"/>
            <a:ext cx="1990725" cy="29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Primeiro Semestre 2023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1" name="Google Shape;481;p21"/>
          <p:cNvSpPr txBox="1"/>
          <p:nvPr/>
        </p:nvSpPr>
        <p:spPr>
          <a:xfrm>
            <a:off x="7069137" y="1568450"/>
            <a:ext cx="1530350" cy="1069975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CFL1038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Geografia Florestal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Prof.ª Suelen    30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2" name="Google Shape;482;p21"/>
          <p:cNvSpPr txBox="1"/>
          <p:nvPr/>
        </p:nvSpPr>
        <p:spPr>
          <a:xfrm>
            <a:off x="5508625" y="2279650"/>
            <a:ext cx="1530350" cy="71755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CFL1041                  T 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Melhoramento Gen. De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Espécies Florestais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 Prof. Ezequiel           25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" name="Google Shape;483;p21"/>
          <p:cNvSpPr txBox="1"/>
          <p:nvPr/>
        </p:nvSpPr>
        <p:spPr>
          <a:xfrm>
            <a:off x="1081087" y="239712"/>
            <a:ext cx="1350962" cy="67468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484" name="Google Shape;484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7900" y="304800"/>
            <a:ext cx="1527175" cy="608012"/>
          </a:xfrm>
          <a:prstGeom prst="rect">
            <a:avLst/>
          </a:prstGeom>
          <a:noFill/>
          <a:ln>
            <a:noFill/>
          </a:ln>
        </p:spPr>
      </p:pic>
      <p:sp>
        <p:nvSpPr>
          <p:cNvPr id="485" name="Google Shape;485;p21"/>
          <p:cNvSpPr txBox="1"/>
          <p:nvPr/>
        </p:nvSpPr>
        <p:spPr>
          <a:xfrm>
            <a:off x="8599487" y="2667738"/>
            <a:ext cx="1530350" cy="71755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CFL1041                  T 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Melhoramento Gen. De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Espécies Florestais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 Prof. Ezequiel           25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6" name="Google Shape;486;p21"/>
          <p:cNvSpPr txBox="1"/>
          <p:nvPr/>
        </p:nvSpPr>
        <p:spPr>
          <a:xfrm>
            <a:off x="2443162" y="1590675"/>
            <a:ext cx="1527175" cy="738187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UFSM00335               T 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Fruticultura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Prof.Vanderlei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7" name="Google Shape;487;p21"/>
          <p:cNvSpPr txBox="1"/>
          <p:nvPr/>
        </p:nvSpPr>
        <p:spPr>
          <a:xfrm>
            <a:off x="8577287" y="1920138"/>
            <a:ext cx="1530300" cy="7476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UFSM00302                   T 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Estatística Agronomia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Ivanor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401                                   30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8" name="Google Shape;488;p21"/>
          <p:cNvSpPr txBox="1"/>
          <p:nvPr/>
        </p:nvSpPr>
        <p:spPr>
          <a:xfrm>
            <a:off x="3981500" y="3703650"/>
            <a:ext cx="1530300" cy="14844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EDE1131                     T 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Libras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                           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9" name="Google Shape;489;p21"/>
          <p:cNvSpPr txBox="1"/>
          <p:nvPr/>
        </p:nvSpPr>
        <p:spPr>
          <a:xfrm>
            <a:off x="3983000" y="1590613"/>
            <a:ext cx="1527300" cy="7383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UFSM00335        Teo     T 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Fruticultura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</a:t>
            </a:r>
            <a:r>
              <a:rPr b="1" lang="en-US" sz="1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Aury </a:t>
            </a:r>
            <a:endParaRPr b="1" sz="10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0" name="Google Shape;490;p21"/>
          <p:cNvSpPr txBox="1"/>
          <p:nvPr/>
        </p:nvSpPr>
        <p:spPr>
          <a:xfrm>
            <a:off x="3951175" y="2269263"/>
            <a:ext cx="1527300" cy="7383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UFSM00335        Teo     </a:t>
            </a:r>
            <a:r>
              <a:rPr b="1" lang="en-US" sz="1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</a:t>
            </a: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Fruticultura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</a:t>
            </a:r>
            <a:r>
              <a:rPr b="1" lang="en-US" sz="1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Aury </a:t>
            </a:r>
            <a:endParaRPr b="1" sz="10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1" name="Google Shape;491;p21"/>
          <p:cNvSpPr txBox="1"/>
          <p:nvPr/>
        </p:nvSpPr>
        <p:spPr>
          <a:xfrm>
            <a:off x="7051675" y="3727450"/>
            <a:ext cx="1519200" cy="106200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6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EGR1047  T12  15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Cartografia Analógica e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 Digit</a:t>
            </a:r>
            <a:r>
              <a:rPr b="1" lang="en-US" sz="1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al</a:t>
            </a:r>
            <a:endParaRPr b="1" sz="10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Prof. J. Américo e Leandro                  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2" name="Google Shape;492;p21"/>
          <p:cNvSpPr txBox="1"/>
          <p:nvPr/>
        </p:nvSpPr>
        <p:spPr>
          <a:xfrm>
            <a:off x="5507037" y="4429125"/>
            <a:ext cx="1552500" cy="109050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6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EGR1046  T10A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Topografia e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Elementos de Geodésia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         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Prof. Jaime          30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6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22"/>
          <p:cNvSpPr txBox="1"/>
          <p:nvPr/>
        </p:nvSpPr>
        <p:spPr>
          <a:xfrm rot="-5400000">
            <a:off x="9244806" y="6057106"/>
            <a:ext cx="2222500" cy="319087"/>
          </a:xfrm>
          <a:prstGeom prst="rect">
            <a:avLst/>
          </a:prstGeom>
          <a:noFill/>
          <a:ln>
            <a:noFill/>
          </a:ln>
        </p:spPr>
        <p:txBody>
          <a:bodyPr anchorCtr="0" anchor="t" bIns="52225" lIns="104475" spcFirstLastPara="1" rIns="104475" wrap="square" tIns="522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1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8" name="Google Shape;498;p22"/>
          <p:cNvSpPr txBox="1"/>
          <p:nvPr/>
        </p:nvSpPr>
        <p:spPr>
          <a:xfrm>
            <a:off x="3962400" y="304800"/>
            <a:ext cx="3048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99" name="Google Shape;499;p22"/>
          <p:cNvSpPr txBox="1"/>
          <p:nvPr>
            <p:ph idx="4294967295" type="title"/>
          </p:nvPr>
        </p:nvSpPr>
        <p:spPr>
          <a:xfrm>
            <a:off x="3962400" y="304800"/>
            <a:ext cx="3048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chemeClr val="dk1"/>
                </a:solidFill>
              </a:rPr>
              <a:t>SALA 5317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500" name="Google Shape;500;p22"/>
          <p:cNvSpPr txBox="1"/>
          <p:nvPr/>
        </p:nvSpPr>
        <p:spPr>
          <a:xfrm>
            <a:off x="6773862" y="906462"/>
            <a:ext cx="3289300" cy="293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73 alunos – Prédio 44 – Terceiro andar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1" name="Google Shape;501;p22"/>
          <p:cNvSpPr txBox="1"/>
          <p:nvPr/>
        </p:nvSpPr>
        <p:spPr>
          <a:xfrm>
            <a:off x="3992562" y="1568450"/>
            <a:ext cx="1530350" cy="1804987"/>
          </a:xfrm>
          <a:prstGeom prst="rect">
            <a:avLst/>
          </a:prstGeom>
          <a:gradFill>
            <a:gsLst>
              <a:gs pos="0">
                <a:srgbClr val="FFDE7E"/>
              </a:gs>
              <a:gs pos="50000">
                <a:srgbClr val="FFE9B1"/>
              </a:gs>
              <a:gs pos="100000">
                <a:srgbClr val="FFF2D9"/>
              </a:gs>
            </a:gsLst>
            <a:lin ang="10800000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EDA879                          T 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Introdução ao Agronegócio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Prof.a Andrea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3003                                      50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2" name="Google Shape;502;p22"/>
          <p:cNvSpPr txBox="1"/>
          <p:nvPr/>
        </p:nvSpPr>
        <p:spPr>
          <a:xfrm>
            <a:off x="2473300" y="1560087"/>
            <a:ext cx="1530300" cy="406500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lin ang="135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UFSM00344               T11/12/13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Lev. E Clas. De Solos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401       Prof. Ricardo  66               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3" name="Google Shape;503;p22"/>
          <p:cNvSpPr txBox="1"/>
          <p:nvPr/>
        </p:nvSpPr>
        <p:spPr>
          <a:xfrm>
            <a:off x="1147762" y="892175"/>
            <a:ext cx="1990725" cy="29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Primeiro Semestre 2023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" name="Google Shape;504;p22"/>
          <p:cNvSpPr txBox="1"/>
          <p:nvPr/>
        </p:nvSpPr>
        <p:spPr>
          <a:xfrm>
            <a:off x="3998912" y="4824412"/>
            <a:ext cx="1530350" cy="690562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lin ang="135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UFSM00345     T        T 11/12/13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Fertilidade do Solo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Leandro/Fábio  66v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5" name="Google Shape;505;p22"/>
          <p:cNvSpPr txBox="1"/>
          <p:nvPr/>
        </p:nvSpPr>
        <p:spPr>
          <a:xfrm>
            <a:off x="7045325" y="1568450"/>
            <a:ext cx="1530350" cy="1084262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lin ang="135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UFSM00352                 T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Nutrição Animal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ª Leila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6" name="Google Shape;506;p22"/>
          <p:cNvSpPr txBox="1"/>
          <p:nvPr/>
        </p:nvSpPr>
        <p:spPr>
          <a:xfrm>
            <a:off x="5529262" y="1574800"/>
            <a:ext cx="1530350" cy="1071562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SOL1002                  T 11/12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Solos Florestais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Prof. Dalvan/Paulo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402                                  20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7" name="Google Shape;507;p22"/>
          <p:cNvSpPr txBox="1"/>
          <p:nvPr/>
        </p:nvSpPr>
        <p:spPr>
          <a:xfrm>
            <a:off x="1081087" y="239712"/>
            <a:ext cx="1350962" cy="67468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508" name="Google Shape;508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7900" y="304800"/>
            <a:ext cx="1527175" cy="608012"/>
          </a:xfrm>
          <a:prstGeom prst="rect">
            <a:avLst/>
          </a:prstGeom>
          <a:noFill/>
          <a:ln>
            <a:noFill/>
          </a:ln>
        </p:spPr>
      </p:pic>
      <p:sp>
        <p:nvSpPr>
          <p:cNvPr id="509" name="Google Shape;509;p22"/>
          <p:cNvSpPr txBox="1"/>
          <p:nvPr/>
        </p:nvSpPr>
        <p:spPr>
          <a:xfrm>
            <a:off x="5508625" y="4811712"/>
            <a:ext cx="1530350" cy="720725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lin ang="13500000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UFSM00301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Bioquímica Agronomia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Prof. Ana Lucia  66v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0" name="Google Shape;510;p22"/>
          <p:cNvSpPr txBox="1"/>
          <p:nvPr/>
        </p:nvSpPr>
        <p:spPr>
          <a:xfrm>
            <a:off x="5518150" y="2646362"/>
            <a:ext cx="1501775" cy="742950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lin ang="135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UFM00299                     T10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Iniciação à Matemática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para Biocentistas</a:t>
            </a:r>
            <a:endParaRPr b="1" i="0" sz="6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Prof.ª Ivanilda    66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1" name="Google Shape;511;p22"/>
          <p:cNvSpPr txBox="1"/>
          <p:nvPr/>
        </p:nvSpPr>
        <p:spPr>
          <a:xfrm>
            <a:off x="7086600" y="3373437"/>
            <a:ext cx="1530350" cy="690562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lin ang="135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UFSM00310 T 11/12/13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Silvicultura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Profs. Ezequiel/Maristela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401                           66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2" name="Google Shape;512;p22"/>
          <p:cNvSpPr txBox="1"/>
          <p:nvPr/>
        </p:nvSpPr>
        <p:spPr>
          <a:xfrm>
            <a:off x="5518150" y="4110037"/>
            <a:ext cx="1530350" cy="704850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lin ang="1350003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UFSM00342    T        T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Fundamentos da </a:t>
            </a:r>
            <a:endParaRPr b="1" i="0" sz="1400" u="none" cap="none" strike="noStrike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Ciência do do Solo</a:t>
            </a:r>
            <a:endParaRPr b="1" i="0" sz="1400" u="none" cap="none" strike="noStrike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Profs. José, Ricardo    66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" name="Google Shape;513;p22"/>
          <p:cNvSpPr txBox="1"/>
          <p:nvPr/>
        </p:nvSpPr>
        <p:spPr>
          <a:xfrm>
            <a:off x="7048500" y="4742224"/>
            <a:ext cx="1530300" cy="831600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lin ang="135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UFSM00347        T 10/11/12/13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Uso Manejo e Conservação </a:t>
            </a:r>
            <a:endParaRPr b="1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do Solo e da Água</a:t>
            </a:r>
            <a:endParaRPr b="1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401                                    66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4" name="Google Shape;514;p22"/>
          <p:cNvSpPr txBox="1"/>
          <p:nvPr/>
        </p:nvSpPr>
        <p:spPr>
          <a:xfrm>
            <a:off x="2505100" y="4811700"/>
            <a:ext cx="1530300" cy="762000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lin ang="13500000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UFSM000336     T 13/extra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IMelhoramento de Plantas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Profs. Dilson 401 60v                     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5" name="Google Shape;515;p22"/>
          <p:cNvSpPr txBox="1"/>
          <p:nvPr/>
        </p:nvSpPr>
        <p:spPr>
          <a:xfrm>
            <a:off x="2484400" y="2626437"/>
            <a:ext cx="1501800" cy="743100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lin ang="135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UFM00348        T11/12/13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Bromatologia</a:t>
            </a:r>
            <a:endParaRPr b="1" i="0" sz="6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Prof.ª Patrícia   66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6" name="Google Shape;516;p22"/>
          <p:cNvSpPr txBox="1"/>
          <p:nvPr/>
        </p:nvSpPr>
        <p:spPr>
          <a:xfrm>
            <a:off x="5514975" y="3402012"/>
            <a:ext cx="1527300" cy="705000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lin ang="135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UFSM00331  T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Agrometeorologia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Angelica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401                               73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7" name="Google Shape;517;p22"/>
          <p:cNvSpPr txBox="1"/>
          <p:nvPr/>
        </p:nvSpPr>
        <p:spPr>
          <a:xfrm>
            <a:off x="7061988" y="4094887"/>
            <a:ext cx="1527300" cy="705000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lin ang="135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UFSM00331  T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Agrometeorologia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Angelica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401                               73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8" name="Google Shape;518;p22"/>
          <p:cNvSpPr txBox="1"/>
          <p:nvPr/>
        </p:nvSpPr>
        <p:spPr>
          <a:xfrm>
            <a:off x="8601075" y="1581087"/>
            <a:ext cx="1528800" cy="1059000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lin ang="135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UFSM00316            Extra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Economia Rural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Prof.  Alessandro    66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2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23"/>
          <p:cNvSpPr txBox="1"/>
          <p:nvPr/>
        </p:nvSpPr>
        <p:spPr>
          <a:xfrm rot="-5400000">
            <a:off x="9244806" y="6057106"/>
            <a:ext cx="2222500" cy="319087"/>
          </a:xfrm>
          <a:prstGeom prst="rect">
            <a:avLst/>
          </a:prstGeom>
          <a:noFill/>
          <a:ln>
            <a:noFill/>
          </a:ln>
        </p:spPr>
        <p:txBody>
          <a:bodyPr anchorCtr="0" anchor="t" bIns="52225" lIns="104475" spcFirstLastPara="1" rIns="104475" wrap="square" tIns="522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1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4" name="Google Shape;524;p23"/>
          <p:cNvSpPr txBox="1"/>
          <p:nvPr/>
        </p:nvSpPr>
        <p:spPr>
          <a:xfrm>
            <a:off x="3962400" y="304800"/>
            <a:ext cx="3048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25" name="Google Shape;525;p23"/>
          <p:cNvSpPr txBox="1"/>
          <p:nvPr>
            <p:ph idx="4294967295" type="title"/>
          </p:nvPr>
        </p:nvSpPr>
        <p:spPr>
          <a:xfrm>
            <a:off x="3962400" y="304800"/>
            <a:ext cx="3048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chemeClr val="dk1"/>
                </a:solidFill>
              </a:rPr>
              <a:t>SALA 5323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526" name="Google Shape;526;p23"/>
          <p:cNvSpPr txBox="1"/>
          <p:nvPr/>
        </p:nvSpPr>
        <p:spPr>
          <a:xfrm>
            <a:off x="6773862" y="906462"/>
            <a:ext cx="3289300" cy="293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53 alunos – Prédio 44 – Terceiro andar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7" name="Google Shape;527;p23"/>
          <p:cNvSpPr txBox="1"/>
          <p:nvPr/>
        </p:nvSpPr>
        <p:spPr>
          <a:xfrm>
            <a:off x="1147762" y="892175"/>
            <a:ext cx="1990725" cy="29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Primeiro Semestre 2023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8" name="Google Shape;528;p23"/>
          <p:cNvSpPr txBox="1"/>
          <p:nvPr/>
        </p:nvSpPr>
        <p:spPr>
          <a:xfrm>
            <a:off x="7059612" y="1568450"/>
            <a:ext cx="1530350" cy="1787525"/>
          </a:xfrm>
          <a:prstGeom prst="rect">
            <a:avLst/>
          </a:prstGeom>
          <a:gradFill>
            <a:gsLst>
              <a:gs pos="0">
                <a:srgbClr val="FFDE7E"/>
              </a:gs>
              <a:gs pos="50000">
                <a:srgbClr val="FFE9B1"/>
              </a:gs>
              <a:gs pos="100000">
                <a:srgbClr val="FFF2D9"/>
              </a:gs>
            </a:gsLst>
            <a:path path="circle">
              <a:fillToRect b="100%" l="100%"/>
            </a:path>
            <a:tileRect r="-100%" t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DFS857                 T 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PRODUÇÃO VEGETAL 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(Prof. Jacques)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3003                                       25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9" name="Google Shape;529;p23"/>
          <p:cNvSpPr txBox="1"/>
          <p:nvPr/>
        </p:nvSpPr>
        <p:spPr>
          <a:xfrm>
            <a:off x="1081087" y="239712"/>
            <a:ext cx="1350962" cy="67468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530" name="Google Shape;530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7900" y="304800"/>
            <a:ext cx="1527175" cy="608012"/>
          </a:xfrm>
          <a:prstGeom prst="rect">
            <a:avLst/>
          </a:prstGeom>
          <a:noFill/>
          <a:ln>
            <a:noFill/>
          </a:ln>
        </p:spPr>
      </p:pic>
      <p:sp>
        <p:nvSpPr>
          <p:cNvPr id="531" name="Google Shape;531;p23"/>
          <p:cNvSpPr txBox="1"/>
          <p:nvPr/>
        </p:nvSpPr>
        <p:spPr>
          <a:xfrm>
            <a:off x="8567737" y="3719512"/>
            <a:ext cx="1530350" cy="71755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TCA1000                 T 14/15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Bromatologia Animal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403     Prof. José Laerte    48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2" name="Google Shape;532;p23"/>
          <p:cNvSpPr txBox="1"/>
          <p:nvPr/>
        </p:nvSpPr>
        <p:spPr>
          <a:xfrm>
            <a:off x="5511800" y="1943100"/>
            <a:ext cx="1530350" cy="717550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path path="circle">
              <a:fillToRect r="100%" t="100%"/>
            </a:path>
            <a:tileRect b="-100%" l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EGR1066            T        T 99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Sistemas Integrados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Produção Agropeciuária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Prof. Francine 20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3" name="Google Shape;533;p23"/>
          <p:cNvSpPr txBox="1"/>
          <p:nvPr/>
        </p:nvSpPr>
        <p:spPr>
          <a:xfrm>
            <a:off x="2465387" y="3355975"/>
            <a:ext cx="1524000" cy="1790700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path path="circle">
              <a:fillToRect r="100%" t="100%"/>
            </a:path>
            <a:tileRect b="-100%" l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UFSM00337       teo     T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Agricultura Especial I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Enio/Thomas/Alencar/Diego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  20 v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4" name="Google Shape;534;p23"/>
          <p:cNvSpPr txBox="1"/>
          <p:nvPr/>
        </p:nvSpPr>
        <p:spPr>
          <a:xfrm>
            <a:off x="2452687" y="1579562"/>
            <a:ext cx="1544637" cy="1776412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path path="circle">
              <a:fillToRect r="100%" t="100%"/>
            </a:path>
            <a:tileRect b="-100%" l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UFSM00337      teo        T 14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Agricultura Especial I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Enio/Thomas/Alencar/Diego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20v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23"/>
          <p:cNvSpPr txBox="1"/>
          <p:nvPr/>
        </p:nvSpPr>
        <p:spPr>
          <a:xfrm>
            <a:off x="7072312" y="3386137"/>
            <a:ext cx="1506537" cy="1760537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path path="circle">
              <a:fillToRect r="100%" t="100%"/>
            </a:path>
            <a:tileRect b="-100%" l="-100%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UFSM00337          T/P       T 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Agricultura Especial I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Enio/Thomas/Alencar/Diego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  20 v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6" name="Google Shape;536;p23"/>
          <p:cNvSpPr txBox="1"/>
          <p:nvPr/>
        </p:nvSpPr>
        <p:spPr>
          <a:xfrm>
            <a:off x="5526900" y="3689350"/>
            <a:ext cx="1530300" cy="82710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BEBEBE"/>
              </a:gs>
            </a:gsLst>
            <a:lin ang="5400012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TCA1053                       T 11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Microbiologia Alimentar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Fallon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211                                    28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7" name="Google Shape;537;p23"/>
          <p:cNvSpPr txBox="1"/>
          <p:nvPr/>
        </p:nvSpPr>
        <p:spPr>
          <a:xfrm>
            <a:off x="4004850" y="3390112"/>
            <a:ext cx="1506600" cy="1752600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path path="circle">
              <a:fillToRect r="100%" t="100%"/>
            </a:path>
            <a:tileRect b="-100%" l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UFSM00337        teo     T 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8B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8B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Agricultura Especial I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8B"/>
              </a:buClr>
              <a:buSzPts val="1000"/>
              <a:buFont typeface="Arial Narrow"/>
              <a:buNone/>
            </a:pPr>
            <a:r>
              <a:t/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Enio/Thomas/Alencar/Diego</a:t>
            </a:r>
            <a:endParaRPr b="1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  20 v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23"/>
          <p:cNvSpPr txBox="1"/>
          <p:nvPr/>
        </p:nvSpPr>
        <p:spPr>
          <a:xfrm>
            <a:off x="3964062" y="1928063"/>
            <a:ext cx="1530300" cy="747600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path path="circle">
              <a:fillToRect r="100%" t="100%"/>
            </a:path>
            <a:tileRect b="-100%" l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UFSM00302                   T 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Estatística Agronomia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Ivanor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401                                   30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9" name="Google Shape;539;p23"/>
          <p:cNvSpPr txBox="1"/>
          <p:nvPr/>
        </p:nvSpPr>
        <p:spPr>
          <a:xfrm>
            <a:off x="5510212" y="2984500"/>
            <a:ext cx="1530300" cy="747600"/>
          </a:xfrm>
          <a:prstGeom prst="rect">
            <a:avLst/>
          </a:prstGeom>
          <a:gradFill>
            <a:gsLst>
              <a:gs pos="0">
                <a:srgbClr val="006994"/>
              </a:gs>
              <a:gs pos="50000">
                <a:srgbClr val="009AD7"/>
              </a:gs>
              <a:gs pos="100000">
                <a:srgbClr val="00B8FF"/>
              </a:gs>
            </a:gsLst>
            <a:path path="circle">
              <a:fillToRect r="100%" t="100%"/>
            </a:path>
            <a:tileRect b="-100%" l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ZOT1008  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Bioclimatologia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403     Prof. Pizzuti     48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0" name="Google Shape;540;p23"/>
          <p:cNvSpPr txBox="1"/>
          <p:nvPr/>
        </p:nvSpPr>
        <p:spPr>
          <a:xfrm>
            <a:off x="8607400" y="1571687"/>
            <a:ext cx="1544700" cy="1776300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path path="circle">
              <a:fillToRect r="100%" t="100%"/>
            </a:path>
            <a:tileRect b="-100%" l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UFSM00337          T/P       T 16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Agricultura Especial I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Enio/Thomas/Alencar/Diego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  22 v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/>
          <p:nvPr/>
        </p:nvSpPr>
        <p:spPr>
          <a:xfrm rot="-5400000">
            <a:off x="9244806" y="6057106"/>
            <a:ext cx="2222500" cy="319087"/>
          </a:xfrm>
          <a:prstGeom prst="rect">
            <a:avLst/>
          </a:prstGeom>
          <a:noFill/>
          <a:ln>
            <a:noFill/>
          </a:ln>
        </p:spPr>
        <p:txBody>
          <a:bodyPr anchorCtr="0" anchor="t" bIns="52225" lIns="104475" spcFirstLastPara="1" rIns="104475" wrap="square" tIns="522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1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4"/>
          <p:cNvSpPr txBox="1"/>
          <p:nvPr/>
        </p:nvSpPr>
        <p:spPr>
          <a:xfrm>
            <a:off x="3962400" y="304800"/>
            <a:ext cx="3048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11" name="Google Shape;111;p4"/>
          <p:cNvSpPr txBox="1"/>
          <p:nvPr>
            <p:ph idx="4294967295" type="title"/>
          </p:nvPr>
        </p:nvSpPr>
        <p:spPr>
          <a:xfrm>
            <a:off x="3962400" y="304800"/>
            <a:ext cx="3048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chemeClr val="dk1"/>
                </a:solidFill>
              </a:rPr>
              <a:t>SALA 3010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112" name="Google Shape;112;p4"/>
          <p:cNvSpPr txBox="1"/>
          <p:nvPr/>
        </p:nvSpPr>
        <p:spPr>
          <a:xfrm>
            <a:off x="6773862" y="906462"/>
            <a:ext cx="3289300" cy="293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30 alunos – Prédio 42 - Subsolo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4"/>
          <p:cNvSpPr txBox="1"/>
          <p:nvPr/>
        </p:nvSpPr>
        <p:spPr>
          <a:xfrm>
            <a:off x="1147762" y="892175"/>
            <a:ext cx="1990725" cy="29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Primeiro Semestre 2023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4"/>
          <p:cNvSpPr txBox="1"/>
          <p:nvPr/>
        </p:nvSpPr>
        <p:spPr>
          <a:xfrm>
            <a:off x="7040562" y="1933575"/>
            <a:ext cx="1519237" cy="719137"/>
          </a:xfrm>
          <a:prstGeom prst="rect">
            <a:avLst/>
          </a:prstGeom>
          <a:gradFill>
            <a:gsLst>
              <a:gs pos="0">
                <a:srgbClr val="FF99CC"/>
              </a:gs>
              <a:gs pos="50000">
                <a:schemeClr val="lt1"/>
              </a:gs>
              <a:gs pos="100000">
                <a:srgbClr val="FF99CC"/>
              </a:gs>
            </a:gsLst>
            <a:lin ang="2700000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EGR 925 T/P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Seminários I  T10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943                                      30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4"/>
          <p:cNvSpPr/>
          <p:nvPr/>
        </p:nvSpPr>
        <p:spPr>
          <a:xfrm>
            <a:off x="3983038" y="1575593"/>
            <a:ext cx="1528762" cy="1077913"/>
          </a:xfrm>
          <a:prstGeom prst="rect">
            <a:avLst/>
          </a:prstGeom>
          <a:gradFill>
            <a:gsLst>
              <a:gs pos="0">
                <a:srgbClr val="DFE9FB"/>
              </a:gs>
              <a:gs pos="100000">
                <a:srgbClr val="6E9BE7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EGR 1049                  T 10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1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Hidráulica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t/>
            </a:r>
            <a:endParaRPr b="1" i="0" sz="11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402                                       30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4"/>
          <p:cNvSpPr txBox="1"/>
          <p:nvPr/>
        </p:nvSpPr>
        <p:spPr>
          <a:xfrm>
            <a:off x="1081087" y="239712"/>
            <a:ext cx="1350962" cy="67468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117" name="Google Shape;117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2187" y="290512"/>
            <a:ext cx="1527175" cy="608012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4"/>
          <p:cNvSpPr txBox="1"/>
          <p:nvPr/>
        </p:nvSpPr>
        <p:spPr>
          <a:xfrm>
            <a:off x="5524500" y="3387725"/>
            <a:ext cx="1520700" cy="13749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UFS00328             T/P   T 12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Hidráulica Agrícola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Márcia/Adroaldo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401                            22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4"/>
          <p:cNvSpPr txBox="1"/>
          <p:nvPr/>
        </p:nvSpPr>
        <p:spPr>
          <a:xfrm>
            <a:off x="5527675" y="1944687"/>
            <a:ext cx="1519237" cy="719137"/>
          </a:xfrm>
          <a:prstGeom prst="rect">
            <a:avLst/>
          </a:prstGeom>
          <a:gradFill>
            <a:gsLst>
              <a:gs pos="0">
                <a:srgbClr val="FF99CC"/>
              </a:gs>
              <a:gs pos="50000">
                <a:schemeClr val="lt1"/>
              </a:gs>
              <a:gs pos="100000">
                <a:srgbClr val="FF99CC"/>
              </a:gs>
            </a:gsLst>
            <a:lin ang="2700000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EGR 932    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Estações de Bombeamento                      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943                              30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4"/>
          <p:cNvSpPr txBox="1"/>
          <p:nvPr/>
        </p:nvSpPr>
        <p:spPr>
          <a:xfrm>
            <a:off x="5527675" y="2660650"/>
            <a:ext cx="1519237" cy="719137"/>
          </a:xfrm>
          <a:prstGeom prst="rect">
            <a:avLst/>
          </a:prstGeom>
          <a:gradFill>
            <a:gsLst>
              <a:gs pos="0">
                <a:srgbClr val="FF99CC"/>
              </a:gs>
              <a:gs pos="50000">
                <a:schemeClr val="lt1"/>
              </a:gs>
              <a:gs pos="100000">
                <a:srgbClr val="FF99CC"/>
              </a:gs>
            </a:gsLst>
            <a:lin ang="2700000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EGR 932    P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Estações de Bombeamento                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943                                      30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4"/>
          <p:cNvSpPr txBox="1"/>
          <p:nvPr/>
        </p:nvSpPr>
        <p:spPr>
          <a:xfrm>
            <a:off x="7040562" y="2660650"/>
            <a:ext cx="1519237" cy="719137"/>
          </a:xfrm>
          <a:prstGeom prst="rect">
            <a:avLst/>
          </a:prstGeom>
          <a:gradFill>
            <a:gsLst>
              <a:gs pos="0">
                <a:srgbClr val="FF99CC"/>
              </a:gs>
              <a:gs pos="50000">
                <a:schemeClr val="lt1"/>
              </a:gs>
              <a:gs pos="100000">
                <a:srgbClr val="FF99CC"/>
              </a:gs>
            </a:gsLst>
            <a:lin ang="2700000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EGR 925 T/P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Seminários I  T10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999                                      30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4"/>
          <p:cNvSpPr txBox="1"/>
          <p:nvPr/>
        </p:nvSpPr>
        <p:spPr>
          <a:xfrm>
            <a:off x="7062787" y="3387725"/>
            <a:ext cx="1520825" cy="6985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 322           P  T 11        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Topografia Básica Prof. Fabio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401                            20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4"/>
          <p:cNvSpPr txBox="1"/>
          <p:nvPr/>
        </p:nvSpPr>
        <p:spPr>
          <a:xfrm>
            <a:off x="8583600" y="3359150"/>
            <a:ext cx="1520700" cy="7749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 322           P   T 13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Topografia Básica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Prof Leandro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401                            20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4"/>
          <p:cNvSpPr txBox="1"/>
          <p:nvPr/>
        </p:nvSpPr>
        <p:spPr>
          <a:xfrm>
            <a:off x="8593137" y="4100512"/>
            <a:ext cx="1520825" cy="754062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 322          P     T 12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Topografia Básica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Prof. Leandro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401                            20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4"/>
          <p:cNvSpPr/>
          <p:nvPr/>
        </p:nvSpPr>
        <p:spPr>
          <a:xfrm>
            <a:off x="2462213" y="2291067"/>
            <a:ext cx="1516062" cy="1077913"/>
          </a:xfrm>
          <a:prstGeom prst="rect">
            <a:avLst/>
          </a:prstGeom>
          <a:gradFill>
            <a:gsLst>
              <a:gs pos="0">
                <a:srgbClr val="DFE9FB"/>
              </a:gs>
              <a:gs pos="100000">
                <a:srgbClr val="6E9BE7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EGR 1047     T11         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Cartografia 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Analógica e Digital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402                                20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4"/>
          <p:cNvSpPr txBox="1"/>
          <p:nvPr/>
        </p:nvSpPr>
        <p:spPr>
          <a:xfrm>
            <a:off x="2448025" y="3740150"/>
            <a:ext cx="1520700" cy="13749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UFS00328             T/P   T 13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Hidráulica Agrícola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Márcia/Adroaldo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401                            22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4"/>
          <p:cNvSpPr txBox="1"/>
          <p:nvPr/>
        </p:nvSpPr>
        <p:spPr>
          <a:xfrm>
            <a:off x="3986225" y="3730500"/>
            <a:ext cx="1520700" cy="13749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UFS00328             T/P   T 11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Hidráulica Agrícola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Márcia/Adroaldo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401                            22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4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24"/>
          <p:cNvSpPr txBox="1"/>
          <p:nvPr/>
        </p:nvSpPr>
        <p:spPr>
          <a:xfrm rot="-5400000">
            <a:off x="9244806" y="6057106"/>
            <a:ext cx="2222500" cy="319087"/>
          </a:xfrm>
          <a:prstGeom prst="rect">
            <a:avLst/>
          </a:prstGeom>
          <a:noFill/>
          <a:ln>
            <a:noFill/>
          </a:ln>
        </p:spPr>
        <p:txBody>
          <a:bodyPr anchorCtr="0" anchor="t" bIns="52225" lIns="104475" spcFirstLastPara="1" rIns="104475" wrap="square" tIns="522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1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6" name="Google Shape;546;p24"/>
          <p:cNvSpPr txBox="1"/>
          <p:nvPr/>
        </p:nvSpPr>
        <p:spPr>
          <a:xfrm>
            <a:off x="3962400" y="304800"/>
            <a:ext cx="3048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47" name="Google Shape;547;p24"/>
          <p:cNvSpPr txBox="1"/>
          <p:nvPr>
            <p:ph idx="4294967295" type="title"/>
          </p:nvPr>
        </p:nvSpPr>
        <p:spPr>
          <a:xfrm>
            <a:off x="3962400" y="239712"/>
            <a:ext cx="3048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chemeClr val="dk1"/>
                </a:solidFill>
              </a:rPr>
              <a:t>SALA 5333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548" name="Google Shape;548;p24"/>
          <p:cNvSpPr txBox="1"/>
          <p:nvPr/>
        </p:nvSpPr>
        <p:spPr>
          <a:xfrm>
            <a:off x="6773862" y="906462"/>
            <a:ext cx="3289300" cy="293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38 alunos – Prédio 44 – Terceiro andar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9" name="Google Shape;549;p24"/>
          <p:cNvSpPr txBox="1"/>
          <p:nvPr/>
        </p:nvSpPr>
        <p:spPr>
          <a:xfrm>
            <a:off x="1147762" y="892175"/>
            <a:ext cx="1990725" cy="29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Primeiro Semestre 2023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24"/>
          <p:cNvSpPr txBox="1"/>
          <p:nvPr/>
        </p:nvSpPr>
        <p:spPr>
          <a:xfrm>
            <a:off x="2455862" y="3389312"/>
            <a:ext cx="1527175" cy="690562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CFL1042                         T 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Propiedades Físico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Mecânicas da Madeira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Clóvis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402                                      30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1" name="Google Shape;551;p24"/>
          <p:cNvSpPr txBox="1"/>
          <p:nvPr/>
        </p:nvSpPr>
        <p:spPr>
          <a:xfrm>
            <a:off x="1081087" y="239712"/>
            <a:ext cx="1350962" cy="67468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552" name="Google Shape;552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7900" y="304800"/>
            <a:ext cx="1527175" cy="608012"/>
          </a:xfrm>
          <a:prstGeom prst="rect">
            <a:avLst/>
          </a:prstGeom>
          <a:noFill/>
          <a:ln>
            <a:noFill/>
          </a:ln>
        </p:spPr>
      </p:pic>
      <p:sp>
        <p:nvSpPr>
          <p:cNvPr id="553" name="Google Shape;553;p24"/>
          <p:cNvSpPr txBox="1"/>
          <p:nvPr/>
        </p:nvSpPr>
        <p:spPr>
          <a:xfrm>
            <a:off x="2459037" y="4090987"/>
            <a:ext cx="1528762" cy="715962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CFL1035                        T 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Introdução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Engenharia Florestal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Prof.ª Josita   35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24"/>
          <p:cNvSpPr txBox="1"/>
          <p:nvPr/>
        </p:nvSpPr>
        <p:spPr>
          <a:xfrm>
            <a:off x="5503862" y="4449762"/>
            <a:ext cx="1530350" cy="708025"/>
          </a:xfrm>
          <a:prstGeom prst="rect">
            <a:avLst/>
          </a:prstGeom>
          <a:gradFill>
            <a:gsLst>
              <a:gs pos="0">
                <a:srgbClr val="006C2D"/>
              </a:gs>
              <a:gs pos="50000">
                <a:srgbClr val="009E40"/>
              </a:gs>
              <a:gs pos="100000">
                <a:srgbClr val="00BD4E"/>
              </a:gs>
            </a:gsLst>
            <a:path path="circle">
              <a:fillToRect r="100%" t="100%"/>
            </a:path>
            <a:tileRect b="-100%" l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FTT1001                         T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Climatologia  Zootécnica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Astor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404                                   34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5" name="Google Shape;555;p24"/>
          <p:cNvSpPr txBox="1"/>
          <p:nvPr/>
        </p:nvSpPr>
        <p:spPr>
          <a:xfrm>
            <a:off x="7058025" y="1933575"/>
            <a:ext cx="1530350" cy="147320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EGR1031  - Elementos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de Recursos Hídricos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T 99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Toshio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AutoNum type="arabicPlain" startAt="401"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  30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24"/>
          <p:cNvSpPr txBox="1"/>
          <p:nvPr/>
        </p:nvSpPr>
        <p:spPr>
          <a:xfrm>
            <a:off x="8585200" y="4468812"/>
            <a:ext cx="1528762" cy="763587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lin ang="135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UFSM00325                   T 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Geotecnologias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Aplicadas à Agronomia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Prof.ª Liane   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24"/>
          <p:cNvSpPr txBox="1"/>
          <p:nvPr/>
        </p:nvSpPr>
        <p:spPr>
          <a:xfrm>
            <a:off x="4003675" y="1568450"/>
            <a:ext cx="1482725" cy="714375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UFSM00339                       T 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Olericultura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Prof. Jerônimo           20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24"/>
          <p:cNvSpPr txBox="1"/>
          <p:nvPr/>
        </p:nvSpPr>
        <p:spPr>
          <a:xfrm>
            <a:off x="5548312" y="1566862"/>
            <a:ext cx="1506537" cy="1766887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UFSM00337          T/P      T 16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Agricultura Especial I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Enio/Thomas/Alencar/Diego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  22 v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9" name="Google Shape;559;p24"/>
          <p:cNvSpPr txBox="1"/>
          <p:nvPr/>
        </p:nvSpPr>
        <p:spPr>
          <a:xfrm>
            <a:off x="7016750" y="1933575"/>
            <a:ext cx="1530350" cy="1473200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lin ang="135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EGR1031  - Elementos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de Recursos Hídricos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T 99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Toshio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AutoNum type="arabicPlain" startAt="401"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  30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0" name="Google Shape;560;p24"/>
          <p:cNvSpPr txBox="1"/>
          <p:nvPr/>
        </p:nvSpPr>
        <p:spPr>
          <a:xfrm>
            <a:off x="3962400" y="1568450"/>
            <a:ext cx="1482725" cy="714375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lin ang="135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UFSM00339                       T 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Olericultura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Prof. Jerônimo           20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1" name="Google Shape;561;p24"/>
          <p:cNvSpPr txBox="1"/>
          <p:nvPr/>
        </p:nvSpPr>
        <p:spPr>
          <a:xfrm>
            <a:off x="5507037" y="1566862"/>
            <a:ext cx="1506537" cy="1766887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lin ang="135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UFSM00337          T/P      T 16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Agricultura Especial I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Enio/Thomas/Alencar/Diego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  22 v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2" name="Google Shape;562;p24"/>
          <p:cNvSpPr txBox="1"/>
          <p:nvPr/>
        </p:nvSpPr>
        <p:spPr>
          <a:xfrm>
            <a:off x="3973562" y="2328087"/>
            <a:ext cx="1530300" cy="708000"/>
          </a:xfrm>
          <a:prstGeom prst="rect">
            <a:avLst/>
          </a:prstGeom>
          <a:gradFill>
            <a:gsLst>
              <a:gs pos="0">
                <a:srgbClr val="006C2D"/>
              </a:gs>
              <a:gs pos="50000">
                <a:srgbClr val="009E40"/>
              </a:gs>
              <a:gs pos="100000">
                <a:srgbClr val="00BD4E"/>
              </a:gs>
            </a:gsLst>
            <a:path path="circle">
              <a:fillToRect r="100%" t="100%"/>
            </a:path>
            <a:tileRect b="-100%" l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ZOT1424                        T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Homeopatia em Prod. Animal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Paulo P.</a:t>
            </a:r>
            <a: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          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24"/>
          <p:cNvSpPr txBox="1"/>
          <p:nvPr/>
        </p:nvSpPr>
        <p:spPr>
          <a:xfrm>
            <a:off x="3998912" y="4071937"/>
            <a:ext cx="1520700" cy="720600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lin ang="13500000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UFSM00322             T    T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Topografia Básica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Prof. Fábio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401                            22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" name="Google Shape;564;p24"/>
          <p:cNvSpPr txBox="1"/>
          <p:nvPr/>
        </p:nvSpPr>
        <p:spPr>
          <a:xfrm>
            <a:off x="2455862" y="1557337"/>
            <a:ext cx="1530300" cy="720600"/>
          </a:xfrm>
          <a:prstGeom prst="rect">
            <a:avLst/>
          </a:prstGeom>
          <a:gradFill>
            <a:gsLst>
              <a:gs pos="0">
                <a:srgbClr val="006C2D"/>
              </a:gs>
              <a:gs pos="50000">
                <a:srgbClr val="009E40"/>
              </a:gs>
              <a:gs pos="100000">
                <a:srgbClr val="00BD4E"/>
              </a:gs>
            </a:gsLst>
            <a:path path="circle">
              <a:fillToRect r="100%" t="100%"/>
            </a:path>
            <a:tileRect b="-100%" l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ZOT1109   T 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Noções de Aquacultura  Naglezi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5" name="Google Shape;565;p24"/>
          <p:cNvSpPr txBox="1"/>
          <p:nvPr/>
        </p:nvSpPr>
        <p:spPr>
          <a:xfrm>
            <a:off x="8594725" y="1579562"/>
            <a:ext cx="1527300" cy="738300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lin ang="10800000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UFSM00335        </a:t>
            </a:r>
            <a:r>
              <a:rPr b="1" lang="en-US" sz="1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pra</a:t>
            </a: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T 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Fruticultura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Vanderlei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6" name="Google Shape;566;p24"/>
          <p:cNvSpPr txBox="1"/>
          <p:nvPr/>
        </p:nvSpPr>
        <p:spPr>
          <a:xfrm>
            <a:off x="8591550" y="2301037"/>
            <a:ext cx="1527300" cy="738300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lin ang="13500000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UFSM00335        pra     T 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Fruticultura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Vanderlei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0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p25"/>
          <p:cNvSpPr txBox="1"/>
          <p:nvPr/>
        </p:nvSpPr>
        <p:spPr>
          <a:xfrm rot="-5400000">
            <a:off x="9244806" y="6057106"/>
            <a:ext cx="2222500" cy="319087"/>
          </a:xfrm>
          <a:prstGeom prst="rect">
            <a:avLst/>
          </a:prstGeom>
          <a:noFill/>
          <a:ln>
            <a:noFill/>
          </a:ln>
        </p:spPr>
        <p:txBody>
          <a:bodyPr anchorCtr="0" anchor="t" bIns="52225" lIns="104475" spcFirstLastPara="1" rIns="104475" wrap="square" tIns="522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1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25"/>
          <p:cNvSpPr txBox="1"/>
          <p:nvPr/>
        </p:nvSpPr>
        <p:spPr>
          <a:xfrm>
            <a:off x="3962400" y="304800"/>
            <a:ext cx="3048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73" name="Google Shape;573;p25"/>
          <p:cNvSpPr txBox="1"/>
          <p:nvPr>
            <p:ph idx="4294967295" type="title"/>
          </p:nvPr>
        </p:nvSpPr>
        <p:spPr>
          <a:xfrm>
            <a:off x="3962400" y="239712"/>
            <a:ext cx="3048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chemeClr val="dk1"/>
                </a:solidFill>
              </a:rPr>
              <a:t>SALA 5334</a:t>
            </a:r>
            <a:endParaRPr b="1"/>
          </a:p>
        </p:txBody>
      </p:sp>
      <p:sp>
        <p:nvSpPr>
          <p:cNvPr id="574" name="Google Shape;574;p25"/>
          <p:cNvSpPr txBox="1"/>
          <p:nvPr/>
        </p:nvSpPr>
        <p:spPr>
          <a:xfrm>
            <a:off x="6773862" y="906462"/>
            <a:ext cx="3289300" cy="293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49 alunos – Prédio 44 – Terceiro andar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25"/>
          <p:cNvSpPr txBox="1"/>
          <p:nvPr/>
        </p:nvSpPr>
        <p:spPr>
          <a:xfrm>
            <a:off x="2466975" y="1560512"/>
            <a:ext cx="1530350" cy="1841500"/>
          </a:xfrm>
          <a:prstGeom prst="rect">
            <a:avLst/>
          </a:prstGeom>
          <a:gradFill>
            <a:gsLst>
              <a:gs pos="0">
                <a:srgbClr val="FFDE7E"/>
              </a:gs>
              <a:gs pos="50000">
                <a:srgbClr val="FFE9B1"/>
              </a:gs>
              <a:gs pos="100000">
                <a:srgbClr val="FFF2D9"/>
              </a:gs>
            </a:gsLst>
            <a:lin ang="135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EDA882                          T 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Economia Aplicada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Alessadro P.A.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3003                                       50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6" name="Google Shape;576;p25"/>
          <p:cNvSpPr txBox="1"/>
          <p:nvPr/>
        </p:nvSpPr>
        <p:spPr>
          <a:xfrm>
            <a:off x="1147762" y="892175"/>
            <a:ext cx="1990725" cy="29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Primeiro Semestre 2023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7" name="Google Shape;577;p25"/>
          <p:cNvSpPr txBox="1"/>
          <p:nvPr/>
        </p:nvSpPr>
        <p:spPr>
          <a:xfrm>
            <a:off x="8569325" y="1565275"/>
            <a:ext cx="1527175" cy="1836737"/>
          </a:xfrm>
          <a:prstGeom prst="rect">
            <a:avLst/>
          </a:prstGeom>
          <a:gradFill>
            <a:gsLst>
              <a:gs pos="0">
                <a:srgbClr val="FFDE7E"/>
              </a:gs>
              <a:gs pos="50000">
                <a:srgbClr val="FFE9B1"/>
              </a:gs>
              <a:gs pos="100000">
                <a:srgbClr val="FFF2D9"/>
              </a:gs>
            </a:gsLst>
            <a:path path="circle">
              <a:fillToRect b="100%" l="100%"/>
            </a:path>
            <a:tileRect r="-100%" t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ZOT937                     T 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Produção Animal 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Adriano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3003                                       50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8" name="Google Shape;578;p25"/>
          <p:cNvSpPr txBox="1"/>
          <p:nvPr/>
        </p:nvSpPr>
        <p:spPr>
          <a:xfrm>
            <a:off x="5518150" y="5184775"/>
            <a:ext cx="1530350" cy="717550"/>
          </a:xfrm>
          <a:prstGeom prst="rect">
            <a:avLst/>
          </a:prstGeom>
          <a:gradFill>
            <a:gsLst>
              <a:gs pos="0">
                <a:srgbClr val="006994"/>
              </a:gs>
              <a:gs pos="50000">
                <a:srgbClr val="009AD7"/>
              </a:gs>
              <a:gs pos="100000">
                <a:srgbClr val="00B8FF"/>
              </a:gs>
            </a:gsLst>
            <a:path path="circle">
              <a:fillToRect l="100%" t="100%"/>
            </a:path>
            <a:tileRect b="-100%" r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EDA1025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Metodologia da Pesquisa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Prof.a Tônia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403                                       48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9" name="Google Shape;579;p25"/>
          <p:cNvSpPr txBox="1"/>
          <p:nvPr/>
        </p:nvSpPr>
        <p:spPr>
          <a:xfrm>
            <a:off x="7038975" y="1554162"/>
            <a:ext cx="1530350" cy="1092200"/>
          </a:xfrm>
          <a:prstGeom prst="rect">
            <a:avLst/>
          </a:prstGeom>
          <a:gradFill>
            <a:gsLst>
              <a:gs pos="0">
                <a:srgbClr val="006994"/>
              </a:gs>
              <a:gs pos="50000">
                <a:srgbClr val="009AD7"/>
              </a:gs>
              <a:gs pos="100000">
                <a:srgbClr val="00B8FF"/>
              </a:gs>
            </a:gsLst>
            <a:path path="circle">
              <a:fillToRect l="100%" t="100%"/>
            </a:path>
            <a:tileRect b="-100%" r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ZOT1004                  T 20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Melhoramento Animal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Pâmela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403                                      48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25"/>
          <p:cNvSpPr txBox="1"/>
          <p:nvPr/>
        </p:nvSpPr>
        <p:spPr>
          <a:xfrm>
            <a:off x="2466975" y="3751262"/>
            <a:ext cx="1528762" cy="1081087"/>
          </a:xfrm>
          <a:prstGeom prst="rect">
            <a:avLst/>
          </a:prstGeom>
          <a:gradFill>
            <a:gsLst>
              <a:gs pos="0">
                <a:srgbClr val="7C7C7C"/>
              </a:gs>
              <a:gs pos="50000">
                <a:srgbClr val="B4B4B4"/>
              </a:gs>
              <a:gs pos="100000">
                <a:srgbClr val="D8D8D8"/>
              </a:gs>
            </a:gsLst>
            <a:path path="circle">
              <a:fillToRect r="100%" t="100%"/>
            </a:path>
            <a:tileRect b="-100%" l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TCA1066                        T 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Microbiologia dos Alimentos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Cristiano</a:t>
            </a:r>
            <a:endParaRPr b="1" i="0" sz="13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407                                        60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1" name="Google Shape;581;p25"/>
          <p:cNvSpPr txBox="1"/>
          <p:nvPr/>
        </p:nvSpPr>
        <p:spPr>
          <a:xfrm>
            <a:off x="1081087" y="239712"/>
            <a:ext cx="1350962" cy="67468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582" name="Google Shape;582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7900" y="304800"/>
            <a:ext cx="1527175" cy="608012"/>
          </a:xfrm>
          <a:prstGeom prst="rect">
            <a:avLst/>
          </a:prstGeom>
          <a:noFill/>
          <a:ln>
            <a:noFill/>
          </a:ln>
        </p:spPr>
      </p:pic>
      <p:sp>
        <p:nvSpPr>
          <p:cNvPr id="583" name="Google Shape;583;p25"/>
          <p:cNvSpPr txBox="1"/>
          <p:nvPr/>
        </p:nvSpPr>
        <p:spPr>
          <a:xfrm>
            <a:off x="5518150" y="2630487"/>
            <a:ext cx="1530350" cy="717550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path path="circle">
              <a:fillToRect r="100%" t="100%"/>
            </a:path>
            <a:tileRect b="-100%" l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UFSM00334        T/P     T 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Propagação de Plantas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Rogério/Lilian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            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4" name="Google Shape;584;p25"/>
          <p:cNvSpPr txBox="1"/>
          <p:nvPr/>
        </p:nvSpPr>
        <p:spPr>
          <a:xfrm>
            <a:off x="4017962" y="2636837"/>
            <a:ext cx="1476375" cy="752475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path path="circle">
              <a:fillToRect r="100%" t="100%"/>
            </a:path>
            <a:tileRect b="-100%" l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UFSM00351         T 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Fundamentos da Zootecnia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Pamela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401                             22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" name="Google Shape;585;p25"/>
          <p:cNvSpPr txBox="1"/>
          <p:nvPr/>
        </p:nvSpPr>
        <p:spPr>
          <a:xfrm>
            <a:off x="4002087" y="3389312"/>
            <a:ext cx="1495425" cy="693737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path path="circle">
              <a:fillToRect r="100%" t="100%"/>
            </a:path>
            <a:tileRect b="-100%" l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UFSM00333             T     T11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Ecologia Agrícola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401    Prof.ª Isabel/Lilian 22v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6" name="Google Shape;586;p25"/>
          <p:cNvSpPr txBox="1"/>
          <p:nvPr/>
        </p:nvSpPr>
        <p:spPr>
          <a:xfrm>
            <a:off x="4013200" y="4092575"/>
            <a:ext cx="1495425" cy="693737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path path="circle">
              <a:fillToRect r="100%" t="100%"/>
            </a:path>
            <a:tileRect b="-100%" l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UFSM00333             T     T11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Ecologia Agrícola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401    Prof.ª Isabel/Lilian 22v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7" name="Google Shape;587;p25"/>
          <p:cNvSpPr txBox="1"/>
          <p:nvPr/>
        </p:nvSpPr>
        <p:spPr>
          <a:xfrm>
            <a:off x="3984625" y="1549400"/>
            <a:ext cx="1530350" cy="1076325"/>
          </a:xfrm>
          <a:prstGeom prst="rect">
            <a:avLst/>
          </a:prstGeom>
          <a:gradFill>
            <a:gsLst>
              <a:gs pos="0">
                <a:srgbClr val="006C2D"/>
              </a:gs>
              <a:gs pos="50000">
                <a:srgbClr val="009E40"/>
              </a:gs>
              <a:gs pos="100000">
                <a:srgbClr val="00BD4E"/>
              </a:gs>
            </a:gsLst>
            <a:lin ang="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ZOT2096                        T 20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Genômica na Produção Animal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Pâmela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404                                        20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8" name="Google Shape;588;p25"/>
          <p:cNvSpPr txBox="1"/>
          <p:nvPr/>
        </p:nvSpPr>
        <p:spPr>
          <a:xfrm>
            <a:off x="7054850" y="4441850"/>
            <a:ext cx="1530300" cy="752400"/>
          </a:xfrm>
          <a:prstGeom prst="rect">
            <a:avLst/>
          </a:prstGeom>
          <a:gradFill>
            <a:gsLst>
              <a:gs pos="0">
                <a:srgbClr val="BBBBFD"/>
              </a:gs>
              <a:gs pos="50000">
                <a:srgbClr val="D4D4FD"/>
              </a:gs>
              <a:gs pos="100000">
                <a:srgbClr val="E9E9FD"/>
              </a:gs>
            </a:gsLst>
            <a:lin ang="13500000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TCA1053                       T 11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Microbiologia Alimentar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Fallon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211                                    28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9" name="Google Shape;589;p25"/>
          <p:cNvSpPr txBox="1"/>
          <p:nvPr/>
        </p:nvSpPr>
        <p:spPr>
          <a:xfrm>
            <a:off x="5503862" y="1541462"/>
            <a:ext cx="1530300" cy="1086000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path path="circle">
              <a:fillToRect r="100%" t="100%"/>
            </a:path>
            <a:tileRect b="-100%" l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UFM00357    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Suinocultura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Arlei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401                                       44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0" name="Google Shape;590;p25"/>
          <p:cNvSpPr txBox="1"/>
          <p:nvPr/>
        </p:nvSpPr>
        <p:spPr>
          <a:xfrm>
            <a:off x="8567750" y="3724262"/>
            <a:ext cx="1530300" cy="717600"/>
          </a:xfrm>
          <a:prstGeom prst="rect">
            <a:avLst/>
          </a:prstGeom>
          <a:gradFill>
            <a:gsLst>
              <a:gs pos="0">
                <a:srgbClr val="BBBBFD"/>
              </a:gs>
              <a:gs pos="50000">
                <a:srgbClr val="D4D4FD"/>
              </a:gs>
              <a:gs pos="100000">
                <a:srgbClr val="E9E9FD"/>
              </a:gs>
            </a:gsLst>
            <a:path path="circle">
              <a:fillToRect b="100%" l="100%"/>
            </a:path>
            <a:tileRect r="-100%" t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TCA1055                  T10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Bioquímica de Alimentos FA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Profs. Alexandre/Roger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211                                     48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4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p26"/>
          <p:cNvSpPr txBox="1"/>
          <p:nvPr/>
        </p:nvSpPr>
        <p:spPr>
          <a:xfrm rot="-5400000">
            <a:off x="9244806" y="6057106"/>
            <a:ext cx="2222500" cy="319087"/>
          </a:xfrm>
          <a:prstGeom prst="rect">
            <a:avLst/>
          </a:prstGeom>
          <a:noFill/>
          <a:ln>
            <a:noFill/>
          </a:ln>
        </p:spPr>
        <p:txBody>
          <a:bodyPr anchorCtr="0" anchor="t" bIns="52225" lIns="104475" spcFirstLastPara="1" rIns="104475" wrap="square" tIns="522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1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6" name="Google Shape;596;p26"/>
          <p:cNvSpPr txBox="1"/>
          <p:nvPr/>
        </p:nvSpPr>
        <p:spPr>
          <a:xfrm>
            <a:off x="3962400" y="304800"/>
            <a:ext cx="3048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97" name="Google Shape;597;p26"/>
          <p:cNvSpPr txBox="1"/>
          <p:nvPr>
            <p:ph idx="4294967295" type="title"/>
          </p:nvPr>
        </p:nvSpPr>
        <p:spPr>
          <a:xfrm>
            <a:off x="3962400" y="239712"/>
            <a:ext cx="3048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chemeClr val="dk1"/>
                </a:solidFill>
              </a:rPr>
              <a:t>SALA 5342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598" name="Google Shape;598;p26"/>
          <p:cNvSpPr txBox="1"/>
          <p:nvPr/>
        </p:nvSpPr>
        <p:spPr>
          <a:xfrm>
            <a:off x="6773862" y="906462"/>
            <a:ext cx="3289300" cy="293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49 alunos – Prédio 44 – Terceiro andar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9" name="Google Shape;599;p26"/>
          <p:cNvSpPr txBox="1"/>
          <p:nvPr/>
        </p:nvSpPr>
        <p:spPr>
          <a:xfrm>
            <a:off x="1147762" y="892175"/>
            <a:ext cx="1990725" cy="29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Primeiro Semestre 2023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0" name="Google Shape;600;p26"/>
          <p:cNvSpPr txBox="1"/>
          <p:nvPr/>
        </p:nvSpPr>
        <p:spPr>
          <a:xfrm>
            <a:off x="8570912" y="4097337"/>
            <a:ext cx="1527175" cy="1447800"/>
          </a:xfrm>
          <a:prstGeom prst="rect">
            <a:avLst/>
          </a:prstGeom>
          <a:gradFill>
            <a:gsLst>
              <a:gs pos="0">
                <a:srgbClr val="006C2D"/>
              </a:gs>
              <a:gs pos="50000">
                <a:srgbClr val="009E40"/>
              </a:gs>
              <a:gs pos="100000">
                <a:srgbClr val="00BD4E"/>
              </a:gs>
            </a:gsLst>
            <a:lin ang="135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ZOT1061    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Metodologia Científica e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Técnica de Seminários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Profs.Gerson, Vladimir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404                               40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1" name="Google Shape;601;p26"/>
          <p:cNvSpPr txBox="1"/>
          <p:nvPr/>
        </p:nvSpPr>
        <p:spPr>
          <a:xfrm>
            <a:off x="8589962" y="1577975"/>
            <a:ext cx="1527175" cy="1081087"/>
          </a:xfrm>
          <a:prstGeom prst="rect">
            <a:avLst/>
          </a:prstGeom>
          <a:solidFill>
            <a:srgbClr val="D6D6F5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EDA1047                     T10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Metodologia Aplicada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aos Alimentos –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Joel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407                                      60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2" name="Google Shape;602;p26"/>
          <p:cNvSpPr txBox="1"/>
          <p:nvPr/>
        </p:nvSpPr>
        <p:spPr>
          <a:xfrm>
            <a:off x="3994150" y="3392487"/>
            <a:ext cx="1530350" cy="717550"/>
          </a:xfrm>
          <a:prstGeom prst="rect">
            <a:avLst/>
          </a:prstGeom>
          <a:gradFill>
            <a:gsLst>
              <a:gs pos="0">
                <a:srgbClr val="79798E"/>
              </a:gs>
              <a:gs pos="50000">
                <a:srgbClr val="B0B0CD"/>
              </a:gs>
              <a:gs pos="100000">
                <a:srgbClr val="D3D3F7"/>
              </a:gs>
            </a:gsLst>
            <a:path path="circle">
              <a:fillToRect r="100%" t="100%"/>
            </a:path>
            <a:tileRect b="-100%" l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TCA1069             T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Segurança do Trabalho –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Juliano/Aline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407                                      55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3" name="Google Shape;603;p26"/>
          <p:cNvSpPr txBox="1"/>
          <p:nvPr/>
        </p:nvSpPr>
        <p:spPr>
          <a:xfrm>
            <a:off x="5534025" y="1566862"/>
            <a:ext cx="1504950" cy="1079500"/>
          </a:xfrm>
          <a:prstGeom prst="rect">
            <a:avLst/>
          </a:prstGeom>
          <a:solidFill>
            <a:srgbClr val="FFCC99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FTT1041                  T 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Agroclimatologia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Nereu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3003                    50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4" name="Google Shape;604;p26"/>
          <p:cNvSpPr txBox="1"/>
          <p:nvPr/>
        </p:nvSpPr>
        <p:spPr>
          <a:xfrm>
            <a:off x="2465387" y="3384550"/>
            <a:ext cx="1528762" cy="1081087"/>
          </a:xfrm>
          <a:prstGeom prst="rect">
            <a:avLst/>
          </a:prstGeom>
          <a:gradFill>
            <a:gsLst>
              <a:gs pos="0">
                <a:srgbClr val="79798E"/>
              </a:gs>
              <a:gs pos="50000">
                <a:srgbClr val="B0B0CD"/>
              </a:gs>
              <a:gs pos="100000">
                <a:srgbClr val="D3D3F7"/>
              </a:gs>
            </a:gsLst>
            <a:path path="circle">
              <a:fillToRect r="100%" t="100%"/>
            </a:path>
            <a:tileRect b="-100%" l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TCA1076                           T 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Nutrição e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Segurança Alimentar-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Aline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407                                        60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5" name="Google Shape;605;p26"/>
          <p:cNvSpPr txBox="1"/>
          <p:nvPr/>
        </p:nvSpPr>
        <p:spPr>
          <a:xfrm>
            <a:off x="5521325" y="3416300"/>
            <a:ext cx="1527175" cy="1387475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FTT1040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Técnica e Análises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Experimentais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Alberto C.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402                                   40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6" name="Google Shape;606;p26"/>
          <p:cNvSpPr txBox="1"/>
          <p:nvPr/>
        </p:nvSpPr>
        <p:spPr>
          <a:xfrm>
            <a:off x="1081087" y="239712"/>
            <a:ext cx="1350962" cy="67468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607" name="Google Shape;607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7900" y="304800"/>
            <a:ext cx="1527175" cy="608012"/>
          </a:xfrm>
          <a:prstGeom prst="rect">
            <a:avLst/>
          </a:prstGeom>
          <a:noFill/>
          <a:ln>
            <a:noFill/>
          </a:ln>
        </p:spPr>
      </p:pic>
      <p:sp>
        <p:nvSpPr>
          <p:cNvPr id="608" name="Google Shape;608;p26"/>
          <p:cNvSpPr txBox="1"/>
          <p:nvPr/>
        </p:nvSpPr>
        <p:spPr>
          <a:xfrm>
            <a:off x="8570912" y="3001962"/>
            <a:ext cx="1530350" cy="717550"/>
          </a:xfrm>
          <a:prstGeom prst="rect">
            <a:avLst/>
          </a:prstGeom>
          <a:gradFill>
            <a:gsLst>
              <a:gs pos="0">
                <a:srgbClr val="79798E"/>
              </a:gs>
              <a:gs pos="50000">
                <a:srgbClr val="B0B0CD"/>
              </a:gs>
              <a:gs pos="100000">
                <a:srgbClr val="D3D3F7"/>
              </a:gs>
            </a:gsLst>
            <a:lin ang="81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EDA1053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Sistemas Agroindustriais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Andrea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407                                   50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9" name="Google Shape;609;p26"/>
          <p:cNvSpPr txBox="1"/>
          <p:nvPr/>
        </p:nvSpPr>
        <p:spPr>
          <a:xfrm>
            <a:off x="7067550" y="4097337"/>
            <a:ext cx="1506537" cy="1447800"/>
          </a:xfrm>
          <a:prstGeom prst="rect">
            <a:avLst/>
          </a:prstGeom>
          <a:gradFill>
            <a:gsLst>
              <a:gs pos="0">
                <a:srgbClr val="006C2D"/>
              </a:gs>
              <a:gs pos="50000">
                <a:srgbClr val="009E40"/>
              </a:gs>
              <a:gs pos="100000">
                <a:srgbClr val="00BD4E"/>
              </a:gs>
            </a:gsLst>
            <a:lin ang="135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ZOT1016    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Forragicultura 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Luciana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404                               40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0" name="Google Shape;610;p26"/>
          <p:cNvSpPr txBox="1"/>
          <p:nvPr/>
        </p:nvSpPr>
        <p:spPr>
          <a:xfrm>
            <a:off x="5529250" y="2809875"/>
            <a:ext cx="1530300" cy="579300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lin ang="108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UFSM00351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Fundamentos da Zootecnia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Pamela    401       44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1" name="Google Shape;611;p26"/>
          <p:cNvSpPr txBox="1"/>
          <p:nvPr/>
        </p:nvSpPr>
        <p:spPr>
          <a:xfrm>
            <a:off x="2465387" y="4465637"/>
            <a:ext cx="1530350" cy="1079500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lin ang="108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UFSM00327        T/P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Construções Rurais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Francine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401                                       44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2" name="Google Shape;612;p26"/>
          <p:cNvSpPr txBox="1"/>
          <p:nvPr/>
        </p:nvSpPr>
        <p:spPr>
          <a:xfrm>
            <a:off x="3995600" y="1613717"/>
            <a:ext cx="1505100" cy="1770900"/>
          </a:xfrm>
          <a:prstGeom prst="rect">
            <a:avLst/>
          </a:prstGeom>
          <a:solidFill>
            <a:srgbClr val="FFCC99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DPADP1095                  T 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Estatística Aplicada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José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3003                    45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3" name="Google Shape;613;p26"/>
          <p:cNvSpPr txBox="1"/>
          <p:nvPr/>
        </p:nvSpPr>
        <p:spPr>
          <a:xfrm>
            <a:off x="2455850" y="1577958"/>
            <a:ext cx="1530300" cy="1822200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lin ang="108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UFSM00312           T          T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Entomologia Agrícola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Jerson/Jonas/Oderlei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22 vagas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4" name="Google Shape;614;p26"/>
          <p:cNvSpPr txBox="1"/>
          <p:nvPr/>
        </p:nvSpPr>
        <p:spPr>
          <a:xfrm>
            <a:off x="7080250" y="1925637"/>
            <a:ext cx="1530300" cy="144630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6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ZOT1421  T10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Formulação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Dietas para Ruminantes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Profs. Eduardo/Tiago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AutoNum type="arabicPlain" startAt="404"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25 v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8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Google Shape;619;p27"/>
          <p:cNvSpPr txBox="1"/>
          <p:nvPr/>
        </p:nvSpPr>
        <p:spPr>
          <a:xfrm rot="-5400000">
            <a:off x="9244806" y="6057106"/>
            <a:ext cx="2222500" cy="319087"/>
          </a:xfrm>
          <a:prstGeom prst="rect">
            <a:avLst/>
          </a:prstGeom>
          <a:noFill/>
          <a:ln>
            <a:noFill/>
          </a:ln>
        </p:spPr>
        <p:txBody>
          <a:bodyPr anchorCtr="0" anchor="t" bIns="52225" lIns="104475" spcFirstLastPara="1" rIns="104475" wrap="square" tIns="522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1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0" name="Google Shape;620;p27"/>
          <p:cNvSpPr txBox="1"/>
          <p:nvPr/>
        </p:nvSpPr>
        <p:spPr>
          <a:xfrm>
            <a:off x="3962400" y="304800"/>
            <a:ext cx="3048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21" name="Google Shape;621;p27"/>
          <p:cNvSpPr txBox="1"/>
          <p:nvPr>
            <p:ph idx="4294967295" type="title"/>
          </p:nvPr>
        </p:nvSpPr>
        <p:spPr>
          <a:xfrm>
            <a:off x="3962400" y="239712"/>
            <a:ext cx="3048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chemeClr val="dk1"/>
                </a:solidFill>
              </a:rPr>
              <a:t>SALA 5345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622" name="Google Shape;622;p27"/>
          <p:cNvSpPr txBox="1"/>
          <p:nvPr/>
        </p:nvSpPr>
        <p:spPr>
          <a:xfrm>
            <a:off x="6773862" y="906462"/>
            <a:ext cx="3289300" cy="293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42 alunos – Prédio 44 – Terceiro andar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3" name="Google Shape;623;p27"/>
          <p:cNvSpPr txBox="1"/>
          <p:nvPr/>
        </p:nvSpPr>
        <p:spPr>
          <a:xfrm>
            <a:off x="3962400" y="1558925"/>
            <a:ext cx="1530350" cy="1119187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CFL1034                           T 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Genética Básica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Ezequiel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402                                        20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4" name="Google Shape;624;p27"/>
          <p:cNvSpPr txBox="1"/>
          <p:nvPr/>
        </p:nvSpPr>
        <p:spPr>
          <a:xfrm>
            <a:off x="2443162" y="1573212"/>
            <a:ext cx="1530300" cy="720600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ZOT1020           P          T 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Técnica Experimental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com Animais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Prof. Paulo P.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5" name="Google Shape;625;p27"/>
          <p:cNvSpPr txBox="1"/>
          <p:nvPr/>
        </p:nvSpPr>
        <p:spPr>
          <a:xfrm>
            <a:off x="1147762" y="892175"/>
            <a:ext cx="1990725" cy="29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Primeiro Semestre 2023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6" name="Google Shape;626;p27"/>
          <p:cNvSpPr txBox="1"/>
          <p:nvPr/>
        </p:nvSpPr>
        <p:spPr>
          <a:xfrm>
            <a:off x="3984625" y="3381375"/>
            <a:ext cx="1530350" cy="1052512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CFL1050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Recuperação de áreas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Degradadas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Ana Paula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402                                       30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7" name="Google Shape;627;p27"/>
          <p:cNvSpPr txBox="1"/>
          <p:nvPr/>
        </p:nvSpPr>
        <p:spPr>
          <a:xfrm>
            <a:off x="5526087" y="4090987"/>
            <a:ext cx="1530350" cy="1436687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CFL1057    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Estradas Florestais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Sutili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402                                       30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8" name="Google Shape;628;p27"/>
          <p:cNvSpPr txBox="1"/>
          <p:nvPr/>
        </p:nvSpPr>
        <p:spPr>
          <a:xfrm>
            <a:off x="1081087" y="239712"/>
            <a:ext cx="1350962" cy="67468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629" name="Google Shape;629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7900" y="304800"/>
            <a:ext cx="1527175" cy="608012"/>
          </a:xfrm>
          <a:prstGeom prst="rect">
            <a:avLst/>
          </a:prstGeom>
          <a:noFill/>
          <a:ln>
            <a:noFill/>
          </a:ln>
        </p:spPr>
      </p:pic>
      <p:sp>
        <p:nvSpPr>
          <p:cNvPr id="630" name="Google Shape;630;p27"/>
          <p:cNvSpPr txBox="1"/>
          <p:nvPr/>
        </p:nvSpPr>
        <p:spPr>
          <a:xfrm>
            <a:off x="5538787" y="3522846"/>
            <a:ext cx="1530300" cy="599127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6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800"/>
              <a:buFont typeface="Arial Narrow"/>
              <a:buNone/>
            </a:pPr>
            <a:r>
              <a:t/>
            </a:r>
            <a:endParaRPr b="1" i="0" sz="8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800"/>
              <a:buFont typeface="Arial Narrow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SOL1017 T  Manejo e Conservação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800"/>
              <a:buFont typeface="Arial Narrow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do Solo e da Agua 402 15 v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800"/>
              <a:buFont typeface="Arial Narrow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Rodrigo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1" name="Google Shape;631;p27"/>
          <p:cNvSpPr txBox="1"/>
          <p:nvPr/>
        </p:nvSpPr>
        <p:spPr>
          <a:xfrm>
            <a:off x="2444750" y="4094162"/>
            <a:ext cx="1527175" cy="1423987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Agrometeorologia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Astor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303                               22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2" name="Google Shape;632;p27"/>
          <p:cNvSpPr txBox="1"/>
          <p:nvPr/>
        </p:nvSpPr>
        <p:spPr>
          <a:xfrm>
            <a:off x="3967162" y="2640012"/>
            <a:ext cx="1530350" cy="747712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UFSM00312        P       T 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Entomologia Agrícola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Jerson/Jonas//Oderlei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22 vagas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3" name="Google Shape;633;p27"/>
          <p:cNvSpPr txBox="1"/>
          <p:nvPr/>
        </p:nvSpPr>
        <p:spPr>
          <a:xfrm>
            <a:off x="5511800" y="1585900"/>
            <a:ext cx="1530300" cy="674700"/>
          </a:xfrm>
          <a:prstGeom prst="rect">
            <a:avLst/>
          </a:prstGeom>
          <a:gradFill>
            <a:gsLst>
              <a:gs pos="0">
                <a:srgbClr val="977653"/>
              </a:gs>
              <a:gs pos="50000">
                <a:srgbClr val="DBAA78"/>
              </a:gs>
              <a:gs pos="100000">
                <a:srgbClr val="FFCC91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TCA1095                  T 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Tecnologia de Produtos de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Origem Animal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Mari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3003                    37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                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4" name="Google Shape;634;p27"/>
          <p:cNvSpPr txBox="1"/>
          <p:nvPr/>
        </p:nvSpPr>
        <p:spPr>
          <a:xfrm>
            <a:off x="8589962" y="3400425"/>
            <a:ext cx="1527175" cy="1046162"/>
          </a:xfrm>
          <a:prstGeom prst="rect">
            <a:avLst/>
          </a:prstGeom>
          <a:solidFill>
            <a:srgbClr val="D6D6F5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TCA1064                          T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Quimica de Alimentos II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Juliano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407                               40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5" name="Google Shape;635;p27"/>
          <p:cNvSpPr txBox="1"/>
          <p:nvPr/>
        </p:nvSpPr>
        <p:spPr>
          <a:xfrm>
            <a:off x="7081837" y="4113212"/>
            <a:ext cx="1495425" cy="69215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UFSM00333             P     T13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Ecologia Agrícola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401    Prof.ª Isabel/Lilian 22v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6" name="Google Shape;636;p27"/>
          <p:cNvSpPr txBox="1"/>
          <p:nvPr/>
        </p:nvSpPr>
        <p:spPr>
          <a:xfrm>
            <a:off x="7069137" y="3398837"/>
            <a:ext cx="1495425" cy="69215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UFSM00333             P     T12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Ecologia Agrícola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401    Prof.ª Isabel/Lilian 22v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7" name="Google Shape;637;p27"/>
          <p:cNvSpPr txBox="1"/>
          <p:nvPr/>
        </p:nvSpPr>
        <p:spPr>
          <a:xfrm>
            <a:off x="8570912" y="1563687"/>
            <a:ext cx="1527300" cy="1819200"/>
          </a:xfrm>
          <a:prstGeom prst="rect">
            <a:avLst/>
          </a:prstGeom>
          <a:gradFill>
            <a:gsLst>
              <a:gs pos="0">
                <a:srgbClr val="977653"/>
              </a:gs>
              <a:gs pos="50000">
                <a:srgbClr val="DBAA78"/>
              </a:gs>
              <a:gs pos="100000">
                <a:srgbClr val="FFCC91"/>
              </a:gs>
            </a:gsLst>
            <a:path path="circle">
              <a:fillToRect l="100%" t="100%"/>
            </a:path>
            <a:tileRect b="-100%" r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EDA885  T17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Custas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   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3003    Prof. Fabiano    35 v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8" name="Google Shape;638;p27"/>
          <p:cNvSpPr txBox="1"/>
          <p:nvPr/>
        </p:nvSpPr>
        <p:spPr>
          <a:xfrm>
            <a:off x="7061150" y="1548650"/>
            <a:ext cx="1552500" cy="1819200"/>
          </a:xfrm>
          <a:prstGeom prst="rect">
            <a:avLst/>
          </a:prstGeom>
          <a:gradFill>
            <a:gsLst>
              <a:gs pos="0">
                <a:srgbClr val="977653"/>
              </a:gs>
              <a:gs pos="50000">
                <a:srgbClr val="DBAA78"/>
              </a:gs>
              <a:gs pos="100000">
                <a:srgbClr val="FFCC91"/>
              </a:gs>
            </a:gsLst>
            <a:path path="circle">
              <a:fillToRect r="100%" t="100%"/>
            </a:path>
            <a:tileRect b="-100%" l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EDA883  T17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Gestão Ambiental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em Agronegócio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   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3003      Profa Janaina        35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9" name="Google Shape;639;p27"/>
          <p:cNvSpPr txBox="1"/>
          <p:nvPr/>
        </p:nvSpPr>
        <p:spPr>
          <a:xfrm>
            <a:off x="5538775" y="2281962"/>
            <a:ext cx="1530300" cy="727200"/>
          </a:xfrm>
          <a:prstGeom prst="rect">
            <a:avLst/>
          </a:prstGeom>
          <a:solidFill>
            <a:srgbClr val="38761D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MVP1018                         T 4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Tópicos Especiais em Saúde e Educação Ambiental Prof</a:t>
            </a: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. Sangioni/Sônia</a:t>
            </a:r>
            <a: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0" name="Google Shape;640;p27"/>
          <p:cNvSpPr txBox="1"/>
          <p:nvPr/>
        </p:nvSpPr>
        <p:spPr>
          <a:xfrm>
            <a:off x="7040562" y="5175250"/>
            <a:ext cx="1530300" cy="717600"/>
          </a:xfrm>
          <a:prstGeom prst="rect">
            <a:avLst/>
          </a:prstGeom>
          <a:solidFill>
            <a:srgbClr val="00B0F0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EDA1003           P  T11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Extensão Rural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Alisson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403                 24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1" name="Google Shape;641;p27"/>
          <p:cNvSpPr txBox="1"/>
          <p:nvPr/>
        </p:nvSpPr>
        <p:spPr>
          <a:xfrm>
            <a:off x="3984625" y="4462462"/>
            <a:ext cx="1530300" cy="1400100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ZOT1060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Reprodução Animal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Prof. Pizzuti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 vagas                 404                   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5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p28"/>
          <p:cNvSpPr txBox="1"/>
          <p:nvPr/>
        </p:nvSpPr>
        <p:spPr>
          <a:xfrm rot="-5400000">
            <a:off x="9244806" y="6057106"/>
            <a:ext cx="2222500" cy="319087"/>
          </a:xfrm>
          <a:prstGeom prst="rect">
            <a:avLst/>
          </a:prstGeom>
          <a:noFill/>
          <a:ln>
            <a:noFill/>
          </a:ln>
        </p:spPr>
        <p:txBody>
          <a:bodyPr anchorCtr="0" anchor="t" bIns="52225" lIns="104475" spcFirstLastPara="1" rIns="104475" wrap="square" tIns="522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1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28"/>
          <p:cNvSpPr txBox="1"/>
          <p:nvPr/>
        </p:nvSpPr>
        <p:spPr>
          <a:xfrm>
            <a:off x="3962400" y="304800"/>
            <a:ext cx="3048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48" name="Google Shape;648;p28"/>
          <p:cNvSpPr txBox="1"/>
          <p:nvPr>
            <p:ph idx="4294967295" type="title"/>
          </p:nvPr>
        </p:nvSpPr>
        <p:spPr>
          <a:xfrm>
            <a:off x="3962400" y="239712"/>
            <a:ext cx="3048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chemeClr val="dk1"/>
                </a:solidFill>
              </a:rPr>
              <a:t>SALA 4204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649" name="Google Shape;649;p28"/>
          <p:cNvSpPr txBox="1"/>
          <p:nvPr/>
        </p:nvSpPr>
        <p:spPr>
          <a:xfrm>
            <a:off x="6773862" y="906462"/>
            <a:ext cx="3289300" cy="293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36 alunos – Prédio 43 – Segundo andar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0" name="Google Shape;650;p28"/>
          <p:cNvSpPr txBox="1"/>
          <p:nvPr/>
        </p:nvSpPr>
        <p:spPr>
          <a:xfrm>
            <a:off x="1147762" y="892175"/>
            <a:ext cx="1990725" cy="29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Primeiro Semestre 2023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1" name="Google Shape;651;p28"/>
          <p:cNvSpPr txBox="1"/>
          <p:nvPr/>
        </p:nvSpPr>
        <p:spPr>
          <a:xfrm>
            <a:off x="3984625" y="3719512"/>
            <a:ext cx="1530350" cy="711200"/>
          </a:xfrm>
          <a:prstGeom prst="rect">
            <a:avLst/>
          </a:prstGeom>
          <a:gradFill>
            <a:gsLst>
              <a:gs pos="0">
                <a:srgbClr val="977653"/>
              </a:gs>
              <a:gs pos="50000">
                <a:srgbClr val="DBAA78"/>
              </a:gs>
              <a:gs pos="100000">
                <a:srgbClr val="FFCC91"/>
              </a:gs>
            </a:gsLst>
            <a:path path="circle">
              <a:fillToRect r="100%" t="100%"/>
            </a:path>
            <a:tileRect b="-100%" l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EDA1046                    T 99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Complexo Industrial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da Carne Bovina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3003         Prof. Fabiano     30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2" name="Google Shape;652;p28"/>
          <p:cNvSpPr txBox="1"/>
          <p:nvPr/>
        </p:nvSpPr>
        <p:spPr>
          <a:xfrm>
            <a:off x="2463800" y="3730625"/>
            <a:ext cx="1528762" cy="1081087"/>
          </a:xfrm>
          <a:prstGeom prst="rect">
            <a:avLst/>
          </a:prstGeom>
          <a:gradFill>
            <a:gsLst>
              <a:gs pos="0">
                <a:srgbClr val="006994"/>
              </a:gs>
              <a:gs pos="50000">
                <a:srgbClr val="009AD7"/>
              </a:gs>
              <a:gs pos="100000">
                <a:srgbClr val="00B8FF"/>
              </a:gs>
            </a:gsLst>
            <a:path path="circle">
              <a:fillToRect r="100%" t="100%"/>
            </a:path>
            <a:tileRect b="-100%" l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ZOT1042 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Caprinocultura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Jaime</a:t>
            </a:r>
            <a:endParaRPr b="1" i="0" sz="13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403             10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3" name="Google Shape;653;p28"/>
          <p:cNvSpPr txBox="1"/>
          <p:nvPr/>
        </p:nvSpPr>
        <p:spPr>
          <a:xfrm>
            <a:off x="5534813" y="3730625"/>
            <a:ext cx="1493700" cy="1081200"/>
          </a:xfrm>
          <a:prstGeom prst="rect">
            <a:avLst/>
          </a:prstGeom>
          <a:gradFill>
            <a:gsLst>
              <a:gs pos="0">
                <a:srgbClr val="547D28"/>
              </a:gs>
              <a:gs pos="50000">
                <a:srgbClr val="7AB539"/>
              </a:gs>
              <a:gs pos="100000">
                <a:srgbClr val="92D946"/>
              </a:gs>
            </a:gsLst>
            <a:path path="circle">
              <a:fillToRect l="100%" t="100%"/>
            </a:path>
            <a:tileRect b="-100%" r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ZOT1088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Caprinocultura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Ana Gabriela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404                                   30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4" name="Google Shape;654;p28"/>
          <p:cNvSpPr txBox="1"/>
          <p:nvPr/>
        </p:nvSpPr>
        <p:spPr>
          <a:xfrm>
            <a:off x="1081087" y="239712"/>
            <a:ext cx="1350962" cy="67468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655" name="Google Shape;655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7900" y="304800"/>
            <a:ext cx="1527175" cy="608012"/>
          </a:xfrm>
          <a:prstGeom prst="rect">
            <a:avLst/>
          </a:prstGeom>
          <a:noFill/>
          <a:ln>
            <a:noFill/>
          </a:ln>
        </p:spPr>
      </p:pic>
      <p:sp>
        <p:nvSpPr>
          <p:cNvPr id="656" name="Google Shape;656;p28"/>
          <p:cNvSpPr txBox="1"/>
          <p:nvPr/>
        </p:nvSpPr>
        <p:spPr>
          <a:xfrm>
            <a:off x="5511800" y="1571625"/>
            <a:ext cx="1527175" cy="695325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CFL1056           P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Manejo Florestais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Fabiano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402                                      35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7" name="Google Shape;657;p28"/>
          <p:cNvSpPr txBox="1"/>
          <p:nvPr/>
        </p:nvSpPr>
        <p:spPr>
          <a:xfrm>
            <a:off x="5530850" y="2293937"/>
            <a:ext cx="1530350" cy="1079500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path path="circle">
              <a:fillToRect l="100%" t="100%"/>
            </a:path>
            <a:tileRect b="-100%" r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EDA1012                    T10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Legislação Agrária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 Ambiental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José Geraldo</a:t>
            </a: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</a:t>
            </a: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44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8" name="Google Shape;658;p28"/>
          <p:cNvSpPr txBox="1"/>
          <p:nvPr/>
        </p:nvSpPr>
        <p:spPr>
          <a:xfrm>
            <a:off x="4000500" y="1565275"/>
            <a:ext cx="1527175" cy="109220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CFL1056           T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Manejo Florestais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Fabiano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 Narrow"/>
              <a:buNone/>
            </a:pPr>
            <a:r>
              <a:t/>
            </a:r>
            <a:endParaRPr b="1" i="0" sz="6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402                                      35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9" name="Google Shape;659;p28"/>
          <p:cNvSpPr txBox="1"/>
          <p:nvPr/>
        </p:nvSpPr>
        <p:spPr>
          <a:xfrm>
            <a:off x="7061200" y="2273300"/>
            <a:ext cx="1530350" cy="1079500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path path="circle">
              <a:fillToRect l="100%" t="100%"/>
            </a:path>
            <a:tileRect b="-100%" r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EDA1012        T13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Legislação Agrária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 Ambiental</a:t>
            </a:r>
            <a:endParaRPr b="1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</a:t>
            </a:r>
            <a:r>
              <a:rPr b="1" lang="en-US" sz="1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Sandro</a:t>
            </a: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  22 401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0" name="Google Shape;660;p28"/>
          <p:cNvSpPr txBox="1"/>
          <p:nvPr/>
        </p:nvSpPr>
        <p:spPr>
          <a:xfrm>
            <a:off x="8570912" y="4087812"/>
            <a:ext cx="1527175" cy="741362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TCA1091                       T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Tecnologia de Óleo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e Gorduras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Rafael                      32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1" name="Google Shape;661;p28"/>
          <p:cNvSpPr txBox="1"/>
          <p:nvPr/>
        </p:nvSpPr>
        <p:spPr>
          <a:xfrm>
            <a:off x="8612187" y="1893887"/>
            <a:ext cx="1498500" cy="717600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path path="circle">
              <a:fillToRect l="100%" t="100%"/>
            </a:path>
            <a:tileRect b="-100%" r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DFS1035                T 99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Nematologia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Agrícola Aplicada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Prof. Jansen     16v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2" name="Google Shape;662;p28"/>
          <p:cNvSpPr txBox="1"/>
          <p:nvPr/>
        </p:nvSpPr>
        <p:spPr>
          <a:xfrm>
            <a:off x="7045325" y="4792662"/>
            <a:ext cx="1527300" cy="711300"/>
          </a:xfrm>
          <a:prstGeom prst="rect">
            <a:avLst/>
          </a:prstGeom>
          <a:gradFill>
            <a:gsLst>
              <a:gs pos="0">
                <a:srgbClr val="547D28"/>
              </a:gs>
              <a:gs pos="50000">
                <a:srgbClr val="7AB539"/>
              </a:gs>
              <a:gs pos="100000">
                <a:srgbClr val="92D946"/>
              </a:gs>
            </a:gsLst>
            <a:path path="circle">
              <a:fillToRect l="100%" t="100%"/>
            </a:path>
            <a:tileRect b="-100%" r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ZOT1026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Bov. De Corte 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Brondani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404                                   43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66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p29"/>
          <p:cNvSpPr txBox="1"/>
          <p:nvPr/>
        </p:nvSpPr>
        <p:spPr>
          <a:xfrm rot="-5400000">
            <a:off x="9244806" y="6057106"/>
            <a:ext cx="2222500" cy="319087"/>
          </a:xfrm>
          <a:prstGeom prst="rect">
            <a:avLst/>
          </a:prstGeom>
          <a:noFill/>
          <a:ln>
            <a:noFill/>
          </a:ln>
        </p:spPr>
        <p:txBody>
          <a:bodyPr anchorCtr="0" anchor="t" bIns="52225" lIns="104475" spcFirstLastPara="1" rIns="104475" wrap="square" tIns="522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1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8" name="Google Shape;668;p29"/>
          <p:cNvSpPr txBox="1"/>
          <p:nvPr/>
        </p:nvSpPr>
        <p:spPr>
          <a:xfrm>
            <a:off x="3962400" y="304800"/>
            <a:ext cx="3048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69" name="Google Shape;669;p29"/>
          <p:cNvSpPr txBox="1"/>
          <p:nvPr>
            <p:ph idx="4294967295" type="title"/>
          </p:nvPr>
        </p:nvSpPr>
        <p:spPr>
          <a:xfrm>
            <a:off x="3962400" y="239712"/>
            <a:ext cx="3048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chemeClr val="dk1"/>
                </a:solidFill>
              </a:rPr>
              <a:t>SALA 4206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670" name="Google Shape;670;p29"/>
          <p:cNvSpPr txBox="1"/>
          <p:nvPr/>
        </p:nvSpPr>
        <p:spPr>
          <a:xfrm>
            <a:off x="6773862" y="906462"/>
            <a:ext cx="3289300" cy="293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43 alunos – Prédio 43 – Segundo andar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1" name="Google Shape;671;p29"/>
          <p:cNvSpPr txBox="1"/>
          <p:nvPr/>
        </p:nvSpPr>
        <p:spPr>
          <a:xfrm>
            <a:off x="2462212" y="1933575"/>
            <a:ext cx="1530350" cy="703262"/>
          </a:xfrm>
          <a:prstGeom prst="rect">
            <a:avLst/>
          </a:prstGeom>
          <a:solidFill>
            <a:srgbClr val="92D050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UFSM00298                     T13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Metodologia Científica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Liziany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401                                       22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2" name="Google Shape;672;p29"/>
          <p:cNvSpPr txBox="1"/>
          <p:nvPr/>
        </p:nvSpPr>
        <p:spPr>
          <a:xfrm>
            <a:off x="1147762" y="892175"/>
            <a:ext cx="1990725" cy="29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Primeiro Semestre 2023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3" name="Google Shape;673;p29"/>
          <p:cNvSpPr txBox="1"/>
          <p:nvPr/>
        </p:nvSpPr>
        <p:spPr>
          <a:xfrm>
            <a:off x="8597900" y="2252662"/>
            <a:ext cx="1527175" cy="1120775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ZOT1097  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Manejo de Fauna Silvestre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Everton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402                              45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4" name="Google Shape;674;p29"/>
          <p:cNvSpPr txBox="1"/>
          <p:nvPr/>
        </p:nvSpPr>
        <p:spPr>
          <a:xfrm>
            <a:off x="5508625" y="2268537"/>
            <a:ext cx="1530350" cy="717550"/>
          </a:xfrm>
          <a:prstGeom prst="rect">
            <a:avLst/>
          </a:prstGeom>
          <a:solidFill>
            <a:srgbClr val="00B050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EDA1036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Fund. De Manketing p/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Négócios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Agropecuários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Prof.ª Tônia         32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5" name="Google Shape;675;p29"/>
          <p:cNvSpPr txBox="1"/>
          <p:nvPr/>
        </p:nvSpPr>
        <p:spPr>
          <a:xfrm>
            <a:off x="2443162" y="4433887"/>
            <a:ext cx="1528762" cy="1081087"/>
          </a:xfrm>
          <a:prstGeom prst="rect">
            <a:avLst/>
          </a:prstGeom>
          <a:solidFill>
            <a:srgbClr val="D6D6F5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TCA1080     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Qualidade na indústria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de Alimentos  -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Cristiano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t/>
            </a:r>
            <a:endParaRPr b="1" i="0" sz="13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                         46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6" name="Google Shape;676;p29"/>
          <p:cNvSpPr txBox="1"/>
          <p:nvPr/>
        </p:nvSpPr>
        <p:spPr>
          <a:xfrm>
            <a:off x="5514975" y="4440237"/>
            <a:ext cx="1530350" cy="1079500"/>
          </a:xfrm>
          <a:prstGeom prst="rect">
            <a:avLst/>
          </a:prstGeom>
          <a:solidFill>
            <a:srgbClr val="D6D6F5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TCA1065    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Microscopia de Alimentos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Juliano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407                                      46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7" name="Google Shape;677;p29"/>
          <p:cNvSpPr txBox="1"/>
          <p:nvPr/>
        </p:nvSpPr>
        <p:spPr>
          <a:xfrm>
            <a:off x="8597900" y="4078287"/>
            <a:ext cx="1527175" cy="144145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TCA1081  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 Narrow"/>
              <a:buNone/>
            </a:pPr>
            <a:r>
              <a:t/>
            </a:r>
            <a:endParaRPr b="1" i="0" sz="9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Tratamento de Resíduos de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Indústria de Alimentos II –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Eduardo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AutoNum type="arabicPlain" startAt="407"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 46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8" name="Google Shape;678;p29"/>
          <p:cNvSpPr txBox="1"/>
          <p:nvPr/>
        </p:nvSpPr>
        <p:spPr>
          <a:xfrm>
            <a:off x="1081087" y="239712"/>
            <a:ext cx="1350962" cy="67468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679" name="Google Shape;679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7900" y="304800"/>
            <a:ext cx="1527175" cy="608012"/>
          </a:xfrm>
          <a:prstGeom prst="rect">
            <a:avLst/>
          </a:prstGeom>
          <a:noFill/>
          <a:ln>
            <a:noFill/>
          </a:ln>
        </p:spPr>
      </p:pic>
      <p:sp>
        <p:nvSpPr>
          <p:cNvPr id="680" name="Google Shape;680;p29"/>
          <p:cNvSpPr txBox="1"/>
          <p:nvPr/>
        </p:nvSpPr>
        <p:spPr>
          <a:xfrm>
            <a:off x="5508625" y="2986087"/>
            <a:ext cx="1530350" cy="717550"/>
          </a:xfrm>
          <a:prstGeom prst="rect">
            <a:avLst/>
          </a:prstGeom>
          <a:solidFill>
            <a:srgbClr val="D6D6F5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TCA1083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Operações Unitárias na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Indústria de Alimentos II -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 Prof. Cristiano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1" name="Google Shape;681;p29"/>
          <p:cNvSpPr txBox="1"/>
          <p:nvPr/>
        </p:nvSpPr>
        <p:spPr>
          <a:xfrm>
            <a:off x="5521325" y="4008437"/>
            <a:ext cx="1530350" cy="428625"/>
          </a:xfrm>
          <a:prstGeom prst="rect">
            <a:avLst/>
          </a:prstGeom>
          <a:solidFill>
            <a:srgbClr val="D6D6F5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TCA1067                    T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Microscopia de Alimentos - A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407                                       14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2" name="Google Shape;682;p29"/>
          <p:cNvSpPr txBox="1"/>
          <p:nvPr/>
        </p:nvSpPr>
        <p:spPr>
          <a:xfrm>
            <a:off x="7080250" y="4081462"/>
            <a:ext cx="1508125" cy="723900"/>
          </a:xfrm>
          <a:prstGeom prst="rect">
            <a:avLst/>
          </a:prstGeom>
          <a:solidFill>
            <a:srgbClr val="92D050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UFSM00332          P         T 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Experimentação Agrícola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Alberto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401                                        22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3" name="Google Shape;683;p29"/>
          <p:cNvSpPr txBox="1"/>
          <p:nvPr/>
        </p:nvSpPr>
        <p:spPr>
          <a:xfrm>
            <a:off x="7070725" y="3382962"/>
            <a:ext cx="1508125" cy="723900"/>
          </a:xfrm>
          <a:prstGeom prst="rect">
            <a:avLst/>
          </a:prstGeom>
          <a:solidFill>
            <a:srgbClr val="92D050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UFSM00332          T      T 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Experimentação Agrícola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Alberto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401                                        22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4" name="Google Shape;684;p29"/>
          <p:cNvSpPr txBox="1"/>
          <p:nvPr/>
        </p:nvSpPr>
        <p:spPr>
          <a:xfrm>
            <a:off x="2455862" y="2641600"/>
            <a:ext cx="1528762" cy="741362"/>
          </a:xfrm>
          <a:prstGeom prst="rect">
            <a:avLst/>
          </a:prstGeom>
          <a:solidFill>
            <a:srgbClr val="92D050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UFSM00313       P          T13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Fitopatologia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Profs. Julio/Jansen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5" name="Google Shape;685;p29"/>
          <p:cNvSpPr txBox="1"/>
          <p:nvPr/>
        </p:nvSpPr>
        <p:spPr>
          <a:xfrm>
            <a:off x="3984625" y="2309812"/>
            <a:ext cx="1530350" cy="109220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TCA1008                         T 01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Microbiologia Alimentar e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Controle de Qualidade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AutoNum type="arabicPlain" startAt="403"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Maria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20v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6" name="Google Shape;686;p29"/>
          <p:cNvSpPr txBox="1"/>
          <p:nvPr/>
        </p:nvSpPr>
        <p:spPr>
          <a:xfrm>
            <a:off x="5521350" y="1543825"/>
            <a:ext cx="1530300" cy="717600"/>
          </a:xfrm>
          <a:prstGeom prst="rect">
            <a:avLst/>
          </a:prstGeom>
          <a:solidFill>
            <a:srgbClr val="D6D6F5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FSC1115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Física para Tecnólogos -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 Prof.ª Luciana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7" name="Google Shape;687;p29"/>
          <p:cNvSpPr txBox="1"/>
          <p:nvPr/>
        </p:nvSpPr>
        <p:spPr>
          <a:xfrm>
            <a:off x="4000500" y="4087812"/>
            <a:ext cx="1530300" cy="1413000"/>
          </a:xfrm>
          <a:prstGeom prst="rect">
            <a:avLst/>
          </a:prstGeom>
          <a:solidFill>
            <a:srgbClr val="D6D6F5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TCA1078                    T 11_315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Operações Unitárias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Na Indústria de Alimentos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Leila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407                                      60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8" name="Google Shape;688;p29"/>
          <p:cNvSpPr txBox="1"/>
          <p:nvPr/>
        </p:nvSpPr>
        <p:spPr>
          <a:xfrm>
            <a:off x="8605837" y="3362325"/>
            <a:ext cx="1530300" cy="744600"/>
          </a:xfrm>
          <a:prstGeom prst="rect">
            <a:avLst/>
          </a:prstGeom>
          <a:solidFill>
            <a:srgbClr val="92D050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UFSM00349      T      T 11/12/13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Tecnologia de Produtos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 Origem  Vegetal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Prof.ª Marta     66v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9" name="Google Shape;689;p29"/>
          <p:cNvSpPr txBox="1"/>
          <p:nvPr/>
        </p:nvSpPr>
        <p:spPr>
          <a:xfrm>
            <a:off x="7075499" y="2282000"/>
            <a:ext cx="1485900" cy="717600"/>
          </a:xfrm>
          <a:prstGeom prst="rect">
            <a:avLst/>
          </a:prstGeom>
          <a:solidFill>
            <a:srgbClr val="D6D6F5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TCA1070                    10/11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Bioquímica de AlimentosA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Alexandre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                25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0" name="Google Shape;690;p29"/>
          <p:cNvSpPr txBox="1"/>
          <p:nvPr/>
        </p:nvSpPr>
        <p:spPr>
          <a:xfrm>
            <a:off x="3975050" y="3359900"/>
            <a:ext cx="1527300" cy="749400"/>
          </a:xfrm>
          <a:prstGeom prst="rect">
            <a:avLst/>
          </a:prstGeom>
          <a:solidFill>
            <a:srgbClr val="92D050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UFSM00323       T/P       T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Elementos de Geodésia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Fábio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94" name="Shape 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" name="Google Shape;695;p30"/>
          <p:cNvSpPr txBox="1"/>
          <p:nvPr/>
        </p:nvSpPr>
        <p:spPr>
          <a:xfrm rot="-5400000">
            <a:off x="9244806" y="6057106"/>
            <a:ext cx="2222500" cy="319087"/>
          </a:xfrm>
          <a:prstGeom prst="rect">
            <a:avLst/>
          </a:prstGeom>
          <a:noFill/>
          <a:ln>
            <a:noFill/>
          </a:ln>
        </p:spPr>
        <p:txBody>
          <a:bodyPr anchorCtr="0" anchor="t" bIns="52225" lIns="104475" spcFirstLastPara="1" rIns="104475" wrap="square" tIns="522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1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6" name="Google Shape;696;p30"/>
          <p:cNvSpPr txBox="1"/>
          <p:nvPr/>
        </p:nvSpPr>
        <p:spPr>
          <a:xfrm>
            <a:off x="3962400" y="304800"/>
            <a:ext cx="3048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97" name="Google Shape;697;p30"/>
          <p:cNvSpPr txBox="1"/>
          <p:nvPr>
            <p:ph idx="4294967295" type="title"/>
          </p:nvPr>
        </p:nvSpPr>
        <p:spPr>
          <a:xfrm>
            <a:off x="3962400" y="239712"/>
            <a:ext cx="3048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chemeClr val="dk1"/>
                </a:solidFill>
              </a:rPr>
              <a:t>SALA 4212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698" name="Google Shape;698;p30"/>
          <p:cNvSpPr txBox="1"/>
          <p:nvPr/>
        </p:nvSpPr>
        <p:spPr>
          <a:xfrm>
            <a:off x="6773862" y="906462"/>
            <a:ext cx="3289300" cy="293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53 alunos – Prédio 43 – Segundo andar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9" name="Google Shape;699;p30"/>
          <p:cNvSpPr txBox="1"/>
          <p:nvPr/>
        </p:nvSpPr>
        <p:spPr>
          <a:xfrm>
            <a:off x="3997325" y="1538325"/>
            <a:ext cx="1530300" cy="7572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lin ang="5400012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TCA1072              T 10/11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Análise de Alimentos i –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Roger  407                                    28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0" name="Google Shape;700;p30"/>
          <p:cNvSpPr txBox="1"/>
          <p:nvPr/>
        </p:nvSpPr>
        <p:spPr>
          <a:xfrm>
            <a:off x="1147762" y="892175"/>
            <a:ext cx="1990725" cy="29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Primeiro Semestre 2023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1" name="Google Shape;701;p30"/>
          <p:cNvSpPr txBox="1"/>
          <p:nvPr/>
        </p:nvSpPr>
        <p:spPr>
          <a:xfrm>
            <a:off x="3984625" y="2628900"/>
            <a:ext cx="1530350" cy="773112"/>
          </a:xfrm>
          <a:prstGeom prst="rect">
            <a:avLst/>
          </a:prstGeom>
          <a:gradFill>
            <a:gsLst>
              <a:gs pos="0">
                <a:srgbClr val="DFE9FB"/>
              </a:gs>
              <a:gs pos="100000">
                <a:srgbClr val="6E9BE7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DFS1005         teo       T 11/12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Fitopatologia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Prof.a Marlove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402                                        10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2" name="Google Shape;702;p30"/>
          <p:cNvSpPr txBox="1"/>
          <p:nvPr/>
        </p:nvSpPr>
        <p:spPr>
          <a:xfrm>
            <a:off x="8577262" y="1581150"/>
            <a:ext cx="1527175" cy="1419225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TCA1074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Biotecnologia de Alimentos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Eduardo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407                                      46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3" name="Google Shape;703;p30"/>
          <p:cNvSpPr txBox="1"/>
          <p:nvPr/>
        </p:nvSpPr>
        <p:spPr>
          <a:xfrm>
            <a:off x="3984625" y="3402012"/>
            <a:ext cx="1530350" cy="10668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TCA1089                    T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Tecnologia de Leite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 Derivados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Neila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407                                  32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4" name="Google Shape;704;p30"/>
          <p:cNvSpPr txBox="1"/>
          <p:nvPr/>
        </p:nvSpPr>
        <p:spPr>
          <a:xfrm>
            <a:off x="5522150" y="3111250"/>
            <a:ext cx="1530300" cy="9558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TCA1082                       T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Higiene e Legislação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 Alimentos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   Prof.ª Marina         46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5" name="Google Shape;705;p30"/>
          <p:cNvSpPr txBox="1"/>
          <p:nvPr/>
        </p:nvSpPr>
        <p:spPr>
          <a:xfrm>
            <a:off x="7062787" y="4476750"/>
            <a:ext cx="1527175" cy="1081087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EDA1049    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Empreendorismo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na Indústria de Alimentos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Andrea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407                                   46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6" name="Google Shape;706;p30"/>
          <p:cNvSpPr txBox="1"/>
          <p:nvPr/>
        </p:nvSpPr>
        <p:spPr>
          <a:xfrm>
            <a:off x="1081087" y="239712"/>
            <a:ext cx="1350962" cy="67468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707" name="Google Shape;707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7900" y="304800"/>
            <a:ext cx="1527175" cy="608012"/>
          </a:xfrm>
          <a:prstGeom prst="rect">
            <a:avLst/>
          </a:prstGeom>
          <a:noFill/>
          <a:ln>
            <a:noFill/>
          </a:ln>
        </p:spPr>
      </p:pic>
      <p:sp>
        <p:nvSpPr>
          <p:cNvPr id="708" name="Google Shape;708;p30"/>
          <p:cNvSpPr txBox="1"/>
          <p:nvPr/>
        </p:nvSpPr>
        <p:spPr>
          <a:xfrm>
            <a:off x="5520550" y="4067150"/>
            <a:ext cx="1530300" cy="579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TCA1090       T       T 11</a:t>
            </a:r>
            <a:endParaRPr b="1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Tecnologia de Prod.Agrícolas</a:t>
            </a: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 16 Prof.ª Mari Silva</a:t>
            </a:r>
            <a:endParaRPr b="1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9" name="Google Shape;709;p30"/>
          <p:cNvSpPr txBox="1"/>
          <p:nvPr/>
        </p:nvSpPr>
        <p:spPr>
          <a:xfrm>
            <a:off x="8570912" y="4067175"/>
            <a:ext cx="1527175" cy="762000"/>
          </a:xfrm>
          <a:prstGeom prst="rect">
            <a:avLst/>
          </a:prstGeom>
          <a:gradFill>
            <a:gsLst>
              <a:gs pos="0">
                <a:srgbClr val="D4E5F5"/>
              </a:gs>
              <a:gs pos="100000">
                <a:srgbClr val="70A4D5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EDA1004               T 11     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Legislação agrária e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Profissional Veterinária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Jose Geraldo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403                               48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0" name="Google Shape;710;p30"/>
          <p:cNvSpPr txBox="1"/>
          <p:nvPr/>
        </p:nvSpPr>
        <p:spPr>
          <a:xfrm>
            <a:off x="8574100" y="3241449"/>
            <a:ext cx="1530300" cy="7272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TCA1082                        T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Higiene e Legislação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 Alimentos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   Prof.ª Marina         46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1" name="Google Shape;711;p30"/>
          <p:cNvSpPr txBox="1"/>
          <p:nvPr/>
        </p:nvSpPr>
        <p:spPr>
          <a:xfrm>
            <a:off x="2436812" y="1552575"/>
            <a:ext cx="1530350" cy="1093787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UFSM00318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Mercados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Agropecuários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Prof. Marco A.    44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2" name="Google Shape;712;p30"/>
          <p:cNvSpPr txBox="1"/>
          <p:nvPr/>
        </p:nvSpPr>
        <p:spPr>
          <a:xfrm>
            <a:off x="2470150" y="3362325"/>
            <a:ext cx="1530350" cy="146685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ZOT1025                    T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Avicultura 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Alexandre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407                                  32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3" name="Google Shape;713;p30"/>
          <p:cNvSpPr txBox="1"/>
          <p:nvPr/>
        </p:nvSpPr>
        <p:spPr>
          <a:xfrm>
            <a:off x="5508550" y="1775062"/>
            <a:ext cx="1527300" cy="1336200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ZOT1062                     T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Criação de Cães e Gatos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Priscila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404                                       20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4" name="Google Shape;714;p30"/>
          <p:cNvSpPr txBox="1"/>
          <p:nvPr/>
        </p:nvSpPr>
        <p:spPr>
          <a:xfrm>
            <a:off x="7062713" y="2271687"/>
            <a:ext cx="1527300" cy="1457400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EDA1007                          T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 Narrow"/>
              <a:buNone/>
            </a:pPr>
            <a:r>
              <a:t/>
            </a:r>
            <a:endParaRPr b="1" i="0" sz="6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Adm.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 Proj. Agropecários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Fabiano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 Narrow"/>
              <a:buNone/>
            </a:pPr>
            <a:r>
              <a:t/>
            </a:r>
            <a:endParaRPr b="1" i="0" sz="6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	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5" name="Google Shape;715;p30"/>
          <p:cNvSpPr txBox="1"/>
          <p:nvPr/>
        </p:nvSpPr>
        <p:spPr>
          <a:xfrm>
            <a:off x="7061224" y="1558875"/>
            <a:ext cx="1530300" cy="7272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UFSM00330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Irrigação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 Drenagem Agrícola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Prof. Juliano      44v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6" name="Google Shape;716;p30"/>
          <p:cNvSpPr txBox="1"/>
          <p:nvPr/>
        </p:nvSpPr>
        <p:spPr>
          <a:xfrm>
            <a:off x="3997325" y="5151437"/>
            <a:ext cx="1530300" cy="757200"/>
          </a:xfrm>
          <a:prstGeom prst="rect">
            <a:avLst/>
          </a:prstGeom>
          <a:gradFill>
            <a:gsLst>
              <a:gs pos="0">
                <a:srgbClr val="D4E5F5"/>
              </a:gs>
              <a:gs pos="100000">
                <a:srgbClr val="70A4D5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66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MVP1411                    T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191966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Epidemia Geral – VET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191966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Eduardo/Carlos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191966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403                                       48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7" name="Google Shape;717;p30"/>
          <p:cNvSpPr txBox="1"/>
          <p:nvPr/>
        </p:nvSpPr>
        <p:spPr>
          <a:xfrm>
            <a:off x="7059625" y="3689364"/>
            <a:ext cx="1530300" cy="6747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TCA1101       T       T 11</a:t>
            </a:r>
            <a:endParaRPr b="1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Micologia de Alimentos</a:t>
            </a: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 25 Prof.ª Marina</a:t>
            </a:r>
            <a:endParaRPr b="1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Google Shape;722;p31"/>
          <p:cNvSpPr txBox="1"/>
          <p:nvPr/>
        </p:nvSpPr>
        <p:spPr>
          <a:xfrm rot="-5400000">
            <a:off x="9244806" y="6057106"/>
            <a:ext cx="2222500" cy="319087"/>
          </a:xfrm>
          <a:prstGeom prst="rect">
            <a:avLst/>
          </a:prstGeom>
          <a:noFill/>
          <a:ln>
            <a:noFill/>
          </a:ln>
        </p:spPr>
        <p:txBody>
          <a:bodyPr anchorCtr="0" anchor="t" bIns="52225" lIns="104475" spcFirstLastPara="1" rIns="104475" wrap="square" tIns="522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1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3" name="Google Shape;723;p31"/>
          <p:cNvSpPr txBox="1"/>
          <p:nvPr/>
        </p:nvSpPr>
        <p:spPr>
          <a:xfrm>
            <a:off x="3962400" y="304800"/>
            <a:ext cx="3048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24" name="Google Shape;724;p31"/>
          <p:cNvSpPr txBox="1"/>
          <p:nvPr>
            <p:ph idx="4294967295" type="title"/>
          </p:nvPr>
        </p:nvSpPr>
        <p:spPr>
          <a:xfrm>
            <a:off x="3962400" y="239712"/>
            <a:ext cx="3048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chemeClr val="dk1"/>
                </a:solidFill>
              </a:rPr>
              <a:t>SALA 4302</a:t>
            </a:r>
            <a:endParaRPr b="1"/>
          </a:p>
        </p:txBody>
      </p:sp>
      <p:sp>
        <p:nvSpPr>
          <p:cNvPr id="725" name="Google Shape;725;p31"/>
          <p:cNvSpPr txBox="1"/>
          <p:nvPr/>
        </p:nvSpPr>
        <p:spPr>
          <a:xfrm>
            <a:off x="6773862" y="906462"/>
            <a:ext cx="3289300" cy="293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48 alunos – Prédio 43 – Terceiro andar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6" name="Google Shape;726;p31"/>
          <p:cNvSpPr txBox="1"/>
          <p:nvPr/>
        </p:nvSpPr>
        <p:spPr>
          <a:xfrm>
            <a:off x="3978275" y="1560512"/>
            <a:ext cx="1530350" cy="1120775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lin ang="5400012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TCA1084                        T 10/11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Tecnologia de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Frutas e Hortaliças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407     Prof.a Mari         16 vagas                    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7" name="Google Shape;727;p31"/>
          <p:cNvSpPr txBox="1"/>
          <p:nvPr/>
        </p:nvSpPr>
        <p:spPr>
          <a:xfrm>
            <a:off x="1147762" y="892175"/>
            <a:ext cx="1990725" cy="29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Primeiro Semestre 2023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8" name="Google Shape;728;p31"/>
          <p:cNvSpPr txBox="1"/>
          <p:nvPr/>
        </p:nvSpPr>
        <p:spPr>
          <a:xfrm>
            <a:off x="5527575" y="1559269"/>
            <a:ext cx="1527300" cy="10572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TCA1087                     T10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Análise Sensorial de Alimentos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Prof.a Flávia </a:t>
            </a: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           20 vagas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9" name="Google Shape;729;p31"/>
          <p:cNvSpPr txBox="1"/>
          <p:nvPr/>
        </p:nvSpPr>
        <p:spPr>
          <a:xfrm>
            <a:off x="7056437" y="4779962"/>
            <a:ext cx="1527175" cy="738187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t/>
            </a:r>
            <a:endParaRPr b="1" i="0" sz="900" u="none" cap="none" strike="noStrike">
              <a:solidFill>
                <a:srgbClr val="262699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CFL1047    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Formação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de Povoamentos florestais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Prof. Schumagger 30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rgbClr val="262699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                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0" name="Google Shape;730;p31"/>
          <p:cNvSpPr txBox="1"/>
          <p:nvPr/>
        </p:nvSpPr>
        <p:spPr>
          <a:xfrm>
            <a:off x="1081087" y="239712"/>
            <a:ext cx="1350962" cy="67468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731" name="Google Shape;731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7900" y="304800"/>
            <a:ext cx="1527175" cy="608012"/>
          </a:xfrm>
          <a:prstGeom prst="rect">
            <a:avLst/>
          </a:prstGeom>
          <a:noFill/>
          <a:ln>
            <a:noFill/>
          </a:ln>
        </p:spPr>
      </p:pic>
      <p:sp>
        <p:nvSpPr>
          <p:cNvPr id="732" name="Google Shape;732;p31"/>
          <p:cNvSpPr txBox="1"/>
          <p:nvPr/>
        </p:nvSpPr>
        <p:spPr>
          <a:xfrm>
            <a:off x="5526087" y="2620962"/>
            <a:ext cx="1530350" cy="776287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CFL1036  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Anatomia da Madeira  T10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Prof. Luciano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3" name="Google Shape;733;p31"/>
          <p:cNvSpPr txBox="1"/>
          <p:nvPr/>
        </p:nvSpPr>
        <p:spPr>
          <a:xfrm>
            <a:off x="8597900" y="4100512"/>
            <a:ext cx="1527175" cy="73660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t/>
            </a:r>
            <a:endParaRPr b="1" i="0" sz="900" u="none" cap="none" strike="noStrike">
              <a:solidFill>
                <a:srgbClr val="262699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CFL1047    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Formação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de Povoamentos florestais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Prof. Schumagger 30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rgbClr val="262699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                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4" name="Google Shape;734;p31"/>
          <p:cNvSpPr txBox="1"/>
          <p:nvPr/>
        </p:nvSpPr>
        <p:spPr>
          <a:xfrm>
            <a:off x="2466975" y="1577975"/>
            <a:ext cx="1530350" cy="747712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UFSM00312                  T 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Entomologia Agrícola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Jerson/Jonas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22 vagas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5" name="Google Shape;735;p31"/>
          <p:cNvSpPr txBox="1"/>
          <p:nvPr/>
        </p:nvSpPr>
        <p:spPr>
          <a:xfrm>
            <a:off x="7056437" y="3011487"/>
            <a:ext cx="1497012" cy="1089025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EDA1016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Desenvolvimento Rural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Pedro S.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401/402                               49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6" name="Google Shape;736;p31"/>
          <p:cNvSpPr txBox="1"/>
          <p:nvPr/>
        </p:nvSpPr>
        <p:spPr>
          <a:xfrm>
            <a:off x="7063488" y="4063975"/>
            <a:ext cx="1530300" cy="717600"/>
          </a:xfrm>
          <a:prstGeom prst="rect">
            <a:avLst/>
          </a:prstGeom>
          <a:gradFill>
            <a:gsLst>
              <a:gs pos="0">
                <a:srgbClr val="DFE9FB"/>
              </a:gs>
              <a:gs pos="100000">
                <a:srgbClr val="6E9BE7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EDA1003       T      T11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Extensão Rural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Botton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403                 24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7" name="Google Shape;737;p31"/>
          <p:cNvSpPr txBox="1"/>
          <p:nvPr/>
        </p:nvSpPr>
        <p:spPr>
          <a:xfrm>
            <a:off x="2492225" y="3732262"/>
            <a:ext cx="1505100" cy="10794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FTT1035                  T 99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Agrometeorologia dos Cultivos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Lilian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401                    15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8" name="Google Shape;738;p31"/>
          <p:cNvSpPr txBox="1"/>
          <p:nvPr/>
        </p:nvSpPr>
        <p:spPr>
          <a:xfrm>
            <a:off x="3991700" y="4067137"/>
            <a:ext cx="1527300" cy="7113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ZOT1026 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Bov. De Corte 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Brondani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404                                   43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9" name="Google Shape;739;p31"/>
          <p:cNvSpPr txBox="1"/>
          <p:nvPr/>
        </p:nvSpPr>
        <p:spPr>
          <a:xfrm>
            <a:off x="7054850" y="1577975"/>
            <a:ext cx="1530300" cy="11631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UFSM00303  - 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Física Agronomia   T10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Prof. Cesar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AutoNum type="arabicPlain" startAt="401"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0" name="Google Shape;740;p31"/>
          <p:cNvSpPr txBox="1"/>
          <p:nvPr/>
        </p:nvSpPr>
        <p:spPr>
          <a:xfrm>
            <a:off x="3990200" y="4762475"/>
            <a:ext cx="1530300" cy="7176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ZOT1027 T10  Prat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Bovinocultura de Leite 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Prof. Clair     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1" name="Google Shape;741;p31"/>
          <p:cNvSpPr txBox="1"/>
          <p:nvPr/>
        </p:nvSpPr>
        <p:spPr>
          <a:xfrm>
            <a:off x="2468562" y="2281237"/>
            <a:ext cx="1530300" cy="7272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UFSM00330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Irrigação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 Drenagem Agrícola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Prof. Juliano      44v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2" name="Google Shape;742;p31"/>
          <p:cNvSpPr txBox="1"/>
          <p:nvPr/>
        </p:nvSpPr>
        <p:spPr>
          <a:xfrm>
            <a:off x="5526087" y="4111562"/>
            <a:ext cx="1530300" cy="10794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TCA1079                         T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Embalagens para Alimentos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Aline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                     30 v       </a:t>
            </a:r>
            <a:r>
              <a:rPr b="1" i="0" lang="en-US" sz="1000" u="none" cap="none" strike="noStrike">
                <a:solidFill>
                  <a:srgbClr val="262699"/>
                </a:solidFill>
                <a:latin typeface="Arial Narrow"/>
                <a:ea typeface="Arial Narrow"/>
                <a:cs typeface="Arial Narrow"/>
                <a:sym typeface="Arial Narrow"/>
              </a:rPr>
              <a:t>   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3" name="Google Shape;743;p31"/>
          <p:cNvSpPr txBox="1"/>
          <p:nvPr/>
        </p:nvSpPr>
        <p:spPr>
          <a:xfrm>
            <a:off x="8583650" y="1839500"/>
            <a:ext cx="1527300" cy="1519500"/>
          </a:xfrm>
          <a:prstGeom prst="rect">
            <a:avLst/>
          </a:prstGeom>
          <a:gradFill>
            <a:gsLst>
              <a:gs pos="0">
                <a:srgbClr val="DFE9FB"/>
              </a:gs>
              <a:gs pos="100000">
                <a:srgbClr val="6E9BE7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ZOT1062              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Criação de Cães e Gatos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Priscila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</a:t>
            </a:r>
            <a:r>
              <a:rPr b="1" lang="en-US" sz="1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2</a:t>
            </a: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                     20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4" name="Google Shape;744;p31"/>
          <p:cNvSpPr txBox="1"/>
          <p:nvPr/>
        </p:nvSpPr>
        <p:spPr>
          <a:xfrm>
            <a:off x="5519725" y="3389375"/>
            <a:ext cx="1530300" cy="717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lin ang="5400012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TCA1093                 T4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Proj. Agroindustriais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Neila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407                                      50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8" name="Shape 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" name="Google Shape;749;p32"/>
          <p:cNvSpPr txBox="1"/>
          <p:nvPr/>
        </p:nvSpPr>
        <p:spPr>
          <a:xfrm rot="-5400000">
            <a:off x="9244807" y="6057106"/>
            <a:ext cx="2222500" cy="319087"/>
          </a:xfrm>
          <a:prstGeom prst="rect">
            <a:avLst/>
          </a:prstGeom>
          <a:noFill/>
          <a:ln>
            <a:noFill/>
          </a:ln>
        </p:spPr>
        <p:txBody>
          <a:bodyPr anchorCtr="0" anchor="t" bIns="52225" lIns="104475" spcFirstLastPara="1" rIns="104475" wrap="square" tIns="522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1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0" name="Google Shape;750;p32"/>
          <p:cNvSpPr txBox="1"/>
          <p:nvPr/>
        </p:nvSpPr>
        <p:spPr>
          <a:xfrm>
            <a:off x="3962400" y="304800"/>
            <a:ext cx="3048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51" name="Google Shape;751;p32"/>
          <p:cNvSpPr txBox="1"/>
          <p:nvPr>
            <p:ph idx="4294967295" type="title"/>
          </p:nvPr>
        </p:nvSpPr>
        <p:spPr>
          <a:xfrm>
            <a:off x="3962400" y="239712"/>
            <a:ext cx="3048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chemeClr val="dk1"/>
                </a:solidFill>
              </a:rPr>
              <a:t>SALA 4304</a:t>
            </a:r>
            <a:endParaRPr b="1"/>
          </a:p>
        </p:txBody>
      </p:sp>
      <p:sp>
        <p:nvSpPr>
          <p:cNvPr id="752" name="Google Shape;752;p32"/>
          <p:cNvSpPr txBox="1"/>
          <p:nvPr/>
        </p:nvSpPr>
        <p:spPr>
          <a:xfrm>
            <a:off x="6773862" y="906462"/>
            <a:ext cx="3289300" cy="293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50 alunos – Prédio 43 – Terceiro andar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3" name="Google Shape;753;p32"/>
          <p:cNvSpPr txBox="1"/>
          <p:nvPr/>
        </p:nvSpPr>
        <p:spPr>
          <a:xfrm>
            <a:off x="1147762" y="892175"/>
            <a:ext cx="1990725" cy="29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Primeiro Semestre 2023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4" name="Google Shape;754;p32"/>
          <p:cNvSpPr txBox="1"/>
          <p:nvPr/>
        </p:nvSpPr>
        <p:spPr>
          <a:xfrm>
            <a:off x="7054850" y="3719512"/>
            <a:ext cx="1530350" cy="717550"/>
          </a:xfrm>
          <a:prstGeom prst="rect">
            <a:avLst/>
          </a:prstGeom>
          <a:gradFill>
            <a:gsLst>
              <a:gs pos="0">
                <a:srgbClr val="DDDDDD"/>
              </a:gs>
              <a:gs pos="100000">
                <a:srgbClr val="91919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TCA1092                  T11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Toxicologia Aplicada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aos Alimentos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407                                    16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5" name="Google Shape;755;p32"/>
          <p:cNvSpPr txBox="1"/>
          <p:nvPr/>
        </p:nvSpPr>
        <p:spPr>
          <a:xfrm>
            <a:off x="7059612" y="2284412"/>
            <a:ext cx="1530300" cy="108120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6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EDA1008                  T 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Economia Rural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Alessandro A.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402                                       30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6" name="Google Shape;756;p32"/>
          <p:cNvSpPr txBox="1"/>
          <p:nvPr/>
        </p:nvSpPr>
        <p:spPr>
          <a:xfrm>
            <a:off x="5518150" y="1566862"/>
            <a:ext cx="1530350" cy="71755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CFL1043                  T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Inventário Florestal 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402                                     30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7" name="Google Shape;757;p32"/>
          <p:cNvSpPr txBox="1"/>
          <p:nvPr/>
        </p:nvSpPr>
        <p:spPr>
          <a:xfrm>
            <a:off x="1081087" y="239712"/>
            <a:ext cx="1350962" cy="67468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758" name="Google Shape;758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7900" y="304800"/>
            <a:ext cx="1527175" cy="608012"/>
          </a:xfrm>
          <a:prstGeom prst="rect">
            <a:avLst/>
          </a:prstGeom>
          <a:noFill/>
          <a:ln>
            <a:noFill/>
          </a:ln>
        </p:spPr>
      </p:pic>
      <p:sp>
        <p:nvSpPr>
          <p:cNvPr id="759" name="Google Shape;759;p32"/>
          <p:cNvSpPr txBox="1"/>
          <p:nvPr/>
        </p:nvSpPr>
        <p:spPr>
          <a:xfrm>
            <a:off x="2451100" y="1566862"/>
            <a:ext cx="1530300" cy="71760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rgbClr val="262699"/>
                </a:solidFill>
                <a:latin typeface="Arial Narrow"/>
                <a:ea typeface="Arial Narrow"/>
                <a:cs typeface="Arial Narrow"/>
                <a:sym typeface="Arial Narrow"/>
              </a:rPr>
              <a:t>C</a:t>
            </a: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FL1043                  T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Inventário Florestal 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402                                     30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0" name="Google Shape;760;p32"/>
          <p:cNvSpPr txBox="1"/>
          <p:nvPr/>
        </p:nvSpPr>
        <p:spPr>
          <a:xfrm>
            <a:off x="8589962" y="4411662"/>
            <a:ext cx="1528762" cy="763587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rgbClr val="262699"/>
                </a:solidFill>
                <a:latin typeface="Arial Narrow"/>
                <a:ea typeface="Arial Narrow"/>
                <a:cs typeface="Arial Narrow"/>
                <a:sym typeface="Arial Narrow"/>
              </a:rPr>
              <a:t>U</a:t>
            </a: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FSM00325                   T 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Geotecnologias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Aplicadas à Agronomia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Prof. Manoel  </a:t>
            </a:r>
            <a:r>
              <a:rPr b="1" i="0" lang="en-US" sz="1000" u="none" cap="none" strike="noStrike">
                <a:solidFill>
                  <a:srgbClr val="262699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22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1" name="Google Shape;761;p32"/>
          <p:cNvSpPr txBox="1"/>
          <p:nvPr/>
        </p:nvSpPr>
        <p:spPr>
          <a:xfrm>
            <a:off x="5514975" y="2595562"/>
            <a:ext cx="1530350" cy="747712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rgbClr val="262699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UFSM00312           P          T 13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Entomologia Agrícola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Jerson/Jonas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22 vagas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32"/>
          <p:cNvSpPr txBox="1"/>
          <p:nvPr/>
        </p:nvSpPr>
        <p:spPr>
          <a:xfrm>
            <a:off x="5507037" y="4076700"/>
            <a:ext cx="1528762" cy="763587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UFSM00325           T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Geotecnologias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Aplicadas à Agronomia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Prof. Silvia        </a:t>
            </a:r>
            <a:r>
              <a:rPr b="1" i="0" lang="en-US" sz="1000" u="none" cap="none" strike="noStrike">
                <a:solidFill>
                  <a:srgbClr val="262699"/>
                </a:solidFill>
                <a:latin typeface="Arial Narrow"/>
                <a:ea typeface="Arial Narrow"/>
                <a:cs typeface="Arial Narrow"/>
                <a:sym typeface="Arial Narrow"/>
              </a:rPr>
              <a:t>22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32"/>
          <p:cNvSpPr txBox="1"/>
          <p:nvPr/>
        </p:nvSpPr>
        <p:spPr>
          <a:xfrm>
            <a:off x="3956100" y="4062462"/>
            <a:ext cx="1530300" cy="6984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UFSM00346          T 113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Microbiologia do Solo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Prof. Aita/Sandro 22 v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32"/>
          <p:cNvSpPr txBox="1"/>
          <p:nvPr/>
        </p:nvSpPr>
        <p:spPr>
          <a:xfrm>
            <a:off x="2460625" y="4793455"/>
            <a:ext cx="1530300" cy="6984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UFSM00346          T 11/12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Microbiologia do Solo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Prof. Aita/Sandro 44 v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32"/>
          <p:cNvSpPr txBox="1"/>
          <p:nvPr/>
        </p:nvSpPr>
        <p:spPr>
          <a:xfrm>
            <a:off x="7054874" y="5175262"/>
            <a:ext cx="1530300" cy="7206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rgbClr val="262699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SOL1001        T            T11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Solos e Produção Animal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Dalvan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60 v  </a:t>
            </a:r>
            <a:r>
              <a:rPr b="1" i="0" lang="en-US" sz="1000" u="none" cap="none" strike="noStrike">
                <a:solidFill>
                  <a:srgbClr val="262699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          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6" name="Google Shape;766;p32"/>
          <p:cNvSpPr txBox="1"/>
          <p:nvPr/>
        </p:nvSpPr>
        <p:spPr>
          <a:xfrm>
            <a:off x="3965575" y="1562100"/>
            <a:ext cx="1530300" cy="110490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6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rgbClr val="262699"/>
                </a:solidFill>
                <a:latin typeface="Arial Narrow"/>
                <a:ea typeface="Arial Narrow"/>
                <a:cs typeface="Arial Narrow"/>
                <a:sym typeface="Arial Narrow"/>
              </a:rPr>
              <a:t>  </a:t>
            </a:r>
            <a:endParaRPr b="1" i="0" sz="1000" u="none" cap="none" strike="noStrike">
              <a:solidFill>
                <a:srgbClr val="262699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SOL1000          T/P    T 11/12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Manejo e Fertilidade do Solo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Rodrigo e Thome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44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rgbClr val="262699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67" name="Google Shape;767;p32"/>
          <p:cNvSpPr txBox="1"/>
          <p:nvPr/>
        </p:nvSpPr>
        <p:spPr>
          <a:xfrm>
            <a:off x="5512588" y="2284346"/>
            <a:ext cx="1530300" cy="4224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800"/>
              <a:buFont typeface="Arial Narrow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UFSM00343      T/P     T 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800"/>
              <a:buFont typeface="Arial Narrow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Biologia do Solo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800"/>
              <a:buFont typeface="Arial Narrow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Profs. Rodrigo/Zaida    </a:t>
            </a: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401     44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8" name="Google Shape;768;p32"/>
          <p:cNvSpPr txBox="1"/>
          <p:nvPr/>
        </p:nvSpPr>
        <p:spPr>
          <a:xfrm>
            <a:off x="5518150" y="3359150"/>
            <a:ext cx="1530300" cy="7176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ZOT1027 T10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Bovinocultura de Leite 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Prof. Clair     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9" name="Google Shape;769;p32"/>
          <p:cNvSpPr txBox="1"/>
          <p:nvPr/>
        </p:nvSpPr>
        <p:spPr>
          <a:xfrm>
            <a:off x="5526038" y="4729162"/>
            <a:ext cx="1528800" cy="7635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rgbClr val="262699"/>
                </a:solidFill>
                <a:latin typeface="Arial Narrow"/>
                <a:ea typeface="Arial Narrow"/>
                <a:cs typeface="Arial Narrow"/>
                <a:sym typeface="Arial Narrow"/>
              </a:rPr>
              <a:t>U</a:t>
            </a: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FSM00325        P        T 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Geotecnologias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Aplicadas à Agronomia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Prof.ª Liane   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0" name="Google Shape;770;p32"/>
          <p:cNvSpPr txBox="1"/>
          <p:nvPr/>
        </p:nvSpPr>
        <p:spPr>
          <a:xfrm>
            <a:off x="8585200" y="1550987"/>
            <a:ext cx="1530300" cy="10860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UFSM00351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Fundamentos da Zootecnia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Alzira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401                             44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4" name="Shape 7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Google Shape;775;p33"/>
          <p:cNvSpPr txBox="1"/>
          <p:nvPr/>
        </p:nvSpPr>
        <p:spPr>
          <a:xfrm rot="-5400000">
            <a:off x="9244806" y="6057106"/>
            <a:ext cx="2222500" cy="319087"/>
          </a:xfrm>
          <a:prstGeom prst="rect">
            <a:avLst/>
          </a:prstGeom>
          <a:noFill/>
          <a:ln>
            <a:noFill/>
          </a:ln>
        </p:spPr>
        <p:txBody>
          <a:bodyPr anchorCtr="0" anchor="t" bIns="52225" lIns="104475" spcFirstLastPara="1" rIns="104475" wrap="square" tIns="522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1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6" name="Google Shape;776;p33"/>
          <p:cNvSpPr txBox="1"/>
          <p:nvPr/>
        </p:nvSpPr>
        <p:spPr>
          <a:xfrm>
            <a:off x="3962400" y="304800"/>
            <a:ext cx="3048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77" name="Google Shape;777;p33"/>
          <p:cNvSpPr txBox="1"/>
          <p:nvPr>
            <p:ph idx="4294967295" type="title"/>
          </p:nvPr>
        </p:nvSpPr>
        <p:spPr>
          <a:xfrm>
            <a:off x="3962400" y="239712"/>
            <a:ext cx="3048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chemeClr val="dk1"/>
                </a:solidFill>
              </a:rPr>
              <a:t>SALA 4306</a:t>
            </a:r>
            <a:endParaRPr b="1"/>
          </a:p>
        </p:txBody>
      </p:sp>
      <p:sp>
        <p:nvSpPr>
          <p:cNvPr id="778" name="Google Shape;778;p33"/>
          <p:cNvSpPr txBox="1"/>
          <p:nvPr/>
        </p:nvSpPr>
        <p:spPr>
          <a:xfrm>
            <a:off x="6773862" y="906462"/>
            <a:ext cx="3289300" cy="293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55 alunos – Prédio 43 – Terceiro andar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9" name="Google Shape;779;p33"/>
          <p:cNvSpPr txBox="1"/>
          <p:nvPr/>
        </p:nvSpPr>
        <p:spPr>
          <a:xfrm>
            <a:off x="2455862" y="2925762"/>
            <a:ext cx="1530350" cy="874712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rgbClr val="262699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rgbClr val="262699"/>
                </a:solidFill>
                <a:latin typeface="Arial Narrow"/>
                <a:ea typeface="Arial Narrow"/>
                <a:cs typeface="Arial Narrow"/>
                <a:sym typeface="Arial Narrow"/>
              </a:rPr>
              <a:t>Z</a:t>
            </a: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OT1065    40 v    404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Qualidade, segurança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Alimentar e Sustentabilidade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na Produção Animal "a“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rgbClr val="262699"/>
                </a:solidFill>
                <a:latin typeface="Arial Narrow"/>
                <a:ea typeface="Arial Narrow"/>
                <a:cs typeface="Arial Narrow"/>
                <a:sym typeface="Arial Narrow"/>
              </a:rPr>
              <a:t>Prof. Leonir 404 40 v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0" name="Google Shape;780;p33"/>
          <p:cNvSpPr txBox="1"/>
          <p:nvPr/>
        </p:nvSpPr>
        <p:spPr>
          <a:xfrm>
            <a:off x="2443162" y="1538287"/>
            <a:ext cx="1530350" cy="1117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lin ang="5400012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rgbClr val="262699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EDA1050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Gestão ambiental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na Indústria de Alimentos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Janaína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407                                    46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1" name="Google Shape;781;p33"/>
          <p:cNvSpPr txBox="1"/>
          <p:nvPr/>
        </p:nvSpPr>
        <p:spPr>
          <a:xfrm>
            <a:off x="1147762" y="892175"/>
            <a:ext cx="1990725" cy="29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Primeiro Semestre 2023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2" name="Google Shape;782;p33"/>
          <p:cNvSpPr txBox="1"/>
          <p:nvPr/>
        </p:nvSpPr>
        <p:spPr>
          <a:xfrm>
            <a:off x="3984625" y="3719512"/>
            <a:ext cx="1530350" cy="71755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rgbClr val="262699"/>
                </a:solidFill>
                <a:latin typeface="Arial Narrow"/>
                <a:ea typeface="Arial Narrow"/>
                <a:cs typeface="Arial Narrow"/>
                <a:sym typeface="Arial Narrow"/>
              </a:rPr>
              <a:t>T</a:t>
            </a: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CA1003                    T 17/18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Tecnologia dos Produtos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 Origem Animal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33"/>
          <p:cNvSpPr txBox="1"/>
          <p:nvPr/>
        </p:nvSpPr>
        <p:spPr>
          <a:xfrm>
            <a:off x="7056437" y="2620962"/>
            <a:ext cx="1530350" cy="781050"/>
          </a:xfrm>
          <a:prstGeom prst="rect">
            <a:avLst/>
          </a:prstGeom>
          <a:gradFill>
            <a:gsLst>
              <a:gs pos="0">
                <a:srgbClr val="D4E5F5"/>
              </a:gs>
              <a:gs pos="100000">
                <a:srgbClr val="70A4D5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rgbClr val="262699"/>
                </a:solidFill>
                <a:latin typeface="Arial Narrow"/>
                <a:ea typeface="Arial Narrow"/>
                <a:cs typeface="Arial Narrow"/>
                <a:sym typeface="Arial Narrow"/>
              </a:rPr>
              <a:t>D</a:t>
            </a: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FS1004                  T10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Entomologia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Adriano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                    20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33"/>
          <p:cNvSpPr txBox="1"/>
          <p:nvPr/>
        </p:nvSpPr>
        <p:spPr>
          <a:xfrm>
            <a:off x="5532425" y="2576650"/>
            <a:ext cx="1530300" cy="78090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B3B3B3"/>
              </a:gs>
            </a:gsLst>
            <a:lin ang="5400012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TCA1071                  T 10/11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Química de Alimentos III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Leila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56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5" name="Google Shape;785;p33"/>
          <p:cNvSpPr txBox="1"/>
          <p:nvPr/>
        </p:nvSpPr>
        <p:spPr>
          <a:xfrm>
            <a:off x="2443162" y="4433887"/>
            <a:ext cx="1528762" cy="141605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ZOT1018    40 v     404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Nutrição Animal – Zootecnia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Leonir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6" name="Google Shape;786;p33"/>
          <p:cNvSpPr txBox="1"/>
          <p:nvPr/>
        </p:nvSpPr>
        <p:spPr>
          <a:xfrm>
            <a:off x="3962400" y="4422775"/>
            <a:ext cx="1530350" cy="1079500"/>
          </a:xfrm>
          <a:prstGeom prst="rect">
            <a:avLst/>
          </a:prstGeom>
          <a:gradFill>
            <a:gsLst>
              <a:gs pos="0">
                <a:srgbClr val="D4E5F5"/>
              </a:gs>
              <a:gs pos="100000">
                <a:srgbClr val="70A4D5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rgbClr val="262699"/>
                </a:solidFill>
                <a:latin typeface="Arial Narrow"/>
                <a:ea typeface="Arial Narrow"/>
                <a:cs typeface="Arial Narrow"/>
                <a:sym typeface="Arial Narrow"/>
              </a:rPr>
              <a:t>Z</a:t>
            </a: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OT1055/304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Apicultura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Fernada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402/403                     25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7" name="Google Shape;787;p33"/>
          <p:cNvSpPr txBox="1"/>
          <p:nvPr/>
        </p:nvSpPr>
        <p:spPr>
          <a:xfrm>
            <a:off x="1081087" y="239712"/>
            <a:ext cx="1350962" cy="67468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788" name="Google Shape;788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7900" y="304800"/>
            <a:ext cx="1527175" cy="6080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33"/>
          <p:cNvSpPr txBox="1"/>
          <p:nvPr/>
        </p:nvSpPr>
        <p:spPr>
          <a:xfrm>
            <a:off x="2447925" y="3719512"/>
            <a:ext cx="1530350" cy="747712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rgbClr val="262699"/>
                </a:solidFill>
                <a:latin typeface="Arial Narrow"/>
                <a:ea typeface="Arial Narrow"/>
                <a:cs typeface="Arial Narrow"/>
                <a:sym typeface="Arial Narrow"/>
              </a:rPr>
              <a:t>Z</a:t>
            </a: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OT1066    40 v     404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Análise de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Cadeias Produtivas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Leonir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0" name="Google Shape;790;p33"/>
          <p:cNvSpPr txBox="1"/>
          <p:nvPr/>
        </p:nvSpPr>
        <p:spPr>
          <a:xfrm>
            <a:off x="8566150" y="1549400"/>
            <a:ext cx="1527175" cy="1081087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B3B3B3"/>
              </a:gs>
            </a:gsLst>
            <a:lin ang="5400012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TCA1086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Tecnologia de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Grãos e Cereais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Cláudia Severo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     32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 Narrow"/>
              <a:buNone/>
            </a:pPr>
            <a:r>
              <a:t/>
            </a:r>
            <a:endParaRPr b="1" i="0" sz="6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 Narrow"/>
              <a:buNone/>
            </a:pPr>
            <a:r>
              <a:t/>
            </a:r>
            <a:endParaRPr b="1" i="0" sz="6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 Narrow"/>
              <a:buNone/>
            </a:pPr>
            <a:r>
              <a:t/>
            </a:r>
            <a:endParaRPr b="1" i="0" sz="6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 Narrow"/>
              <a:buNone/>
            </a:pPr>
            <a:r>
              <a:t/>
            </a:r>
            <a:endParaRPr b="1" i="0" sz="6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                     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1" name="Google Shape;791;p33"/>
          <p:cNvSpPr txBox="1"/>
          <p:nvPr/>
        </p:nvSpPr>
        <p:spPr>
          <a:xfrm>
            <a:off x="7040550" y="1892300"/>
            <a:ext cx="1530300" cy="717600"/>
          </a:xfrm>
          <a:prstGeom prst="rect">
            <a:avLst/>
          </a:prstGeom>
          <a:gradFill>
            <a:gsLst>
              <a:gs pos="0">
                <a:srgbClr val="006C2D"/>
              </a:gs>
              <a:gs pos="50000">
                <a:srgbClr val="009E40"/>
              </a:gs>
              <a:gs pos="100000">
                <a:srgbClr val="00BD4E"/>
              </a:gs>
            </a:gsLst>
            <a:path path="circle">
              <a:fillToRect r="100%" t="100%"/>
            </a:path>
            <a:tileRect b="-100%" l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ZOT1054/1086    10/10(99)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Cunicultura Prof.ª Priscila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403/404                        30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33"/>
          <p:cNvSpPr txBox="1"/>
          <p:nvPr/>
        </p:nvSpPr>
        <p:spPr>
          <a:xfrm>
            <a:off x="3976875" y="2985338"/>
            <a:ext cx="1530300" cy="7476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ZOT1063  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Bioclimatologia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Prof. Pizzuti     41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33"/>
          <p:cNvSpPr txBox="1"/>
          <p:nvPr/>
        </p:nvSpPr>
        <p:spPr>
          <a:xfrm>
            <a:off x="3956075" y="1531100"/>
            <a:ext cx="1576500" cy="14400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ZOT1067     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Piscicultura – Zootecnia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Profs. Leila e Naglezi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40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33"/>
          <p:cNvSpPr txBox="1"/>
          <p:nvPr/>
        </p:nvSpPr>
        <p:spPr>
          <a:xfrm>
            <a:off x="5518150" y="3355975"/>
            <a:ext cx="1527300" cy="1454100"/>
          </a:xfrm>
          <a:prstGeom prst="rect">
            <a:avLst/>
          </a:prstGeom>
          <a:gradFill>
            <a:gsLst>
              <a:gs pos="0">
                <a:srgbClr val="1077D2"/>
              </a:gs>
              <a:gs pos="100000">
                <a:srgbClr val="093153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rgbClr val="262699"/>
                </a:solidFill>
                <a:latin typeface="Arial Narrow"/>
                <a:ea typeface="Arial Narrow"/>
                <a:cs typeface="Arial Narrow"/>
                <a:sym typeface="Arial Narrow"/>
              </a:rPr>
              <a:t>Z</a:t>
            </a: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OT1420                        T 11/12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Avicultura /A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Alexandre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403                                   45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"/>
          <p:cNvSpPr txBox="1"/>
          <p:nvPr/>
        </p:nvSpPr>
        <p:spPr>
          <a:xfrm rot="-5400000">
            <a:off x="9244806" y="6057106"/>
            <a:ext cx="2222500" cy="319087"/>
          </a:xfrm>
          <a:prstGeom prst="rect">
            <a:avLst/>
          </a:prstGeom>
          <a:noFill/>
          <a:ln>
            <a:noFill/>
          </a:ln>
        </p:spPr>
        <p:txBody>
          <a:bodyPr anchorCtr="0" anchor="t" bIns="52225" lIns="104475" spcFirstLastPara="1" rIns="104475" wrap="square" tIns="522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1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6"/>
          <p:cNvSpPr txBox="1"/>
          <p:nvPr/>
        </p:nvSpPr>
        <p:spPr>
          <a:xfrm>
            <a:off x="3962400" y="304800"/>
            <a:ext cx="3048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34" name="Google Shape;134;p6"/>
          <p:cNvSpPr txBox="1"/>
          <p:nvPr>
            <p:ph idx="4294967295" type="title"/>
          </p:nvPr>
        </p:nvSpPr>
        <p:spPr>
          <a:xfrm>
            <a:off x="3962400" y="304800"/>
            <a:ext cx="3048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chemeClr val="dk1"/>
                </a:solidFill>
              </a:rPr>
              <a:t>SALA 3140</a:t>
            </a:r>
            <a:endParaRPr b="1"/>
          </a:p>
        </p:txBody>
      </p:sp>
      <p:sp>
        <p:nvSpPr>
          <p:cNvPr id="135" name="Google Shape;135;p6"/>
          <p:cNvSpPr txBox="1"/>
          <p:nvPr/>
        </p:nvSpPr>
        <p:spPr>
          <a:xfrm>
            <a:off x="6773862" y="906462"/>
            <a:ext cx="3289300" cy="293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51 alunos – Prédio 42 - Térreo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6"/>
          <p:cNvSpPr txBox="1"/>
          <p:nvPr/>
        </p:nvSpPr>
        <p:spPr>
          <a:xfrm>
            <a:off x="1147762" y="892175"/>
            <a:ext cx="1990725" cy="29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Primeiro Semestre 2023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6"/>
          <p:cNvSpPr txBox="1"/>
          <p:nvPr/>
        </p:nvSpPr>
        <p:spPr>
          <a:xfrm>
            <a:off x="7056437" y="4792662"/>
            <a:ext cx="1527175" cy="725487"/>
          </a:xfrm>
          <a:prstGeom prst="rect">
            <a:avLst/>
          </a:prstGeom>
          <a:gradFill>
            <a:gsLst>
              <a:gs pos="0">
                <a:srgbClr val="DFE9FB"/>
              </a:gs>
              <a:gs pos="100000">
                <a:srgbClr val="6E9BE7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8B"/>
              </a:buClr>
              <a:buSzPts val="11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ZOT1007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8B"/>
              </a:buClr>
              <a:buSzPts val="11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Suinocultura</a:t>
            </a:r>
            <a:endParaRPr b="1" i="0" sz="14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8B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Vladimir</a:t>
            </a:r>
            <a:endParaRPr b="1" i="0" sz="8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8B"/>
              </a:buClr>
              <a:buSzPts val="11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403                                48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"/>
          <p:cNvSpPr txBox="1"/>
          <p:nvPr/>
        </p:nvSpPr>
        <p:spPr>
          <a:xfrm>
            <a:off x="1081087" y="239712"/>
            <a:ext cx="1350962" cy="67468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139" name="Google Shape;139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7900" y="304800"/>
            <a:ext cx="1527175" cy="608012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6"/>
          <p:cNvSpPr txBox="1"/>
          <p:nvPr/>
        </p:nvSpPr>
        <p:spPr>
          <a:xfrm>
            <a:off x="8589962" y="3719512"/>
            <a:ext cx="1508125" cy="708025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lin ang="5400012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8B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rgbClr val="22228B"/>
                </a:solidFill>
                <a:latin typeface="Arial Narrow"/>
                <a:ea typeface="Arial Narrow"/>
                <a:cs typeface="Arial Narrow"/>
                <a:sym typeface="Arial Narrow"/>
              </a:rPr>
              <a:t>ZOT1059      T 10   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8B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Comportamento e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8B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Bem Estar Animal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8B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Profs. Gerson/Adriano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8B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404        50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6"/>
          <p:cNvSpPr txBox="1"/>
          <p:nvPr/>
        </p:nvSpPr>
        <p:spPr>
          <a:xfrm>
            <a:off x="8583612" y="4448175"/>
            <a:ext cx="1508125" cy="708025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lin ang="5400012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8B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ZOT1075      T 10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8B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Bovinocultura de Corte II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8B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Dari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8B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"/>
          <p:cNvSpPr txBox="1"/>
          <p:nvPr/>
        </p:nvSpPr>
        <p:spPr>
          <a:xfrm>
            <a:off x="7038975" y="1565275"/>
            <a:ext cx="1527175" cy="1081087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TCA1085                  T 10/11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Tecnologia em Alimentos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Cláudia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 Narrow"/>
              <a:buNone/>
            </a:pPr>
            <a:r>
              <a:t/>
            </a:r>
            <a:endParaRPr b="1" i="0" sz="6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                        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6"/>
          <p:cNvSpPr txBox="1"/>
          <p:nvPr/>
        </p:nvSpPr>
        <p:spPr>
          <a:xfrm>
            <a:off x="7038975" y="3719512"/>
            <a:ext cx="1530300" cy="1063500"/>
          </a:xfrm>
          <a:prstGeom prst="rect">
            <a:avLst/>
          </a:prstGeom>
          <a:gradFill>
            <a:gsLst>
              <a:gs pos="0">
                <a:srgbClr val="DFE9FB"/>
              </a:gs>
              <a:gs pos="100000">
                <a:srgbClr val="6E9BE7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EDA1002                    T 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Economia e Administração Rural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Vicente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403                                       48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6"/>
          <p:cNvSpPr txBox="1"/>
          <p:nvPr/>
        </p:nvSpPr>
        <p:spPr>
          <a:xfrm>
            <a:off x="8589962" y="2276475"/>
            <a:ext cx="1527175" cy="1081087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path path="circle">
              <a:fillToRect b="100%" l="100%"/>
            </a:path>
            <a:tileRect r="-100%" t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rgbClr val="262699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TCA1085                     T 99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Tópicos Especiais em Bebidas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Cláudia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 Narrow"/>
              <a:buNone/>
            </a:pPr>
            <a:r>
              <a:t/>
            </a:r>
            <a:endParaRPr b="1" i="0" sz="6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401                                    6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"/>
          <p:cNvSpPr txBox="1"/>
          <p:nvPr/>
        </p:nvSpPr>
        <p:spPr>
          <a:xfrm>
            <a:off x="5540375" y="1547812"/>
            <a:ext cx="1527300" cy="1824000"/>
          </a:xfrm>
          <a:prstGeom prst="rect">
            <a:avLst/>
          </a:prstGeom>
          <a:gradFill>
            <a:gsLst>
              <a:gs pos="0">
                <a:srgbClr val="FFF6DB"/>
              </a:gs>
              <a:gs pos="100000">
                <a:srgbClr val="FAD25C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CAD882                     T 5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LOGÍSTICA APLICADA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David L.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 Narrow"/>
              <a:buNone/>
            </a:pPr>
            <a:r>
              <a:t/>
            </a:r>
            <a:endParaRPr b="1" i="0" sz="6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 Narrow"/>
              <a:buNone/>
            </a:pPr>
            <a:r>
              <a:t/>
            </a:r>
            <a:endParaRPr b="1" i="0" sz="6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3003             45 vagas     </a:t>
            </a:r>
            <a:r>
              <a:rPr b="1" i="0" lang="en-US" sz="1000" u="none" cap="none" strike="noStrike">
                <a:solidFill>
                  <a:srgbClr val="262699"/>
                </a:solidFill>
                <a:latin typeface="Arial Narrow"/>
                <a:ea typeface="Arial Narrow"/>
                <a:cs typeface="Arial Narrow"/>
                <a:sym typeface="Arial Narrow"/>
              </a:rPr>
              <a:t>  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6"/>
          <p:cNvSpPr txBox="1"/>
          <p:nvPr/>
        </p:nvSpPr>
        <p:spPr>
          <a:xfrm>
            <a:off x="2432075" y="2277313"/>
            <a:ext cx="1530300" cy="725400"/>
          </a:xfrm>
          <a:prstGeom prst="rect">
            <a:avLst/>
          </a:prstGeom>
          <a:gradFill>
            <a:gsLst>
              <a:gs pos="0">
                <a:srgbClr val="DFE9FB"/>
              </a:gs>
              <a:gs pos="100000">
                <a:srgbClr val="6E9BE7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rgbClr val="262699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EDA1029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Sociologia Rural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Clayton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403                                    48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6"/>
          <p:cNvSpPr txBox="1"/>
          <p:nvPr/>
        </p:nvSpPr>
        <p:spPr>
          <a:xfrm>
            <a:off x="3986225" y="4795100"/>
            <a:ext cx="1530300" cy="720600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lin ang="8100000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    </a:t>
            </a: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UFSM00311 T   T11/13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Biologia e Manejo Integrado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 Planta Daninhas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Prof. André   44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6"/>
          <p:cNvSpPr txBox="1"/>
          <p:nvPr/>
        </p:nvSpPr>
        <p:spPr>
          <a:xfrm>
            <a:off x="2460625" y="1477949"/>
            <a:ext cx="1530300" cy="7605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rgbClr val="262699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rgbClr val="262699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TCA1060                   T10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Introdução a Tecnologia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de Alimentos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Profs.ª Aline, Flávia 407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rgbClr val="262699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                     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"/>
          <p:cNvSpPr txBox="1"/>
          <p:nvPr/>
        </p:nvSpPr>
        <p:spPr>
          <a:xfrm>
            <a:off x="3986225" y="1902575"/>
            <a:ext cx="1530300" cy="760500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lin ang="135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rgbClr val="0033CC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ZOT406   T10 99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Cunicultura (Prof.ª Priscila)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401                         20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6"/>
          <p:cNvSpPr txBox="1"/>
          <p:nvPr/>
        </p:nvSpPr>
        <p:spPr>
          <a:xfrm>
            <a:off x="5537200" y="4440237"/>
            <a:ext cx="1530300" cy="727200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lin ang="5400012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ZOT1076                         T 4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Bovinocultura de Leite II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Júlio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   T/P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6"/>
          <p:cNvSpPr txBox="1"/>
          <p:nvPr/>
        </p:nvSpPr>
        <p:spPr>
          <a:xfrm>
            <a:off x="3998912" y="4071937"/>
            <a:ext cx="1520700" cy="720600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lin ang="10800000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UFSM00322             T    T 11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Topografia Básica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Prof. Fábio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401                            30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"/>
          <p:cNvSpPr txBox="1"/>
          <p:nvPr/>
        </p:nvSpPr>
        <p:spPr>
          <a:xfrm>
            <a:off x="2457450" y="4095750"/>
            <a:ext cx="1530300" cy="7176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UFSM00336          Teo          T 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Melhoramento de Plantas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Profs. Nerineia  30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6"/>
          <p:cNvSpPr txBox="1"/>
          <p:nvPr/>
        </p:nvSpPr>
        <p:spPr>
          <a:xfrm>
            <a:off x="5488000" y="3370275"/>
            <a:ext cx="1530300" cy="7176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UFSM00336          Teo          T 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Melhoramento de Plantas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Profs. Nerineia  30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8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Google Shape;799;p34"/>
          <p:cNvSpPr txBox="1"/>
          <p:nvPr/>
        </p:nvSpPr>
        <p:spPr>
          <a:xfrm rot="-5400000">
            <a:off x="9244806" y="6057106"/>
            <a:ext cx="2222500" cy="319087"/>
          </a:xfrm>
          <a:prstGeom prst="rect">
            <a:avLst/>
          </a:prstGeom>
          <a:noFill/>
          <a:ln>
            <a:noFill/>
          </a:ln>
        </p:spPr>
        <p:txBody>
          <a:bodyPr anchorCtr="0" anchor="t" bIns="52225" lIns="104475" spcFirstLastPara="1" rIns="104475" wrap="square" tIns="522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1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0" name="Google Shape;800;p34"/>
          <p:cNvSpPr txBox="1"/>
          <p:nvPr/>
        </p:nvSpPr>
        <p:spPr>
          <a:xfrm>
            <a:off x="3962400" y="304800"/>
            <a:ext cx="3048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801" name="Google Shape;801;p34"/>
          <p:cNvSpPr txBox="1"/>
          <p:nvPr>
            <p:ph idx="4294967295" type="title"/>
          </p:nvPr>
        </p:nvSpPr>
        <p:spPr>
          <a:xfrm>
            <a:off x="3962400" y="239712"/>
            <a:ext cx="3048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chemeClr val="dk1"/>
                </a:solidFill>
              </a:rPr>
              <a:t>SALA 4312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802" name="Google Shape;802;p34"/>
          <p:cNvSpPr txBox="1"/>
          <p:nvPr/>
        </p:nvSpPr>
        <p:spPr>
          <a:xfrm>
            <a:off x="6773862" y="906462"/>
            <a:ext cx="3289300" cy="293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50 alunos – Prédio 43 – Terceiro andar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3" name="Google Shape;803;p34"/>
          <p:cNvSpPr txBox="1"/>
          <p:nvPr/>
        </p:nvSpPr>
        <p:spPr>
          <a:xfrm>
            <a:off x="2455862" y="1585912"/>
            <a:ext cx="1530350" cy="1063625"/>
          </a:xfrm>
          <a:prstGeom prst="rect">
            <a:avLst/>
          </a:prstGeom>
          <a:solidFill>
            <a:srgbClr val="D6D6F5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TCA1073                       T 10/11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Microbiologia de Alimentos II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Prof. Cristiano        30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4" name="Google Shape;804;p34"/>
          <p:cNvSpPr txBox="1"/>
          <p:nvPr/>
        </p:nvSpPr>
        <p:spPr>
          <a:xfrm>
            <a:off x="1147762" y="892175"/>
            <a:ext cx="1990725" cy="29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Primeiro Semestre 2023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34"/>
          <p:cNvSpPr txBox="1"/>
          <p:nvPr/>
        </p:nvSpPr>
        <p:spPr>
          <a:xfrm>
            <a:off x="8570912" y="3006725"/>
            <a:ext cx="1527175" cy="70485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EDA1027                   T 10/50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 Narrow"/>
              <a:buNone/>
            </a:pPr>
            <a:r>
              <a:t/>
            </a:r>
            <a:endParaRPr b="1" i="0" sz="6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Gestão Ambiental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José Geraldo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404                               40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6" name="Google Shape;806;p34"/>
          <p:cNvSpPr txBox="1"/>
          <p:nvPr/>
        </p:nvSpPr>
        <p:spPr>
          <a:xfrm>
            <a:off x="8578850" y="1576387"/>
            <a:ext cx="1527175" cy="1082675"/>
          </a:xfrm>
          <a:prstGeom prst="rect">
            <a:avLst/>
          </a:prstGeom>
          <a:gradFill>
            <a:gsLst>
              <a:gs pos="0">
                <a:srgbClr val="D4E5F5"/>
              </a:gs>
              <a:gs pos="100000">
                <a:srgbClr val="70A4D5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ZOT1001                     T 13</a:t>
            </a:r>
            <a:endParaRPr b="1" i="0" sz="9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Bovinocultura de Leite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Julio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403                                  48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7" name="Google Shape;807;p34"/>
          <p:cNvSpPr txBox="1"/>
          <p:nvPr/>
        </p:nvSpPr>
        <p:spPr>
          <a:xfrm>
            <a:off x="5518150" y="3016250"/>
            <a:ext cx="1530350" cy="717550"/>
          </a:xfrm>
          <a:prstGeom prst="rect">
            <a:avLst/>
          </a:prstGeom>
          <a:gradFill>
            <a:gsLst>
              <a:gs pos="0">
                <a:srgbClr val="D4E5F5"/>
              </a:gs>
              <a:gs pos="100000">
                <a:srgbClr val="70A4D5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ZOT1006                    T  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Ovinocultura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Prof. Sérgio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    403                                       48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8" name="Google Shape;808;p34"/>
          <p:cNvSpPr txBox="1"/>
          <p:nvPr/>
        </p:nvSpPr>
        <p:spPr>
          <a:xfrm>
            <a:off x="5545137" y="2278062"/>
            <a:ext cx="1530350" cy="71755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TCA1000                  T 16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Bromatologia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Renius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404                                        23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9" name="Google Shape;809;p34"/>
          <p:cNvSpPr txBox="1"/>
          <p:nvPr/>
        </p:nvSpPr>
        <p:spPr>
          <a:xfrm>
            <a:off x="5521325" y="1552575"/>
            <a:ext cx="1530350" cy="71755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EDA1033                  T10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Fundamentos de Mercado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Agropecuário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Prof. Vicente/Marco 33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0" name="Google Shape;810;p34"/>
          <p:cNvSpPr txBox="1"/>
          <p:nvPr/>
        </p:nvSpPr>
        <p:spPr>
          <a:xfrm>
            <a:off x="7070724" y="2660650"/>
            <a:ext cx="1527175" cy="714375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path path="circle">
              <a:fillToRect l="100%" t="100%"/>
            </a:path>
            <a:tileRect b="-100%" r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UFSM00298                   T 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Metodologia Científica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Tônia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401                                   44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34"/>
          <p:cNvSpPr txBox="1"/>
          <p:nvPr/>
        </p:nvSpPr>
        <p:spPr>
          <a:xfrm>
            <a:off x="1081087" y="239712"/>
            <a:ext cx="1350962" cy="67468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812" name="Google Shape;812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7900" y="304800"/>
            <a:ext cx="1527175" cy="608012"/>
          </a:xfrm>
          <a:prstGeom prst="rect">
            <a:avLst/>
          </a:prstGeom>
          <a:noFill/>
          <a:ln>
            <a:noFill/>
          </a:ln>
        </p:spPr>
      </p:pic>
      <p:sp>
        <p:nvSpPr>
          <p:cNvPr id="813" name="Google Shape;813;p34"/>
          <p:cNvSpPr txBox="1"/>
          <p:nvPr/>
        </p:nvSpPr>
        <p:spPr>
          <a:xfrm>
            <a:off x="8578850" y="3725862"/>
            <a:ext cx="1527175" cy="70485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t/>
            </a:r>
            <a:endParaRPr b="1" i="0" sz="9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EDA1030                   T 1050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Tópicos em Desenvolvimento Rural</a:t>
            </a:r>
            <a: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Gisele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404                              40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34"/>
          <p:cNvSpPr txBox="1"/>
          <p:nvPr/>
        </p:nvSpPr>
        <p:spPr>
          <a:xfrm>
            <a:off x="7037237" y="4105274"/>
            <a:ext cx="1527175" cy="70485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UFSM00331  P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Agrometeorologia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Angelica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401                               44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34"/>
          <p:cNvSpPr txBox="1"/>
          <p:nvPr/>
        </p:nvSpPr>
        <p:spPr>
          <a:xfrm>
            <a:off x="5527675" y="4430712"/>
            <a:ext cx="1530350" cy="758825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ZOT1110                          Tecnologia e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Processamento de Ingredientes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Jaime 404                                   20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34"/>
          <p:cNvSpPr txBox="1"/>
          <p:nvPr/>
        </p:nvSpPr>
        <p:spPr>
          <a:xfrm>
            <a:off x="3970325" y="3740150"/>
            <a:ext cx="1527300" cy="1449300"/>
          </a:xfrm>
          <a:prstGeom prst="rect">
            <a:avLst/>
          </a:prstGeom>
          <a:gradFill>
            <a:gsLst>
              <a:gs pos="0">
                <a:srgbClr val="FDECDB"/>
              </a:gs>
              <a:gs pos="100000">
                <a:srgbClr val="F0A963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DFS1033 T99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Atitude Empreededora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no Agronegócio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Jaques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3003                             20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7" name="Google Shape;817;p34"/>
          <p:cNvSpPr txBox="1"/>
          <p:nvPr/>
        </p:nvSpPr>
        <p:spPr>
          <a:xfrm>
            <a:off x="7050087" y="1925637"/>
            <a:ext cx="1530300" cy="7206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ZOT1086     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Cunicultura Zootecnia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404                                       40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8" name="Google Shape;818;p34"/>
          <p:cNvSpPr txBox="1"/>
          <p:nvPr/>
        </p:nvSpPr>
        <p:spPr>
          <a:xfrm>
            <a:off x="4014900" y="1853400"/>
            <a:ext cx="1530300" cy="805500"/>
          </a:xfrm>
          <a:prstGeom prst="rect">
            <a:avLst/>
          </a:prstGeom>
          <a:gradFill>
            <a:gsLst>
              <a:gs pos="0">
                <a:srgbClr val="DBD4EB"/>
              </a:gs>
              <a:gs pos="100000">
                <a:srgbClr val="9180BB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TCA305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Bromatologia Química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Flávia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110                                    20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9" name="Google Shape;819;p34"/>
          <p:cNvSpPr txBox="1"/>
          <p:nvPr/>
        </p:nvSpPr>
        <p:spPr>
          <a:xfrm>
            <a:off x="5502287" y="3754462"/>
            <a:ext cx="1530300" cy="717600"/>
          </a:xfrm>
          <a:prstGeom prst="rect">
            <a:avLst/>
          </a:prstGeom>
          <a:gradFill>
            <a:gsLst>
              <a:gs pos="0">
                <a:srgbClr val="DBD4EB"/>
              </a:gs>
              <a:gs pos="100000">
                <a:srgbClr val="9180BB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TCA506        t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Tecnologia das Bebidas Alcoolicas</a:t>
            </a:r>
            <a:endParaRPr b="1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110   Prof.  Paulo C.      20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0" name="Google Shape;820;p34"/>
          <p:cNvSpPr txBox="1"/>
          <p:nvPr/>
        </p:nvSpPr>
        <p:spPr>
          <a:xfrm>
            <a:off x="2417812" y="3768725"/>
            <a:ext cx="1530300" cy="144630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6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ZOT1082  T10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Técnicas de Pesquisa em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Plantas Forrageitas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Prof. Pizzuti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AutoNum type="arabicPlain" startAt="404"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10 v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1" name="Google Shape;821;p34"/>
          <p:cNvSpPr txBox="1"/>
          <p:nvPr/>
        </p:nvSpPr>
        <p:spPr>
          <a:xfrm>
            <a:off x="7029450" y="3392487"/>
            <a:ext cx="1530300" cy="717600"/>
          </a:xfrm>
          <a:prstGeom prst="rect">
            <a:avLst/>
          </a:prstGeom>
          <a:solidFill>
            <a:srgbClr val="D6D6F5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TCA1077               T 10/11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Análise de Alimentos II -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Prof. Roger/Cristiano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8"/>
          <p:cNvSpPr txBox="1"/>
          <p:nvPr/>
        </p:nvSpPr>
        <p:spPr>
          <a:xfrm rot="-5400000">
            <a:off x="9244806" y="6057106"/>
            <a:ext cx="2222500" cy="319087"/>
          </a:xfrm>
          <a:prstGeom prst="rect">
            <a:avLst/>
          </a:prstGeom>
          <a:noFill/>
          <a:ln>
            <a:noFill/>
          </a:ln>
        </p:spPr>
        <p:txBody>
          <a:bodyPr anchorCtr="0" anchor="t" bIns="52225" lIns="104475" spcFirstLastPara="1" rIns="104475" wrap="square" tIns="522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1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8"/>
          <p:cNvSpPr txBox="1"/>
          <p:nvPr/>
        </p:nvSpPr>
        <p:spPr>
          <a:xfrm>
            <a:off x="3962400" y="304800"/>
            <a:ext cx="3048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60" name="Google Shape;160;p8"/>
          <p:cNvSpPr txBox="1"/>
          <p:nvPr>
            <p:ph idx="4294967295" type="title"/>
          </p:nvPr>
        </p:nvSpPr>
        <p:spPr>
          <a:xfrm>
            <a:off x="3962400" y="304800"/>
            <a:ext cx="3048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chemeClr val="dk1"/>
                </a:solidFill>
              </a:rPr>
              <a:t>SALA 5128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161" name="Google Shape;161;p8"/>
          <p:cNvSpPr txBox="1"/>
          <p:nvPr/>
        </p:nvSpPr>
        <p:spPr>
          <a:xfrm>
            <a:off x="6773862" y="906462"/>
            <a:ext cx="3289300" cy="293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36 alunos – Prédio 44 - Térreo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8"/>
          <p:cNvSpPr txBox="1"/>
          <p:nvPr/>
        </p:nvSpPr>
        <p:spPr>
          <a:xfrm>
            <a:off x="1147762" y="892175"/>
            <a:ext cx="1990725" cy="29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Primeiro Semestre 2023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8"/>
          <p:cNvSpPr txBox="1"/>
          <p:nvPr/>
        </p:nvSpPr>
        <p:spPr>
          <a:xfrm>
            <a:off x="3995737" y="4067175"/>
            <a:ext cx="1530350" cy="720725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UFSM00340 T11 teo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Paisagismo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e Floricultura A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Alice          20v       401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8"/>
          <p:cNvSpPr txBox="1"/>
          <p:nvPr/>
        </p:nvSpPr>
        <p:spPr>
          <a:xfrm>
            <a:off x="1081087" y="239712"/>
            <a:ext cx="1350962" cy="67468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165" name="Google Shape;165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7900" y="304800"/>
            <a:ext cx="1527175" cy="608012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8"/>
          <p:cNvSpPr txBox="1"/>
          <p:nvPr/>
        </p:nvSpPr>
        <p:spPr>
          <a:xfrm>
            <a:off x="3995737" y="4791075"/>
            <a:ext cx="1530350" cy="720725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UFSM00340 T11  Pra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Paisagismo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e Floricultura A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Alice          20v       401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8"/>
          <p:cNvSpPr txBox="1"/>
          <p:nvPr/>
        </p:nvSpPr>
        <p:spPr>
          <a:xfrm>
            <a:off x="7096125" y="4070350"/>
            <a:ext cx="1530350" cy="720725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UFSM00340 T12  teo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Paisagismo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e Floricultura A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Alice          20v       401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8"/>
          <p:cNvSpPr txBox="1"/>
          <p:nvPr/>
        </p:nvSpPr>
        <p:spPr>
          <a:xfrm>
            <a:off x="7096125" y="4787900"/>
            <a:ext cx="1530350" cy="720725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UFSM00340 T12  Pra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Paisagismo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e Floricultura A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Alice          20v       401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8"/>
          <p:cNvSpPr txBox="1"/>
          <p:nvPr/>
        </p:nvSpPr>
        <p:spPr>
          <a:xfrm>
            <a:off x="2465387" y="3713162"/>
            <a:ext cx="1530350" cy="720725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UFSM00340 T13  Teo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Paisagismo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e Floricultura A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Dioneia          20v       401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8"/>
          <p:cNvSpPr txBox="1"/>
          <p:nvPr/>
        </p:nvSpPr>
        <p:spPr>
          <a:xfrm>
            <a:off x="3995737" y="3382962"/>
            <a:ext cx="1530350" cy="720725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UFSM00340 T13 PRA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Paisagismo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e Floricultura A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Dioneia          20v       401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8"/>
          <p:cNvSpPr txBox="1"/>
          <p:nvPr/>
        </p:nvSpPr>
        <p:spPr>
          <a:xfrm>
            <a:off x="5526087" y="3713162"/>
            <a:ext cx="1530350" cy="14351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FTT1024  T10 T/P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Jardins Residenciais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Dioneia/Fernanda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401          10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9"/>
          <p:cNvSpPr txBox="1"/>
          <p:nvPr/>
        </p:nvSpPr>
        <p:spPr>
          <a:xfrm rot="-5400000">
            <a:off x="9244806" y="6057106"/>
            <a:ext cx="2222500" cy="319087"/>
          </a:xfrm>
          <a:prstGeom prst="rect">
            <a:avLst/>
          </a:prstGeom>
          <a:noFill/>
          <a:ln>
            <a:noFill/>
          </a:ln>
        </p:spPr>
        <p:txBody>
          <a:bodyPr anchorCtr="0" anchor="t" bIns="52225" lIns="104475" spcFirstLastPara="1" rIns="104475" wrap="square" tIns="522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1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9"/>
          <p:cNvSpPr txBox="1"/>
          <p:nvPr/>
        </p:nvSpPr>
        <p:spPr>
          <a:xfrm>
            <a:off x="3962400" y="304800"/>
            <a:ext cx="3048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78" name="Google Shape;178;p9"/>
          <p:cNvSpPr txBox="1"/>
          <p:nvPr>
            <p:ph idx="4294967295" type="title"/>
          </p:nvPr>
        </p:nvSpPr>
        <p:spPr>
          <a:xfrm>
            <a:off x="3962400" y="304800"/>
            <a:ext cx="3048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chemeClr val="dk1"/>
                </a:solidFill>
              </a:rPr>
              <a:t>SALA 5129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179" name="Google Shape;179;p9"/>
          <p:cNvSpPr txBox="1"/>
          <p:nvPr/>
        </p:nvSpPr>
        <p:spPr>
          <a:xfrm>
            <a:off x="6773862" y="906462"/>
            <a:ext cx="3289300" cy="293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41 alunos – Prédio 44 - Térreo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9"/>
          <p:cNvSpPr txBox="1"/>
          <p:nvPr/>
        </p:nvSpPr>
        <p:spPr>
          <a:xfrm>
            <a:off x="2455862" y="2290762"/>
            <a:ext cx="1530350" cy="1082675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EGR1051  T13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Ajustamento de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Observações Geodésicas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Prof. Carlito          25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9"/>
          <p:cNvSpPr txBox="1"/>
          <p:nvPr/>
        </p:nvSpPr>
        <p:spPr>
          <a:xfrm>
            <a:off x="1147762" y="892175"/>
            <a:ext cx="1990725" cy="29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Primeiro Semestre 2023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9"/>
          <p:cNvSpPr txBox="1"/>
          <p:nvPr/>
        </p:nvSpPr>
        <p:spPr>
          <a:xfrm>
            <a:off x="4004081" y="1544680"/>
            <a:ext cx="1508125" cy="71755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CFL1045                  T/P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Serraria e Secagem de Madeira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402  Prof. Santini                 30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9"/>
          <p:cNvSpPr txBox="1"/>
          <p:nvPr/>
        </p:nvSpPr>
        <p:spPr>
          <a:xfrm>
            <a:off x="1081087" y="239712"/>
            <a:ext cx="1350962" cy="67468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184" name="Google Shape;184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7900" y="304800"/>
            <a:ext cx="1527175" cy="608012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9"/>
          <p:cNvSpPr txBox="1"/>
          <p:nvPr/>
        </p:nvSpPr>
        <p:spPr>
          <a:xfrm>
            <a:off x="3995737" y="2300287"/>
            <a:ext cx="1508125" cy="1082675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EGE1052      T10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Sensoriamento Remoto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Rudiney                    402                                   35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9"/>
          <p:cNvSpPr txBox="1"/>
          <p:nvPr/>
        </p:nvSpPr>
        <p:spPr>
          <a:xfrm>
            <a:off x="2454275" y="4078287"/>
            <a:ext cx="1552575" cy="1439862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EGR1046  T17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Topografia e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Elementos de Geodésia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   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Prof. Jaime          30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9"/>
          <p:cNvSpPr txBox="1"/>
          <p:nvPr/>
        </p:nvSpPr>
        <p:spPr>
          <a:xfrm>
            <a:off x="4006850" y="3724275"/>
            <a:ext cx="1530350" cy="1082675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EGR1051  T14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Ajustamento de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Observações Geodésicas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Carlito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402                      25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9"/>
          <p:cNvSpPr txBox="1"/>
          <p:nvPr/>
        </p:nvSpPr>
        <p:spPr>
          <a:xfrm>
            <a:off x="5546725" y="4105275"/>
            <a:ext cx="1497012" cy="693737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UFSM00333             T     T12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Ecologia Agrícola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401    Prof.ª Isabel/Lilian 22v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9"/>
          <p:cNvSpPr txBox="1"/>
          <p:nvPr/>
        </p:nvSpPr>
        <p:spPr>
          <a:xfrm>
            <a:off x="7047650" y="1554148"/>
            <a:ext cx="1527300" cy="1819200"/>
          </a:xfrm>
          <a:prstGeom prst="rect">
            <a:avLst/>
          </a:prstGeom>
          <a:gradFill>
            <a:gsLst>
              <a:gs pos="0">
                <a:srgbClr val="FDECDB"/>
              </a:gs>
              <a:gs pos="100000">
                <a:srgbClr val="F0A963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ZOT940 -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Projetos em Agronegócio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Prof. Adriano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 Narrow"/>
              <a:buNone/>
            </a:pPr>
            <a:r>
              <a:t/>
            </a:r>
            <a:endParaRPr b="1" i="0" sz="6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3003              	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9"/>
          <p:cNvSpPr txBox="1"/>
          <p:nvPr/>
        </p:nvSpPr>
        <p:spPr>
          <a:xfrm>
            <a:off x="8585212" y="1562912"/>
            <a:ext cx="1539900" cy="1801800"/>
          </a:xfrm>
          <a:prstGeom prst="rect">
            <a:avLst/>
          </a:prstGeom>
          <a:gradFill>
            <a:gsLst>
              <a:gs pos="0">
                <a:srgbClr val="FDECDB"/>
              </a:gs>
              <a:gs pos="100000">
                <a:srgbClr val="F0A963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EDA884        teo          T 5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Mercados e Comercialização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Prof.a Andrea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3003                    45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9"/>
          <p:cNvSpPr txBox="1"/>
          <p:nvPr/>
        </p:nvSpPr>
        <p:spPr>
          <a:xfrm>
            <a:off x="5519725" y="1474069"/>
            <a:ext cx="1530300" cy="11631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UFSM00303  - 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Física Agronomia   T13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Prof. Cesar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AutoNum type="arabicPlain" startAt="401"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9"/>
          <p:cNvSpPr txBox="1"/>
          <p:nvPr/>
        </p:nvSpPr>
        <p:spPr>
          <a:xfrm>
            <a:off x="5531587" y="5168900"/>
            <a:ext cx="1527300" cy="731700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MVP302  T10</a:t>
            </a:r>
            <a: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Higiene e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Profilaxia Animal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Profs.Helton Paulo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404                                   40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9"/>
          <p:cNvSpPr txBox="1"/>
          <p:nvPr/>
        </p:nvSpPr>
        <p:spPr>
          <a:xfrm>
            <a:off x="7046150" y="3364700"/>
            <a:ext cx="1530300" cy="7176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UFSM00336                   </a:t>
            </a:r>
            <a:r>
              <a:rPr b="1" lang="en-US" sz="1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</a:t>
            </a: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Melhoramento de Plantas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Profs. Dilson/Nerineia  30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0"/>
          <p:cNvSpPr txBox="1"/>
          <p:nvPr/>
        </p:nvSpPr>
        <p:spPr>
          <a:xfrm rot="-5400000">
            <a:off x="9244806" y="6057106"/>
            <a:ext cx="2222500" cy="319087"/>
          </a:xfrm>
          <a:prstGeom prst="rect">
            <a:avLst/>
          </a:prstGeom>
          <a:noFill/>
          <a:ln>
            <a:noFill/>
          </a:ln>
        </p:spPr>
        <p:txBody>
          <a:bodyPr anchorCtr="0" anchor="t" bIns="52225" lIns="104475" spcFirstLastPara="1" rIns="104475" wrap="square" tIns="522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1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10"/>
          <p:cNvSpPr txBox="1"/>
          <p:nvPr/>
        </p:nvSpPr>
        <p:spPr>
          <a:xfrm>
            <a:off x="3962400" y="304800"/>
            <a:ext cx="3048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200" name="Google Shape;200;p10"/>
          <p:cNvSpPr txBox="1"/>
          <p:nvPr>
            <p:ph idx="4294967295" type="title"/>
          </p:nvPr>
        </p:nvSpPr>
        <p:spPr>
          <a:xfrm>
            <a:off x="3962400" y="304800"/>
            <a:ext cx="3048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chemeClr val="dk1"/>
                </a:solidFill>
              </a:rPr>
              <a:t>SALA 5134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201" name="Google Shape;201;p10"/>
          <p:cNvSpPr txBox="1"/>
          <p:nvPr/>
        </p:nvSpPr>
        <p:spPr>
          <a:xfrm>
            <a:off x="6773862" y="906462"/>
            <a:ext cx="3289300" cy="293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 alunos – Prédio 44 - Térreo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10"/>
          <p:cNvSpPr txBox="1"/>
          <p:nvPr/>
        </p:nvSpPr>
        <p:spPr>
          <a:xfrm>
            <a:off x="1147762" y="892175"/>
            <a:ext cx="1990725" cy="29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Primeiro Semestre 2023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10"/>
          <p:cNvSpPr txBox="1"/>
          <p:nvPr/>
        </p:nvSpPr>
        <p:spPr>
          <a:xfrm>
            <a:off x="1081087" y="239712"/>
            <a:ext cx="1350962" cy="67468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204" name="Google Shape;204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7900" y="304800"/>
            <a:ext cx="1527175" cy="608012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10"/>
          <p:cNvSpPr txBox="1"/>
          <p:nvPr/>
        </p:nvSpPr>
        <p:spPr>
          <a:xfrm>
            <a:off x="8578850" y="1582737"/>
            <a:ext cx="1522412" cy="1100137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UFSM00324              T 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Ajustamento de Obs.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Geodésicas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401    Prof. Carlito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10"/>
          <p:cNvSpPr txBox="1"/>
          <p:nvPr/>
        </p:nvSpPr>
        <p:spPr>
          <a:xfrm>
            <a:off x="7050087" y="4078287"/>
            <a:ext cx="1528762" cy="720725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EGR1046 T’17  -  Topografia e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Elementos de Geodésia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Jaime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     30 vagas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1" i="0" sz="9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207" name="Google Shape;207;p10"/>
          <p:cNvSpPr txBox="1"/>
          <p:nvPr/>
        </p:nvSpPr>
        <p:spPr>
          <a:xfrm>
            <a:off x="2452687" y="1582737"/>
            <a:ext cx="1519237" cy="1819275"/>
          </a:xfrm>
          <a:prstGeom prst="rect">
            <a:avLst/>
          </a:prstGeom>
          <a:gradFill>
            <a:gsLst>
              <a:gs pos="0">
                <a:srgbClr val="FDECDB"/>
              </a:gs>
              <a:gs pos="100000">
                <a:srgbClr val="F0A963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CAD885  T3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Gestão da Produção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e Qualidade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David L.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   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3003                                      35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10"/>
          <p:cNvSpPr txBox="1"/>
          <p:nvPr/>
        </p:nvSpPr>
        <p:spPr>
          <a:xfrm>
            <a:off x="7056437" y="2301875"/>
            <a:ext cx="1522412" cy="1100137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UFSM00324              T 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Ajustamento de Obs.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Geodésicas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401    Prof. Carlito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10"/>
          <p:cNvSpPr txBox="1"/>
          <p:nvPr/>
        </p:nvSpPr>
        <p:spPr>
          <a:xfrm>
            <a:off x="7059612" y="1543050"/>
            <a:ext cx="1530350" cy="71755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CFL1045 - Serraria e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Secagem de Madeira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Santini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402                             30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10"/>
          <p:cNvSpPr txBox="1"/>
          <p:nvPr/>
        </p:nvSpPr>
        <p:spPr>
          <a:xfrm>
            <a:off x="5530850" y="1560512"/>
            <a:ext cx="1528762" cy="1081087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UFSM00313           T           T11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Fitopatologia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Profs. Ivan/Julio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10"/>
          <p:cNvSpPr txBox="1"/>
          <p:nvPr/>
        </p:nvSpPr>
        <p:spPr>
          <a:xfrm>
            <a:off x="5543550" y="2633662"/>
            <a:ext cx="1528762" cy="7493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UFSM00313        P          T11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Fitopatologia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Profs. Ivan/Julio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10"/>
          <p:cNvSpPr txBox="1"/>
          <p:nvPr/>
        </p:nvSpPr>
        <p:spPr>
          <a:xfrm>
            <a:off x="4013200" y="3360725"/>
            <a:ext cx="1530300" cy="7494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UFSM00327        T/P           T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Construções RuraisProf. Francine401 22                              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10"/>
          <p:cNvSpPr txBox="1"/>
          <p:nvPr/>
        </p:nvSpPr>
        <p:spPr>
          <a:xfrm>
            <a:off x="7059612" y="4787900"/>
            <a:ext cx="1530350" cy="452437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t/>
            </a:r>
            <a:endParaRPr b="1" i="0" sz="8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800"/>
              <a:buFont typeface="Arial Narrow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UFSM00327        T/P           T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800"/>
              <a:buFont typeface="Arial Narrow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Construções Rurais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800"/>
              <a:buFont typeface="Arial Narrow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Prof. Francine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b="1" i="0" sz="8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214" name="Google Shape;214;p10"/>
          <p:cNvSpPr txBox="1"/>
          <p:nvPr/>
        </p:nvSpPr>
        <p:spPr>
          <a:xfrm>
            <a:off x="8589962" y="3719512"/>
            <a:ext cx="1552575" cy="1090612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EGR1046  T10A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Topografia e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Elementos de Geodésia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         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Prof. Jaime          30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10"/>
          <p:cNvSpPr txBox="1"/>
          <p:nvPr/>
        </p:nvSpPr>
        <p:spPr>
          <a:xfrm>
            <a:off x="5584825" y="3365550"/>
            <a:ext cx="1458900" cy="6984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 322           P       T12   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Narrow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</a:t>
            </a: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opografia Básica </a:t>
            </a:r>
            <a:endParaRPr b="1" i="0" sz="9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</a:t>
            </a: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Leandro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401                            20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10"/>
          <p:cNvSpPr txBox="1"/>
          <p:nvPr/>
        </p:nvSpPr>
        <p:spPr>
          <a:xfrm>
            <a:off x="3994150" y="4117975"/>
            <a:ext cx="1530300" cy="6858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EDA1016                   T 10/13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Desenvolvimento Rural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Pedro S.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22 vagas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10"/>
          <p:cNvSpPr txBox="1"/>
          <p:nvPr/>
        </p:nvSpPr>
        <p:spPr>
          <a:xfrm>
            <a:off x="3990150" y="1551000"/>
            <a:ext cx="1522500" cy="11001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UFSM00324           T EXTRA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Ajustamento de Obs.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Geodésicas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401    Prof. Carlito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10"/>
          <p:cNvSpPr txBox="1"/>
          <p:nvPr/>
        </p:nvSpPr>
        <p:spPr>
          <a:xfrm>
            <a:off x="5530075" y="4787888"/>
            <a:ext cx="1530300" cy="7176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UFSM00336    PRA        T11 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Melhoramento de Plantas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Profs. Nerineia  30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10"/>
          <p:cNvSpPr txBox="1"/>
          <p:nvPr/>
        </p:nvSpPr>
        <p:spPr>
          <a:xfrm>
            <a:off x="2444750" y="4100512"/>
            <a:ext cx="1527300" cy="7494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UFSM00323        T/P     T 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Elementos de Geodésia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Leandro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1"/>
          <p:cNvSpPr txBox="1"/>
          <p:nvPr/>
        </p:nvSpPr>
        <p:spPr>
          <a:xfrm rot="-5400000">
            <a:off x="9244806" y="6057106"/>
            <a:ext cx="2222500" cy="319087"/>
          </a:xfrm>
          <a:prstGeom prst="rect">
            <a:avLst/>
          </a:prstGeom>
          <a:noFill/>
          <a:ln>
            <a:noFill/>
          </a:ln>
        </p:spPr>
        <p:txBody>
          <a:bodyPr anchorCtr="0" anchor="t" bIns="52225" lIns="104475" spcFirstLastPara="1" rIns="104475" wrap="square" tIns="522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1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11"/>
          <p:cNvSpPr txBox="1"/>
          <p:nvPr/>
        </p:nvSpPr>
        <p:spPr>
          <a:xfrm>
            <a:off x="3962400" y="304800"/>
            <a:ext cx="3048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226" name="Google Shape;226;p11"/>
          <p:cNvSpPr txBox="1"/>
          <p:nvPr>
            <p:ph idx="4294967295" type="title"/>
          </p:nvPr>
        </p:nvSpPr>
        <p:spPr>
          <a:xfrm>
            <a:off x="3962400" y="304800"/>
            <a:ext cx="3048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chemeClr val="dk1"/>
                </a:solidFill>
              </a:rPr>
              <a:t>SALA 5221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227" name="Google Shape;227;p11"/>
          <p:cNvSpPr txBox="1"/>
          <p:nvPr/>
        </p:nvSpPr>
        <p:spPr>
          <a:xfrm>
            <a:off x="6773862" y="906462"/>
            <a:ext cx="3289300" cy="293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38 alunos – Prédio 44 – Segundo andar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11"/>
          <p:cNvSpPr txBox="1"/>
          <p:nvPr/>
        </p:nvSpPr>
        <p:spPr>
          <a:xfrm>
            <a:off x="3987800" y="1558925"/>
            <a:ext cx="1530350" cy="1074737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DFS1030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Inovação em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Empreedorismo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em Fitosanidade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Prof. Jaqques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401                                        25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11"/>
          <p:cNvSpPr txBox="1"/>
          <p:nvPr/>
        </p:nvSpPr>
        <p:spPr>
          <a:xfrm>
            <a:off x="1147762" y="892175"/>
            <a:ext cx="1990725" cy="29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Primeiro Semestre 2023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11"/>
          <p:cNvSpPr txBox="1"/>
          <p:nvPr/>
        </p:nvSpPr>
        <p:spPr>
          <a:xfrm>
            <a:off x="5518150" y="1552575"/>
            <a:ext cx="1530350" cy="1455737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ZOT2085 T/P  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Biodiversidade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 Conservação da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Fauna de Vertebrados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Everton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401/ 402                            24     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11"/>
          <p:cNvSpPr txBox="1"/>
          <p:nvPr/>
        </p:nvSpPr>
        <p:spPr>
          <a:xfrm>
            <a:off x="2465387" y="3719512"/>
            <a:ext cx="1528762" cy="147320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EDA1052 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Comunicação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e Extensão Rural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Alisson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402                                30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11"/>
          <p:cNvSpPr txBox="1"/>
          <p:nvPr/>
        </p:nvSpPr>
        <p:spPr>
          <a:xfrm>
            <a:off x="1081087" y="239712"/>
            <a:ext cx="1350962" cy="67468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233" name="Google Shape;233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7900" y="304800"/>
            <a:ext cx="1527175" cy="608012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Google Shape;234;p11"/>
          <p:cNvSpPr txBox="1"/>
          <p:nvPr/>
        </p:nvSpPr>
        <p:spPr>
          <a:xfrm>
            <a:off x="5521325" y="3381375"/>
            <a:ext cx="1530350" cy="720725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UFSM00311 P   T11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Biologia e Manejo Integrado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 Planta Daninhas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Prof. André    22 v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11"/>
          <p:cNvSpPr txBox="1"/>
          <p:nvPr/>
        </p:nvSpPr>
        <p:spPr>
          <a:xfrm>
            <a:off x="3994150" y="2633662"/>
            <a:ext cx="1527175" cy="758825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UFSM00319                   T 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Extensão e Comunicação Rural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Alisson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401                                  22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11"/>
          <p:cNvSpPr txBox="1"/>
          <p:nvPr/>
        </p:nvSpPr>
        <p:spPr>
          <a:xfrm>
            <a:off x="5532437" y="4826000"/>
            <a:ext cx="1497012" cy="693737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UFSM00333             T     T13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Ecologia Agrícola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401    Prof.ª Isabel/Lilian 22v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11"/>
          <p:cNvSpPr txBox="1"/>
          <p:nvPr/>
        </p:nvSpPr>
        <p:spPr>
          <a:xfrm>
            <a:off x="8572500" y="1919287"/>
            <a:ext cx="1530350" cy="1454150"/>
          </a:xfrm>
          <a:prstGeom prst="rect">
            <a:avLst/>
          </a:prstGeom>
          <a:solidFill>
            <a:srgbClr val="93C47D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FTT1043      T      T99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8B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Potencial Prod. Culturas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8B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Agrícolas A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Prof. Alencar   22v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11"/>
          <p:cNvSpPr txBox="1"/>
          <p:nvPr/>
        </p:nvSpPr>
        <p:spPr>
          <a:xfrm>
            <a:off x="7056437" y="1938337"/>
            <a:ext cx="1530350" cy="720725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CFL1058     Teo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Economia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 Mercado Florestal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Jorge   402                            30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11"/>
          <p:cNvSpPr txBox="1"/>
          <p:nvPr/>
        </p:nvSpPr>
        <p:spPr>
          <a:xfrm>
            <a:off x="2463800" y="2301875"/>
            <a:ext cx="1527175" cy="71755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CFL1040           PRAT.    T12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402    Dendrometria     20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Fabiano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11"/>
          <p:cNvSpPr/>
          <p:nvPr/>
        </p:nvSpPr>
        <p:spPr>
          <a:xfrm>
            <a:off x="7061949" y="4460053"/>
            <a:ext cx="1495500" cy="142560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698631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CFL1033 T10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Tecnologia da Celulose e do Papel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Prof.ª Cristiane Pedrazzi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20 vagas T/P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11"/>
          <p:cNvSpPr txBox="1"/>
          <p:nvPr/>
        </p:nvSpPr>
        <p:spPr>
          <a:xfrm>
            <a:off x="2455862" y="3008312"/>
            <a:ext cx="1528800" cy="711300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ZOT1070   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3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Eqüideocultura A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3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Eduardo</a:t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                  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11"/>
          <p:cNvSpPr txBox="1"/>
          <p:nvPr/>
        </p:nvSpPr>
        <p:spPr>
          <a:xfrm>
            <a:off x="3975050" y="3359900"/>
            <a:ext cx="1527300" cy="7494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UFSM00323            t/P       T 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Elementos de Geodésia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Fábio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2"/>
          <p:cNvSpPr txBox="1"/>
          <p:nvPr/>
        </p:nvSpPr>
        <p:spPr>
          <a:xfrm rot="-5400000">
            <a:off x="9244806" y="6057106"/>
            <a:ext cx="2222500" cy="319087"/>
          </a:xfrm>
          <a:prstGeom prst="rect">
            <a:avLst/>
          </a:prstGeom>
          <a:noFill/>
          <a:ln>
            <a:noFill/>
          </a:ln>
        </p:spPr>
        <p:txBody>
          <a:bodyPr anchorCtr="0" anchor="t" bIns="52225" lIns="104475" spcFirstLastPara="1" rIns="104475" wrap="square" tIns="522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1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12"/>
          <p:cNvSpPr txBox="1"/>
          <p:nvPr/>
        </p:nvSpPr>
        <p:spPr>
          <a:xfrm>
            <a:off x="3962400" y="304800"/>
            <a:ext cx="3048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249" name="Google Shape;249;p12"/>
          <p:cNvSpPr txBox="1"/>
          <p:nvPr>
            <p:ph idx="4294967295" type="title"/>
          </p:nvPr>
        </p:nvSpPr>
        <p:spPr>
          <a:xfrm>
            <a:off x="3962400" y="304800"/>
            <a:ext cx="3048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chemeClr val="dk1"/>
                </a:solidFill>
              </a:rPr>
              <a:t>SALA 5226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250" name="Google Shape;250;p12"/>
          <p:cNvSpPr txBox="1"/>
          <p:nvPr/>
        </p:nvSpPr>
        <p:spPr>
          <a:xfrm>
            <a:off x="6773862" y="906462"/>
            <a:ext cx="3289300" cy="293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35 alunos – Prédio 44 – Segundo andar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12"/>
          <p:cNvSpPr txBox="1"/>
          <p:nvPr/>
        </p:nvSpPr>
        <p:spPr>
          <a:xfrm>
            <a:off x="1147762" y="892175"/>
            <a:ext cx="1990725" cy="29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Primeiro Semestre 2023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12"/>
          <p:cNvSpPr txBox="1"/>
          <p:nvPr/>
        </p:nvSpPr>
        <p:spPr>
          <a:xfrm>
            <a:off x="8570912" y="4032250"/>
            <a:ext cx="1527175" cy="1495425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CFL1044 T10  Prática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Sementes, Mudas e Viveiro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Maristela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 Narrow"/>
              <a:buNone/>
            </a:pPr>
            <a:r>
              <a:t/>
            </a:r>
            <a:endParaRPr b="1" i="0" sz="6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402                               30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p12"/>
          <p:cNvSpPr txBox="1"/>
          <p:nvPr/>
        </p:nvSpPr>
        <p:spPr>
          <a:xfrm>
            <a:off x="8589962" y="1927225"/>
            <a:ext cx="1527175" cy="1081087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EDA1028 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Introdução à Economia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Rural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Vicente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 Narrow"/>
              <a:buNone/>
            </a:pPr>
            <a:r>
              <a:t/>
            </a:r>
            <a:endParaRPr b="1" i="0" sz="6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 Narrow"/>
              <a:buNone/>
            </a:pPr>
            <a:r>
              <a:t/>
            </a:r>
            <a:endParaRPr b="1" i="0" sz="6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404                                    45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12"/>
          <p:cNvSpPr txBox="1"/>
          <p:nvPr/>
        </p:nvSpPr>
        <p:spPr>
          <a:xfrm>
            <a:off x="4006850" y="3408362"/>
            <a:ext cx="1530350" cy="717550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ZOT1030  - Suinocultura I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Prof. Gerson   40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12"/>
          <p:cNvSpPr txBox="1"/>
          <p:nvPr/>
        </p:nvSpPr>
        <p:spPr>
          <a:xfrm>
            <a:off x="5508625" y="2266950"/>
            <a:ext cx="1530350" cy="1106487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ZOT1020   T10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Técnica Experimental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com Animais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40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12"/>
          <p:cNvSpPr txBox="1"/>
          <p:nvPr/>
        </p:nvSpPr>
        <p:spPr>
          <a:xfrm>
            <a:off x="2455862" y="3367087"/>
            <a:ext cx="1528762" cy="1081087"/>
          </a:xfrm>
          <a:prstGeom prst="rect">
            <a:avLst/>
          </a:prstGeom>
          <a:gradFill>
            <a:gsLst>
              <a:gs pos="0">
                <a:srgbClr val="DBD4EB"/>
              </a:gs>
              <a:gs pos="100000">
                <a:srgbClr val="9180BB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TCA1088     Teórica T11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Tecnologia de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Carnes e Derivados - A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P. C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t/>
            </a:r>
            <a:endParaRPr b="1" i="0" sz="13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407                                       16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257" name="Google Shape;257;p12"/>
          <p:cNvSpPr txBox="1"/>
          <p:nvPr/>
        </p:nvSpPr>
        <p:spPr>
          <a:xfrm>
            <a:off x="1081087" y="239712"/>
            <a:ext cx="1350962" cy="67468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258" name="Google Shape;258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7900" y="304800"/>
            <a:ext cx="1527175" cy="608012"/>
          </a:xfrm>
          <a:prstGeom prst="rect">
            <a:avLst/>
          </a:prstGeom>
          <a:noFill/>
          <a:ln>
            <a:noFill/>
          </a:ln>
        </p:spPr>
      </p:pic>
      <p:sp>
        <p:nvSpPr>
          <p:cNvPr id="259" name="Google Shape;259;p12"/>
          <p:cNvSpPr txBox="1"/>
          <p:nvPr/>
        </p:nvSpPr>
        <p:spPr>
          <a:xfrm>
            <a:off x="3984625" y="4437062"/>
            <a:ext cx="1530350" cy="728662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ZOT1077   T10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Forragicultura II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Pizzuti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404                   40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12"/>
          <p:cNvSpPr txBox="1"/>
          <p:nvPr/>
        </p:nvSpPr>
        <p:spPr>
          <a:xfrm>
            <a:off x="2466975" y="5168900"/>
            <a:ext cx="1528762" cy="763587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EDA1031              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Tópicos de Legislação A. A.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J. Geraldo</a:t>
            </a:r>
            <a: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404         33                          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12"/>
          <p:cNvSpPr txBox="1"/>
          <p:nvPr/>
        </p:nvSpPr>
        <p:spPr>
          <a:xfrm>
            <a:off x="7061200" y="1546212"/>
            <a:ext cx="1528800" cy="10812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UFSM00313           T           T12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Fitopatologia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Profs. Ivan/Jansen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12"/>
          <p:cNvSpPr txBox="1"/>
          <p:nvPr/>
        </p:nvSpPr>
        <p:spPr>
          <a:xfrm>
            <a:off x="7032625" y="2652700"/>
            <a:ext cx="1528800" cy="7287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UFSM00313      P           T12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Fitopatologia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Profs. Ivan/Jansen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Google Shape;263;p12"/>
          <p:cNvSpPr/>
          <p:nvPr/>
        </p:nvSpPr>
        <p:spPr>
          <a:xfrm>
            <a:off x="2466974" y="1582615"/>
            <a:ext cx="1495500" cy="142560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path path="circle">
              <a:fillToRect l="100%" t="100%"/>
            </a:path>
            <a:tileRect b="-100%" r="-100%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CFL1037 T10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Dentrologia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Luciano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30 vagas T/P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12"/>
          <p:cNvSpPr txBox="1"/>
          <p:nvPr/>
        </p:nvSpPr>
        <p:spPr>
          <a:xfrm>
            <a:off x="3971925" y="2266950"/>
            <a:ext cx="1530300" cy="741300"/>
          </a:xfrm>
          <a:prstGeom prst="rect">
            <a:avLst/>
          </a:prstGeom>
          <a:solidFill>
            <a:srgbClr val="B6D7A8"/>
          </a:soli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DFS1036                  T 99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Controle Biológico de D. Plantas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Julio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401                                    16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3"/>
          <p:cNvSpPr txBox="1"/>
          <p:nvPr/>
        </p:nvSpPr>
        <p:spPr>
          <a:xfrm rot="-5400000">
            <a:off x="9244806" y="6057106"/>
            <a:ext cx="2222500" cy="319087"/>
          </a:xfrm>
          <a:prstGeom prst="rect">
            <a:avLst/>
          </a:prstGeom>
          <a:noFill/>
          <a:ln>
            <a:noFill/>
          </a:ln>
        </p:spPr>
        <p:txBody>
          <a:bodyPr anchorCtr="0" anchor="t" bIns="52225" lIns="104475" spcFirstLastPara="1" rIns="104475" wrap="square" tIns="522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1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13"/>
          <p:cNvSpPr txBox="1"/>
          <p:nvPr/>
        </p:nvSpPr>
        <p:spPr>
          <a:xfrm>
            <a:off x="3962400" y="304800"/>
            <a:ext cx="3048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271" name="Google Shape;271;p13"/>
          <p:cNvSpPr txBox="1"/>
          <p:nvPr>
            <p:ph idx="4294967295" type="title"/>
          </p:nvPr>
        </p:nvSpPr>
        <p:spPr>
          <a:xfrm>
            <a:off x="3962400" y="304800"/>
            <a:ext cx="3048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</a:pPr>
            <a:r>
              <a:rPr b="1" i="0" lang="en-US" sz="3700" u="none" cap="none" strike="noStrike">
                <a:solidFill>
                  <a:schemeClr val="dk1"/>
                </a:solidFill>
              </a:rPr>
              <a:t>SALA 5230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272" name="Google Shape;272;p13"/>
          <p:cNvSpPr txBox="1"/>
          <p:nvPr/>
        </p:nvSpPr>
        <p:spPr>
          <a:xfrm>
            <a:off x="6773862" y="906462"/>
            <a:ext cx="3289300" cy="293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175" lIns="88375" spcFirstLastPara="1" rIns="88375" wrap="square" tIns="441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37 alunos – Prédio 44 – Segundo andar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13"/>
          <p:cNvSpPr txBox="1"/>
          <p:nvPr/>
        </p:nvSpPr>
        <p:spPr>
          <a:xfrm>
            <a:off x="2455862" y="2601912"/>
            <a:ext cx="1547812" cy="798512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DFS1020               T           Manejo de Doenças em Plantas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401                                        10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13"/>
          <p:cNvSpPr txBox="1"/>
          <p:nvPr/>
        </p:nvSpPr>
        <p:spPr>
          <a:xfrm>
            <a:off x="2470150" y="1514451"/>
            <a:ext cx="1530300" cy="977700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ZOT2094 T10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Confinamento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 Bovinos de Corte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Brondani   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404                              30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13"/>
          <p:cNvSpPr txBox="1"/>
          <p:nvPr/>
        </p:nvSpPr>
        <p:spPr>
          <a:xfrm>
            <a:off x="1147762" y="892175"/>
            <a:ext cx="1990725" cy="29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 Narrow"/>
              <a:buNone/>
            </a:pPr>
            <a:r>
              <a:rPr b="1" i="0" lang="en-US" sz="13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Primeiro Semestre 2023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13"/>
          <p:cNvSpPr txBox="1"/>
          <p:nvPr/>
        </p:nvSpPr>
        <p:spPr>
          <a:xfrm>
            <a:off x="4010025" y="2271699"/>
            <a:ext cx="1492200" cy="798600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ZOT1023 T10 T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Alimentação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 Nutrição de Ruminantes 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Prof. Gilberto  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13"/>
          <p:cNvSpPr txBox="1"/>
          <p:nvPr/>
        </p:nvSpPr>
        <p:spPr>
          <a:xfrm>
            <a:off x="8589962" y="1558925"/>
            <a:ext cx="1527175" cy="712787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ZOT1023 T10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Alimentação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 Nutrição de Ruminantes 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Prof. Gilberto 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13"/>
          <p:cNvSpPr txBox="1"/>
          <p:nvPr/>
        </p:nvSpPr>
        <p:spPr>
          <a:xfrm>
            <a:off x="3984625" y="3719512"/>
            <a:ext cx="1530350" cy="14732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FTT1022                 T99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8B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Energia Solar na Agricultura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8B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Nereu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8B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401                                      40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13"/>
          <p:cNvSpPr txBox="1"/>
          <p:nvPr/>
        </p:nvSpPr>
        <p:spPr>
          <a:xfrm>
            <a:off x="7059612" y="1568450"/>
            <a:ext cx="1530350" cy="1439862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ZOT1022 T10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Alimentação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 Nutrição de Monogástricos 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Naglezi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</a:t>
            </a: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</a:t>
            </a: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               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13"/>
          <p:cNvSpPr txBox="1"/>
          <p:nvPr/>
        </p:nvSpPr>
        <p:spPr>
          <a:xfrm>
            <a:off x="2465387" y="4067175"/>
            <a:ext cx="1528762" cy="715962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ZOT1087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Bubalinocultura    T10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Pizzuti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404                                        40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13"/>
          <p:cNvSpPr txBox="1"/>
          <p:nvPr/>
        </p:nvSpPr>
        <p:spPr>
          <a:xfrm>
            <a:off x="7056437" y="4100512"/>
            <a:ext cx="1527175" cy="711200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ZOT1029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Ovinocultura I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900"/>
              <a:buFont typeface="Arial Narrow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Sérgio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40 vagas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 Narrow"/>
              <a:buNone/>
            </a:pPr>
            <a:r>
              <a:t/>
            </a:r>
            <a:endParaRPr b="1" i="0" sz="6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407                                   45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13"/>
          <p:cNvSpPr txBox="1"/>
          <p:nvPr/>
        </p:nvSpPr>
        <p:spPr>
          <a:xfrm>
            <a:off x="1081087" y="239712"/>
            <a:ext cx="1350962" cy="67468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283" name="Google Shape;283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7900" y="304800"/>
            <a:ext cx="1527175" cy="608012"/>
          </a:xfrm>
          <a:prstGeom prst="rect">
            <a:avLst/>
          </a:prstGeom>
          <a:noFill/>
          <a:ln>
            <a:noFill/>
          </a:ln>
        </p:spPr>
      </p:pic>
      <p:sp>
        <p:nvSpPr>
          <p:cNvPr id="284" name="Google Shape;284;p13"/>
          <p:cNvSpPr txBox="1"/>
          <p:nvPr/>
        </p:nvSpPr>
        <p:spPr>
          <a:xfrm>
            <a:off x="8583612" y="2295525"/>
            <a:ext cx="1527175" cy="1423987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ZOT1014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Avaliação Animal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 Narrow"/>
              <a:buNone/>
            </a:pPr>
            <a:r>
              <a:t/>
            </a:r>
            <a:endParaRPr b="1" i="0" sz="6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Prof. Arlei  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13"/>
          <p:cNvSpPr txBox="1"/>
          <p:nvPr/>
        </p:nvSpPr>
        <p:spPr>
          <a:xfrm>
            <a:off x="2465387" y="4791075"/>
            <a:ext cx="1528762" cy="715962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ZOT1030 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   Suinocultura I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Gerson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404                                        40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13"/>
          <p:cNvSpPr txBox="1"/>
          <p:nvPr/>
        </p:nvSpPr>
        <p:spPr>
          <a:xfrm>
            <a:off x="5511800" y="1577975"/>
            <a:ext cx="1527175" cy="738187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UFSM00335        Teo     T 13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Fruticultura 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Vanderlei</a:t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401                               22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13"/>
          <p:cNvSpPr txBox="1"/>
          <p:nvPr/>
        </p:nvSpPr>
        <p:spPr>
          <a:xfrm>
            <a:off x="5508625" y="2647950"/>
            <a:ext cx="1530300" cy="79860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9CCFF"/>
              </a:gs>
              <a:gs pos="100000">
                <a:srgbClr val="FFFFFF"/>
              </a:gs>
            </a:gsLst>
            <a:lin ang="2700000" scaled="0"/>
          </a:gradFill>
          <a:ln cap="flat" cmpd="sng" w="254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4175" lIns="88350" spcFirstLastPara="1" rIns="88350" wrap="square" tIns="44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CFL1058    Teo      T 10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Economia 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 Mercado Florestal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000"/>
              <a:buFont typeface="Arial Narrow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Prof. Jorge</a:t>
            </a:r>
            <a: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402   30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ersonalizar design">
  <a:themeElements>
    <a:clrScheme name="Personalizar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FFFF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FFF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7_Brilhan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FFFF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FFFF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1995-06-17T23:31:02Z</dcterms:created>
  <dc:creator>INFRA-CT</dc:creator>
</cp:coreProperties>
</file>