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Raleway Bold" charset="1" panose="00000000000000000000"/>
      <p:regular r:id="rId11"/>
    </p:embeddedFont>
    <p:embeddedFont>
      <p:font typeface="Raleway" charset="1" panose="00000000000000000000"/>
      <p:regular r:id="rId12"/>
    </p:embeddedFont>
    <p:embeddedFont>
      <p:font typeface="Open Sans Bold" charset="1" panose="020B0806030504020204"/>
      <p:regular r:id="rId13"/>
    </p:embeddedFont>
    <p:embeddedFont>
      <p:font typeface="Open Sans" charset="1" panose="020B0606030504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50597"/>
            <a:ext cx="18288000" cy="10637597"/>
          </a:xfrm>
          <a:custGeom>
            <a:avLst/>
            <a:gdLst/>
            <a:ahLst/>
            <a:cxnLst/>
            <a:rect r="r" b="b" t="t" l="l"/>
            <a:pathLst>
              <a:path h="10637597" w="18288000">
                <a:moveTo>
                  <a:pt x="0" y="0"/>
                </a:moveTo>
                <a:lnTo>
                  <a:pt x="18288000" y="0"/>
                </a:lnTo>
                <a:lnTo>
                  <a:pt x="18288000" y="10637597"/>
                </a:lnTo>
                <a:lnTo>
                  <a:pt x="0" y="10637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77" t="0" r="0" b="-325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0" y="-3584542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30774" y="3214704"/>
            <a:ext cx="5313845" cy="943386"/>
            <a:chOff x="0" y="0"/>
            <a:chExt cx="1399531" cy="2484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99531" cy="248464"/>
            </a:xfrm>
            <a:custGeom>
              <a:avLst/>
              <a:gdLst/>
              <a:ahLst/>
              <a:cxnLst/>
              <a:rect r="r" b="b" t="t" l="l"/>
              <a:pathLst>
                <a:path h="248464" w="1399531">
                  <a:moveTo>
                    <a:pt x="0" y="0"/>
                  </a:moveTo>
                  <a:lnTo>
                    <a:pt x="1399531" y="0"/>
                  </a:lnTo>
                  <a:lnTo>
                    <a:pt x="1399531" y="248464"/>
                  </a:lnTo>
                  <a:lnTo>
                    <a:pt x="0" y="248464"/>
                  </a:lnTo>
                  <a:close/>
                </a:path>
              </a:pathLst>
            </a:custGeom>
            <a:solidFill>
              <a:srgbClr val="012A6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399531" cy="286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0774" y="4387081"/>
            <a:ext cx="7411555" cy="943386"/>
            <a:chOff x="0" y="0"/>
            <a:chExt cx="1952014" cy="24846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52015" cy="248464"/>
            </a:xfrm>
            <a:custGeom>
              <a:avLst/>
              <a:gdLst/>
              <a:ahLst/>
              <a:cxnLst/>
              <a:rect r="r" b="b" t="t" l="l"/>
              <a:pathLst>
                <a:path h="248464" w="1952015">
                  <a:moveTo>
                    <a:pt x="0" y="0"/>
                  </a:moveTo>
                  <a:lnTo>
                    <a:pt x="1952015" y="0"/>
                  </a:lnTo>
                  <a:lnTo>
                    <a:pt x="1952015" y="248464"/>
                  </a:lnTo>
                  <a:lnTo>
                    <a:pt x="0" y="248464"/>
                  </a:lnTo>
                  <a:close/>
                </a:path>
              </a:pathLst>
            </a:custGeom>
            <a:solidFill>
              <a:srgbClr val="012A6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952014" cy="286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58136" y="3081354"/>
            <a:ext cx="7156830" cy="1100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8"/>
              </a:lnSpc>
            </a:pPr>
            <a:r>
              <a:rPr lang="en-US" sz="6356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Programa de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8136" y="4253731"/>
            <a:ext cx="7156830" cy="1100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8"/>
              </a:lnSpc>
            </a:pPr>
            <a:r>
              <a:rPr lang="en-US" sz="6356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Inovação da UFSM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30774" y="5559458"/>
            <a:ext cx="5400578" cy="461720"/>
            <a:chOff x="0" y="0"/>
            <a:chExt cx="1422374" cy="12160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22374" cy="121605"/>
            </a:xfrm>
            <a:custGeom>
              <a:avLst/>
              <a:gdLst/>
              <a:ahLst/>
              <a:cxnLst/>
              <a:rect r="r" b="b" t="t" l="l"/>
              <a:pathLst>
                <a:path h="121605" w="1422374">
                  <a:moveTo>
                    <a:pt x="0" y="0"/>
                  </a:moveTo>
                  <a:lnTo>
                    <a:pt x="1422374" y="0"/>
                  </a:lnTo>
                  <a:lnTo>
                    <a:pt x="1422374" y="121605"/>
                  </a:lnTo>
                  <a:lnTo>
                    <a:pt x="0" y="12160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422374" cy="159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30774" y="5492783"/>
            <a:ext cx="522743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Tecnológica. Social e Pública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309423" y="-273885"/>
            <a:ext cx="14453423" cy="16289942"/>
            <a:chOff x="0" y="0"/>
            <a:chExt cx="1208965" cy="1362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8965" cy="1362581"/>
            </a:xfrm>
            <a:custGeom>
              <a:avLst/>
              <a:gdLst/>
              <a:ahLst/>
              <a:cxnLst/>
              <a:rect r="r" b="b" t="t" l="l"/>
              <a:pathLst>
                <a:path h="1362581" w="1208965">
                  <a:moveTo>
                    <a:pt x="0" y="0"/>
                  </a:moveTo>
                  <a:lnTo>
                    <a:pt x="1208965" y="0"/>
                  </a:lnTo>
                  <a:lnTo>
                    <a:pt x="1208965" y="1362581"/>
                  </a:lnTo>
                  <a:lnTo>
                    <a:pt x="0" y="1362581"/>
                  </a:lnTo>
                  <a:close/>
                </a:path>
              </a:pathLst>
            </a:custGeom>
            <a:blipFill>
              <a:blip r:embed="rId2"/>
              <a:stretch>
                <a:fillRect l="0" t="-8715" r="-32352" b="-871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429414" y="2307374"/>
            <a:ext cx="3508230" cy="430828"/>
            <a:chOff x="0" y="0"/>
            <a:chExt cx="923978" cy="1134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23978" cy="113469"/>
            </a:xfrm>
            <a:custGeom>
              <a:avLst/>
              <a:gdLst/>
              <a:ahLst/>
              <a:cxnLst/>
              <a:rect r="r" b="b" t="t" l="l"/>
              <a:pathLst>
                <a:path h="113469" w="923978">
                  <a:moveTo>
                    <a:pt x="0" y="0"/>
                  </a:moveTo>
                  <a:lnTo>
                    <a:pt x="923978" y="0"/>
                  </a:lnTo>
                  <a:lnTo>
                    <a:pt x="923978" y="113469"/>
                  </a:lnTo>
                  <a:lnTo>
                    <a:pt x="0" y="113469"/>
                  </a:lnTo>
                  <a:close/>
                </a:path>
              </a:pathLst>
            </a:custGeom>
            <a:solidFill>
              <a:srgbClr val="012A6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923978" cy="1515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9618902" y="1885739"/>
            <a:ext cx="7853511" cy="6399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Planejado para ser um catalisador de soluções inovadoras desenvolvidas na UFSM, o </a:t>
            </a:r>
            <a:r>
              <a:rPr lang="en-US" sz="229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Programa de Inovação</a:t>
            </a:r>
            <a:r>
              <a:rPr lang="en-US" sz="22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visa identificar as necessidades e o potencial de cada Unidade de Ensino da Universidade para a inovação. A partir dessa análise, será desenvolvido um programa personalizado que se alinhe com o perfil de cada unidade.  </a:t>
            </a:r>
          </a:p>
          <a:p>
            <a:pPr algn="just">
              <a:lnSpc>
                <a:spcPts val="3219"/>
              </a:lnSpc>
            </a:pPr>
          </a:p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iniciativa promoverá a integração da comunidade à Trilha de Pesquisa, Desenvolvimento e Inovação, incentivando a participação em outros programas e o uso dos ambientes de inovação para desenvolver novas soluções. Além disso, o Programa fomentará a cultura da inovação na comunidade da UFSM, por meio de ações focadas no impacto socioambiental e econômico e ao desenvolvimento de soluções para a gestão e o gerenciamento das atividades da Universidade.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400000">
            <a:off x="-2384007" y="-649925"/>
            <a:ext cx="11528007" cy="11528007"/>
          </a:xfrm>
          <a:custGeom>
            <a:avLst/>
            <a:gdLst/>
            <a:ahLst/>
            <a:cxnLst/>
            <a:rect r="r" b="b" t="t" l="l"/>
            <a:pathLst>
              <a:path h="11528007" w="11528007">
                <a:moveTo>
                  <a:pt x="0" y="0"/>
                </a:moveTo>
                <a:lnTo>
                  <a:pt x="11528007" y="0"/>
                </a:lnTo>
                <a:lnTo>
                  <a:pt x="11528007" y="11528008"/>
                </a:lnTo>
                <a:lnTo>
                  <a:pt x="0" y="115280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087957" y="10239375"/>
            <a:ext cx="3200043" cy="47625"/>
            <a:chOff x="0" y="0"/>
            <a:chExt cx="842810" cy="125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42810" cy="12543"/>
            </a:xfrm>
            <a:custGeom>
              <a:avLst/>
              <a:gdLst/>
              <a:ahLst/>
              <a:cxnLst/>
              <a:rect r="r" b="b" t="t" l="l"/>
              <a:pathLst>
                <a:path h="12543" w="842810">
                  <a:moveTo>
                    <a:pt x="0" y="0"/>
                  </a:moveTo>
                  <a:lnTo>
                    <a:pt x="842810" y="0"/>
                  </a:lnTo>
                  <a:lnTo>
                    <a:pt x="842810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12A6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42810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7018" y="641383"/>
            <a:ext cx="4350274" cy="622506"/>
            <a:chOff x="0" y="0"/>
            <a:chExt cx="1145751" cy="1639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5751" cy="163952"/>
            </a:xfrm>
            <a:custGeom>
              <a:avLst/>
              <a:gdLst/>
              <a:ahLst/>
              <a:cxnLst/>
              <a:rect r="r" b="b" t="t" l="l"/>
              <a:pathLst>
                <a:path h="163952" w="1145751">
                  <a:moveTo>
                    <a:pt x="0" y="0"/>
                  </a:moveTo>
                  <a:lnTo>
                    <a:pt x="1145751" y="0"/>
                  </a:lnTo>
                  <a:lnTo>
                    <a:pt x="1145751" y="163952"/>
                  </a:lnTo>
                  <a:lnTo>
                    <a:pt x="0" y="163952"/>
                  </a:lnTo>
                  <a:close/>
                </a:path>
              </a:pathLst>
            </a:custGeom>
            <a:solidFill>
              <a:srgbClr val="012A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1145751" cy="2687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047097" y="1085850"/>
            <a:ext cx="9238756" cy="8229600"/>
          </a:xfrm>
          <a:custGeom>
            <a:avLst/>
            <a:gdLst/>
            <a:ahLst/>
            <a:cxnLst/>
            <a:rect r="r" b="b" t="t" l="l"/>
            <a:pathLst>
              <a:path h="8229600" w="9238756">
                <a:moveTo>
                  <a:pt x="0" y="0"/>
                </a:moveTo>
                <a:lnTo>
                  <a:pt x="9238756" y="0"/>
                </a:lnTo>
                <a:lnTo>
                  <a:pt x="92387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68872" y="458924"/>
            <a:ext cx="3835332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Cronograma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7018" y="2088533"/>
            <a:ext cx="6861484" cy="2865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9"/>
              </a:lnSpc>
              <a:spcBef>
                <a:spcPct val="0"/>
              </a:spcBef>
            </a:pPr>
            <a:r>
              <a:rPr lang="en-US" sz="2313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Para criar um cronograma para o Programa de Inovação nas 12 unidades de ensino, considerando que</a:t>
            </a:r>
            <a:r>
              <a:rPr lang="en-US" sz="2313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3</a:t>
            </a:r>
            <a:r>
              <a:rPr lang="en-US" sz="2313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Centros de Ensino serão trabalhadas em paralelo, organizamos as etapas em ciclos. Cada ciclo completo (do início à execução) leva </a:t>
            </a:r>
            <a:r>
              <a:rPr lang="en-US" sz="2313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12 meses</a:t>
            </a:r>
            <a:r>
              <a:rPr lang="en-US" sz="2313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e </a:t>
            </a:r>
            <a:r>
              <a:rPr lang="en-US" sz="2313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começaremos um novo ciclo a cada 4 meses.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7818" y="5465103"/>
            <a:ext cx="7070684" cy="118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67031" indent="-183515" lvl="1">
              <a:lnSpc>
                <a:spcPts val="2380"/>
              </a:lnSpc>
              <a:spcBef>
                <a:spcPct val="0"/>
              </a:spcBef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Nos meses de setembro, outubro, novembro e dezembro de 2024 estaremos focados no planejamento e processos para  contratação de pessoal e empresas para apoiar na execução do Porgrama.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77233" y="508776"/>
            <a:ext cx="609005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12A6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59136" y="493969"/>
            <a:ext cx="609005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12A6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2026</a:t>
            </a:r>
          </a:p>
        </p:txBody>
      </p:sp>
      <p:sp>
        <p:nvSpPr>
          <p:cNvPr name="AutoShape 11" id="11"/>
          <p:cNvSpPr/>
          <p:nvPr/>
        </p:nvSpPr>
        <p:spPr>
          <a:xfrm>
            <a:off x="8047097" y="926403"/>
            <a:ext cx="9046287" cy="26233"/>
          </a:xfrm>
          <a:prstGeom prst="line">
            <a:avLst/>
          </a:prstGeom>
          <a:ln cap="flat" w="38100">
            <a:solidFill>
              <a:srgbClr val="012A6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7273032" y="663220"/>
            <a:ext cx="1548129" cy="36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9"/>
              </a:lnSpc>
            </a:pPr>
            <a:r>
              <a:rPr lang="en-US" sz="2206">
                <a:solidFill>
                  <a:srgbClr val="012A6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|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97466" cy="10287000"/>
            <a:chOff x="0" y="0"/>
            <a:chExt cx="2000979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00979" cy="2709333"/>
            </a:xfrm>
            <a:custGeom>
              <a:avLst/>
              <a:gdLst/>
              <a:ahLst/>
              <a:cxnLst/>
              <a:rect r="r" b="b" t="t" l="l"/>
              <a:pathLst>
                <a:path h="2709333" w="2000979">
                  <a:moveTo>
                    <a:pt x="0" y="0"/>
                  </a:moveTo>
                  <a:lnTo>
                    <a:pt x="2000979" y="0"/>
                  </a:lnTo>
                  <a:lnTo>
                    <a:pt x="200097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2A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000979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-3985078" y="-3072370"/>
            <a:ext cx="11582544" cy="13359370"/>
          </a:xfrm>
          <a:custGeom>
            <a:avLst/>
            <a:gdLst/>
            <a:ahLst/>
            <a:cxnLst/>
            <a:rect r="r" b="b" t="t" l="l"/>
            <a:pathLst>
              <a:path h="13359370" w="11582544">
                <a:moveTo>
                  <a:pt x="11582544" y="0"/>
                </a:moveTo>
                <a:lnTo>
                  <a:pt x="0" y="0"/>
                </a:lnTo>
                <a:lnTo>
                  <a:pt x="0" y="13359370"/>
                </a:lnTo>
                <a:lnTo>
                  <a:pt x="11582544" y="13359370"/>
                </a:lnTo>
                <a:lnTo>
                  <a:pt x="11582544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-20282" t="0" r="-53125" b="-5034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872157" y="973192"/>
            <a:ext cx="10065745" cy="902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Diagnóstico para i</a:t>
            </a: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dentificação das necessidades, perfil e o potencial de cada unidade para inovação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Capacitar a comunidade UFSM sobre conceitos e práticas de inovação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Estruturação e definição, por meio de projetos estratégicos com base no diagnóstico 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Aplicação de um Programa de Inovação personalizado para cada Unidade de Ensino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Potencializar</a:t>
            </a: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 Pesquisa, Desenvolvimento e a Inovação na UFSM  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Geração de oportunidades que conectam teoria e prática 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Melhorar o ensino e a pesquisa, integrando inovação e geração de soluções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Potencializar os ambientes de inovação e a criação de novos 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Potencializar a Transferência de Tecnologia 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Promover a conexão entre Universidade e Sociedade</a:t>
            </a:r>
          </a:p>
          <a:p>
            <a:pPr algn="l">
              <a:lnSpc>
                <a:spcPts val="2690"/>
              </a:lnSpc>
            </a:pPr>
          </a:p>
          <a:p>
            <a:pPr algn="l" marL="496569" indent="-248284" lvl="1">
              <a:lnSpc>
                <a:spcPts val="2690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Promover a inovação na gestão pública com estímulo, desenvolvimento e a disseminação de práticas inovadoras</a:t>
            </a:r>
          </a:p>
          <a:p>
            <a:pPr algn="l">
              <a:lnSpc>
                <a:spcPts val="2805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628168" y="2707128"/>
            <a:ext cx="5820881" cy="5820881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A60">
                <a:alpha val="27843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8071715" y="114349"/>
            <a:ext cx="247327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12A60"/>
                </a:solidFill>
                <a:latin typeface="Raleway Bold"/>
                <a:ea typeface="Raleway Bold"/>
                <a:cs typeface="Raleway Bold"/>
                <a:sym typeface="Raleway Bold"/>
              </a:rPr>
              <a:t>Entregas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73489" y="4571119"/>
            <a:ext cx="4506306" cy="433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8"/>
              </a:lnSpc>
            </a:pPr>
            <a:r>
              <a:rPr lang="en-US" sz="2692" spc="-188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PRESTAÇÃO DE SERVIÇOS 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93152" y="5000386"/>
            <a:ext cx="2042985" cy="306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7"/>
              </a:lnSpc>
              <a:spcBef>
                <a:spcPct val="0"/>
              </a:spcBef>
            </a:pPr>
            <a:r>
              <a:rPr lang="en-US" sz="1826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LICENCIAMENTOS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87542" y="5655668"/>
            <a:ext cx="2952859" cy="543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2094" spc="-134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PROJETOS DE PESQUISA </a:t>
            </a:r>
          </a:p>
          <a:p>
            <a:pPr algn="l">
              <a:lnSpc>
                <a:spcPts val="2136"/>
              </a:lnSpc>
            </a:pPr>
            <a:r>
              <a:rPr lang="en-US" sz="2094" spc="-134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 DESENVOLVIMENTO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737780" y="6161477"/>
            <a:ext cx="3463438" cy="236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9"/>
              </a:lnSpc>
              <a:spcBef>
                <a:spcPct val="0"/>
              </a:spcBef>
            </a:pPr>
            <a:r>
              <a:rPr lang="en-US" sz="1385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ACORDOS DE COOPERAÇÃO TÉCNICA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41797" y="5674718"/>
            <a:ext cx="2145745" cy="467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1"/>
              </a:lnSpc>
            </a:pPr>
            <a:r>
              <a:rPr lang="en-US" sz="1635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CRIAÇÃO DE NOVOS </a:t>
            </a:r>
          </a:p>
          <a:p>
            <a:pPr algn="l">
              <a:lnSpc>
                <a:spcPts val="1881"/>
              </a:lnSpc>
            </a:pPr>
            <a:r>
              <a:rPr lang="en-US" sz="1635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EMPREENDIMENTOS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28168" y="5284139"/>
            <a:ext cx="4987637" cy="333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6"/>
              </a:lnSpc>
              <a:spcBef>
                <a:spcPct val="0"/>
              </a:spcBef>
            </a:pPr>
            <a:r>
              <a:rPr lang="en-US" sz="1933" spc="-166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MELHORIAS NOS AMBIENTES DE INOVAÇÃO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036137" y="4866558"/>
            <a:ext cx="2943657" cy="48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8"/>
              </a:lnSpc>
              <a:spcBef>
                <a:spcPct val="0"/>
              </a:spcBef>
            </a:pPr>
            <a:r>
              <a:rPr lang="en-US" sz="2884" spc="-184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IMPACTO SOCIAL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014645" y="6398441"/>
            <a:ext cx="2974426" cy="330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5"/>
              </a:lnSpc>
            </a:pPr>
            <a:r>
              <a:rPr lang="en-US" sz="2211" spc="-176">
                <a:solidFill>
                  <a:srgbClr val="FFFFFF">
                    <a:alpha val="60000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GESTÃO PÚBLICA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0" t="-9758" r="0" b="-6801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47902" y="3448692"/>
            <a:ext cx="4638145" cy="603250"/>
            <a:chOff x="0" y="0"/>
            <a:chExt cx="1221569" cy="1588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1569" cy="158881"/>
            </a:xfrm>
            <a:custGeom>
              <a:avLst/>
              <a:gdLst/>
              <a:ahLst/>
              <a:cxnLst/>
              <a:rect r="r" b="b" t="t" l="l"/>
              <a:pathLst>
                <a:path h="158881" w="1221569">
                  <a:moveTo>
                    <a:pt x="0" y="0"/>
                  </a:moveTo>
                  <a:lnTo>
                    <a:pt x="1221569" y="0"/>
                  </a:lnTo>
                  <a:lnTo>
                    <a:pt x="1221569" y="158881"/>
                  </a:lnTo>
                  <a:lnTo>
                    <a:pt x="0" y="158881"/>
                  </a:lnTo>
                  <a:close/>
                </a:path>
              </a:pathLst>
            </a:custGeom>
            <a:solidFill>
              <a:srgbClr val="012A6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221569" cy="2350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47902" y="4210032"/>
            <a:ext cx="8036585" cy="79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sz="2302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 que vamos precisar para a elaboração, execução e manutenção do Programa de Inovação na UFSM.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624551" y="753662"/>
            <a:ext cx="8272166" cy="2169692"/>
            <a:chOff x="0" y="0"/>
            <a:chExt cx="11029554" cy="2892923"/>
          </a:xfrm>
        </p:grpSpPr>
        <p:sp>
          <p:nvSpPr>
            <p:cNvPr name="Freeform 8" id="8"/>
            <p:cNvSpPr/>
            <p:nvPr/>
          </p:nvSpPr>
          <p:spPr>
            <a:xfrm flipH="false" flipV="false" rot="5400000">
              <a:off x="1915115" y="-1915115"/>
              <a:ext cx="2892923" cy="6723152"/>
            </a:xfrm>
            <a:custGeom>
              <a:avLst/>
              <a:gdLst/>
              <a:ahLst/>
              <a:cxnLst/>
              <a:rect r="r" b="b" t="t" l="l"/>
              <a:pathLst>
                <a:path h="6723152" w="2892923">
                  <a:moveTo>
                    <a:pt x="0" y="0"/>
                  </a:moveTo>
                  <a:lnTo>
                    <a:pt x="2892922" y="0"/>
                  </a:lnTo>
                  <a:lnTo>
                    <a:pt x="2892922" y="6723152"/>
                  </a:lnTo>
                  <a:lnTo>
                    <a:pt x="0" y="672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931234" y="0"/>
              <a:ext cx="10098321" cy="2892923"/>
              <a:chOff x="0" y="0"/>
              <a:chExt cx="1741871" cy="49900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41871" cy="499004"/>
              </a:xfrm>
              <a:custGeom>
                <a:avLst/>
                <a:gdLst/>
                <a:ahLst/>
                <a:cxnLst/>
                <a:rect r="r" b="b" t="t" l="l"/>
                <a:pathLst>
                  <a:path h="499004" w="1741871">
                    <a:moveTo>
                      <a:pt x="0" y="0"/>
                    </a:moveTo>
                    <a:lnTo>
                      <a:pt x="1741871" y="0"/>
                    </a:lnTo>
                    <a:lnTo>
                      <a:pt x="1741871" y="499004"/>
                    </a:lnTo>
                    <a:lnTo>
                      <a:pt x="0" y="499004"/>
                    </a:lnTo>
                    <a:close/>
                  </a:path>
                </a:pathLst>
              </a:custGeom>
              <a:solidFill>
                <a:srgbClr val="012A6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741871" cy="5371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8624551" y="3101131"/>
            <a:ext cx="8272166" cy="2169692"/>
            <a:chOff x="0" y="0"/>
            <a:chExt cx="11029554" cy="2892923"/>
          </a:xfrm>
        </p:grpSpPr>
        <p:sp>
          <p:nvSpPr>
            <p:cNvPr name="Freeform 13" id="13"/>
            <p:cNvSpPr/>
            <p:nvPr/>
          </p:nvSpPr>
          <p:spPr>
            <a:xfrm flipH="false" flipV="false" rot="5400000">
              <a:off x="1915115" y="-1915115"/>
              <a:ext cx="2892923" cy="6723152"/>
            </a:xfrm>
            <a:custGeom>
              <a:avLst/>
              <a:gdLst/>
              <a:ahLst/>
              <a:cxnLst/>
              <a:rect r="r" b="b" t="t" l="l"/>
              <a:pathLst>
                <a:path h="6723152" w="2892923">
                  <a:moveTo>
                    <a:pt x="0" y="0"/>
                  </a:moveTo>
                  <a:lnTo>
                    <a:pt x="2892922" y="0"/>
                  </a:lnTo>
                  <a:lnTo>
                    <a:pt x="2892922" y="6723152"/>
                  </a:lnTo>
                  <a:lnTo>
                    <a:pt x="0" y="672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931234" y="0"/>
              <a:ext cx="10098321" cy="2892923"/>
              <a:chOff x="0" y="0"/>
              <a:chExt cx="1741871" cy="4990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741871" cy="499004"/>
              </a:xfrm>
              <a:custGeom>
                <a:avLst/>
                <a:gdLst/>
                <a:ahLst/>
                <a:cxnLst/>
                <a:rect r="r" b="b" t="t" l="l"/>
                <a:pathLst>
                  <a:path h="499004" w="1741871">
                    <a:moveTo>
                      <a:pt x="0" y="0"/>
                    </a:moveTo>
                    <a:lnTo>
                      <a:pt x="1741871" y="0"/>
                    </a:lnTo>
                    <a:lnTo>
                      <a:pt x="1741871" y="499004"/>
                    </a:lnTo>
                    <a:lnTo>
                      <a:pt x="0" y="499004"/>
                    </a:lnTo>
                    <a:close/>
                  </a:path>
                </a:pathLst>
              </a:custGeom>
              <a:solidFill>
                <a:srgbClr val="012A60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1741871" cy="5371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0">
            <a:off x="8624551" y="5480373"/>
            <a:ext cx="8272166" cy="2169692"/>
            <a:chOff x="0" y="0"/>
            <a:chExt cx="11029554" cy="2892923"/>
          </a:xfrm>
        </p:grpSpPr>
        <p:sp>
          <p:nvSpPr>
            <p:cNvPr name="Freeform 18" id="18"/>
            <p:cNvSpPr/>
            <p:nvPr/>
          </p:nvSpPr>
          <p:spPr>
            <a:xfrm flipH="false" flipV="false" rot="5400000">
              <a:off x="1915115" y="-1915115"/>
              <a:ext cx="2892923" cy="6723152"/>
            </a:xfrm>
            <a:custGeom>
              <a:avLst/>
              <a:gdLst/>
              <a:ahLst/>
              <a:cxnLst/>
              <a:rect r="r" b="b" t="t" l="l"/>
              <a:pathLst>
                <a:path h="6723152" w="2892923">
                  <a:moveTo>
                    <a:pt x="0" y="0"/>
                  </a:moveTo>
                  <a:lnTo>
                    <a:pt x="2892922" y="0"/>
                  </a:lnTo>
                  <a:lnTo>
                    <a:pt x="2892922" y="6723152"/>
                  </a:lnTo>
                  <a:lnTo>
                    <a:pt x="0" y="672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9" id="19"/>
            <p:cNvGrpSpPr/>
            <p:nvPr/>
          </p:nvGrpSpPr>
          <p:grpSpPr>
            <a:xfrm rot="0">
              <a:off x="931234" y="0"/>
              <a:ext cx="10098321" cy="2892923"/>
              <a:chOff x="0" y="0"/>
              <a:chExt cx="1741871" cy="49900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41871" cy="499004"/>
              </a:xfrm>
              <a:custGeom>
                <a:avLst/>
                <a:gdLst/>
                <a:ahLst/>
                <a:cxnLst/>
                <a:rect r="r" b="b" t="t" l="l"/>
                <a:pathLst>
                  <a:path h="499004" w="1741871">
                    <a:moveTo>
                      <a:pt x="0" y="0"/>
                    </a:moveTo>
                    <a:lnTo>
                      <a:pt x="1741871" y="0"/>
                    </a:lnTo>
                    <a:lnTo>
                      <a:pt x="1741871" y="499004"/>
                    </a:lnTo>
                    <a:lnTo>
                      <a:pt x="0" y="499004"/>
                    </a:lnTo>
                    <a:close/>
                  </a:path>
                </a:pathLst>
              </a:custGeom>
              <a:solidFill>
                <a:srgbClr val="012A6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741871" cy="5371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0">
            <a:off x="9084001" y="8715717"/>
            <a:ext cx="7812716" cy="930175"/>
            <a:chOff x="0" y="0"/>
            <a:chExt cx="2057670" cy="24498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057670" cy="244984"/>
            </a:xfrm>
            <a:custGeom>
              <a:avLst/>
              <a:gdLst/>
              <a:ahLst/>
              <a:cxnLst/>
              <a:rect r="r" b="b" t="t" l="l"/>
              <a:pathLst>
                <a:path h="244984" w="2057670">
                  <a:moveTo>
                    <a:pt x="0" y="0"/>
                  </a:moveTo>
                  <a:lnTo>
                    <a:pt x="2057670" y="0"/>
                  </a:lnTo>
                  <a:lnTo>
                    <a:pt x="2057670" y="244984"/>
                  </a:lnTo>
                  <a:lnTo>
                    <a:pt x="0" y="244984"/>
                  </a:lnTo>
                  <a:close/>
                </a:path>
              </a:pathLst>
            </a:custGeom>
            <a:solidFill>
              <a:srgbClr val="012A6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2057670" cy="2830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575289" y="3372492"/>
            <a:ext cx="418337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Implementação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034863" y="3283663"/>
            <a:ext cx="766103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Agentes Locais de Inovação  e Comunicação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09902" y="1057342"/>
            <a:ext cx="551095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Empresas Parceiras de Inovação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818532" y="4145993"/>
            <a:ext cx="6343653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Profissionais que vão atuar junto às unidades na operacionalização das diferentes fases do Programa.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36296" y="1951781"/>
            <a:ext cx="6258168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Contratação de empresas para dar suporte a elaboração e execução do  Programa.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384487" y="8873782"/>
            <a:ext cx="5568141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Investimento: 2 milhões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716471" y="5719113"/>
            <a:ext cx="5539575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Investimento nas Unidades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912393" y="6371586"/>
            <a:ext cx="6343653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Investimentos em ações institucionais  que impactam diretamente as unidades.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DAGKkpm7US8</dc:identifier>
  <dcterms:modified xsi:type="dcterms:W3CDTF">2011-08-01T06:04:30Z</dcterms:modified>
  <cp:revision>1</cp:revision>
  <dc:title>Programa de Inovacao da UFSM V3</dc:title>
</cp:coreProperties>
</file>