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43"/>
  </p:notesMasterIdLst>
  <p:sldIdLst>
    <p:sldId id="339" r:id="rId3"/>
    <p:sldId id="297" r:id="rId4"/>
    <p:sldId id="257" r:id="rId5"/>
    <p:sldId id="258" r:id="rId6"/>
    <p:sldId id="259" r:id="rId7"/>
    <p:sldId id="291" r:id="rId8"/>
    <p:sldId id="260" r:id="rId9"/>
    <p:sldId id="261" r:id="rId10"/>
    <p:sldId id="290" r:id="rId11"/>
    <p:sldId id="262" r:id="rId12"/>
    <p:sldId id="263" r:id="rId13"/>
    <p:sldId id="264" r:id="rId14"/>
    <p:sldId id="265" r:id="rId15"/>
    <p:sldId id="266" r:id="rId16"/>
    <p:sldId id="299" r:id="rId17"/>
    <p:sldId id="268" r:id="rId18"/>
    <p:sldId id="293" r:id="rId19"/>
    <p:sldId id="292" r:id="rId20"/>
    <p:sldId id="269" r:id="rId21"/>
    <p:sldId id="270" r:id="rId22"/>
    <p:sldId id="294" r:id="rId23"/>
    <p:sldId id="300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301" r:id="rId35"/>
    <p:sldId id="286" r:id="rId36"/>
    <p:sldId id="298" r:id="rId37"/>
    <p:sldId id="295" r:id="rId38"/>
    <p:sldId id="296" r:id="rId39"/>
    <p:sldId id="302" r:id="rId40"/>
    <p:sldId id="288" r:id="rId41"/>
    <p:sldId id="338" r:id="rId42"/>
  </p:sldIdLst>
  <p:sldSz cx="18288000" cy="10287000"/>
  <p:notesSz cx="6858000" cy="9144000"/>
  <p:embeddedFontLst>
    <p:embeddedFont>
      <p:font typeface="Arial Black" panose="020B0A04020102020204" pitchFamily="34" charset="0"/>
      <p:bold r:id="rId44"/>
    </p:embeddedFont>
    <p:embeddedFont>
      <p:font typeface="Barlow" panose="00000500000000000000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iZKrvkbHInD0EV+0JorhOZ3T5P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A0A4"/>
    <a:srgbClr val="443343"/>
    <a:srgbClr val="231C22"/>
    <a:srgbClr val="0B397B"/>
    <a:srgbClr val="00142C"/>
    <a:srgbClr val="00162E"/>
    <a:srgbClr val="031931"/>
    <a:srgbClr val="F4F4F4"/>
    <a:srgbClr val="000E25"/>
    <a:srgbClr val="071D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4626"/>
  </p:normalViewPr>
  <p:slideViewPr>
    <p:cSldViewPr snapToGrid="0">
      <p:cViewPr varScale="1">
        <p:scale>
          <a:sx n="50" d="100"/>
          <a:sy n="50" d="100"/>
        </p:scale>
        <p:origin x="811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5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sil Sampaio Amarante Segundo" userId="de48e420-4a8d-472f-87bb-1dcb9600281f" providerId="ADAL" clId="{2F437B26-9744-4EFE-A550-F389D27122A5}"/>
    <pc:docChg chg="modSld">
      <pc:chgData name="Gesil Sampaio Amarante Segundo" userId="de48e420-4a8d-472f-87bb-1dcb9600281f" providerId="ADAL" clId="{2F437B26-9744-4EFE-A550-F389D27122A5}" dt="2024-11-28T16:49:19.941" v="8" actId="1038"/>
      <pc:docMkLst>
        <pc:docMk/>
      </pc:docMkLst>
      <pc:sldChg chg="modSp mod">
        <pc:chgData name="Gesil Sampaio Amarante Segundo" userId="de48e420-4a8d-472f-87bb-1dcb9600281f" providerId="ADAL" clId="{2F437B26-9744-4EFE-A550-F389D27122A5}" dt="2024-11-28T16:49:19.941" v="8" actId="1038"/>
        <pc:sldMkLst>
          <pc:docMk/>
          <pc:sldMk cId="0" sldId="339"/>
        </pc:sldMkLst>
        <pc:grpChg chg="mod">
          <ac:chgData name="Gesil Sampaio Amarante Segundo" userId="de48e420-4a8d-472f-87bb-1dcb9600281f" providerId="ADAL" clId="{2F437B26-9744-4EFE-A550-F389D27122A5}" dt="2024-11-28T16:49:19.941" v="8" actId="1038"/>
          <ac:grpSpMkLst>
            <pc:docMk/>
            <pc:sldMk cId="0" sldId="339"/>
            <ac:grpSpMk id="2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74541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2197b0fc4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" name="Google Shape;90;g12197b0fc4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2732ffdd2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0" name="Google Shape;160;g12732ffdd2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732ffdd2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4" name="Google Shape;174;g12732ffdd2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2732ffdd2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8" name="Google Shape;188;g12732ffdd2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732ffdd2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2732ffdd2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301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8fdcfa25a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128fdcfa25a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8fdcfa25a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128fdcfa25a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9873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28fdcfa25a_1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6" name="Google Shape;206;g128fdcfa25a_1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3441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8fdcfa25a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6" name="Google Shape;216;g128fdcfa25a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8fdcfa25a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128fdcfa25a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8fdcfa25a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128fdcfa25a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665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8fdcfa25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SCHUMPETER: CONCEITO DE DESTRUIÇÃO CRIATIVA: DESTRUIR VELHAS REGRAS PARA CRIAR ALGO NOVO PARA GERAR NOVA FONTE DE LUCRATIVIDADE</a:t>
            </a:r>
            <a:endParaRPr/>
          </a:p>
        </p:txBody>
      </p:sp>
      <p:sp>
        <p:nvSpPr>
          <p:cNvPr id="100" name="Google Shape;100;g128fdcfa2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732ffdd2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2732ffdd2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6846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28fdcfa25a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278" name="Google Shape;278;g128fdcfa25a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28fdcfa25a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290" name="Google Shape;290;g128fdcfa25a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8fdcfa25a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02" name="Google Shape;302;g128fdcfa25a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8fdcfa25a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14" name="Google Shape;314;g128fdcfa25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8fdcfa25a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26" name="Google Shape;326;g128fdcfa25a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8fdcfa25a_1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38" name="Google Shape;338;g128fdcfa25a_1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28fdcfa25a_1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50" name="Google Shape;350;g128fdcfa25a_1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28fdcfa25a_1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62" name="Google Shape;362;g128fdcfa25a_1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8fdcfa25a_1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73" name="Google Shape;373;g128fdcfa25a_1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8fdcfa25a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SCHUMPETER: CONCEITO DE DESTRUIÇÃO CRIATIVA: DESTRUIR VELHAS REGRAS PARA CRIAR ALGO NOVO PARA GERAR NOVA FONTE DE LUCRATIVIDADE</a:t>
            </a:r>
            <a:endParaRPr/>
          </a:p>
        </p:txBody>
      </p:sp>
      <p:sp>
        <p:nvSpPr>
          <p:cNvPr id="110" name="Google Shape;110;g128fdcfa25a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28fdcfa25a_1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385" name="Google Shape;385;g128fdcfa25a_1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732ffdd2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2732ffdd2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76018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2732ffdd2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https://feedfood.com.br/vaxxinova-anuncia-primeira-vacina-aprovada-para-peixes/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07" name="Google Shape;407;g12732ffdd2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2732ffdd2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https://feedfood.com.br/vaxxinova-anuncia-primeira-vacina-aprovada-para-peixes/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07" name="Google Shape;407;g12732ffdd2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88250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2732ffdd2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7" name="Google Shape;407;g12732ffdd2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0993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2732ffdd29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407" name="Google Shape;407;g12732ffdd29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6923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732ffdd2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2732ffdd2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36390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b7f53f56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9" name="Google Shape;439;g11b7f53f56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B3701-A32B-4838-A0C5-FEC34C18D60E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8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28fdcfa25a_1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0" name="Google Shape;110;g128fdcfa25a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1960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28fdcfa25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FALAR QUE HÁ DIVERGÊNCIA CONCEITUAL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ELEMENTOS COMUNS</a:t>
            </a:r>
            <a:endParaRPr/>
          </a:p>
        </p:txBody>
      </p:sp>
      <p:sp>
        <p:nvSpPr>
          <p:cNvPr id="120" name="Google Shape;120;g128fdcfa25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28fdcfa25a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SCHUMPETER: CONCEITO DE DESTRUIÇÃO CRIATIVA: DESTRUIR VELHAS REGRAS PARA CRIAR ALGO NOVO PARA GERAR NOVA FONTE DE LUCRATIVIDADE</a:t>
            </a:r>
            <a:endParaRPr/>
          </a:p>
        </p:txBody>
      </p:sp>
      <p:sp>
        <p:nvSpPr>
          <p:cNvPr id="132" name="Google Shape;132;g128fdcfa25a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28fdcfa25a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6" name="Google Shape;226;g128fdcfa25a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2729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732ffdd29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2732ffdd2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28fdcfa25a_1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128fdcfa25a_1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0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9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42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38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45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81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8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15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41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7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787/9789264239012-en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8153" y="8494196"/>
            <a:ext cx="18497933" cy="1521552"/>
            <a:chOff x="-8228" y="-63083"/>
            <a:chExt cx="4301911" cy="353855"/>
          </a:xfrm>
        </p:grpSpPr>
        <p:sp>
          <p:nvSpPr>
            <p:cNvPr id="3" name="Freeform 3"/>
            <p:cNvSpPr/>
            <p:nvPr/>
          </p:nvSpPr>
          <p:spPr>
            <a:xfrm>
              <a:off x="-8228" y="-63083"/>
              <a:ext cx="4301911" cy="353855"/>
            </a:xfrm>
            <a:custGeom>
              <a:avLst/>
              <a:gdLst/>
              <a:ahLst/>
              <a:cxnLst/>
              <a:rect l="l" t="t" r="r" b="b"/>
              <a:pathLst>
                <a:path w="4301911" h="353855">
                  <a:moveTo>
                    <a:pt x="0" y="0"/>
                  </a:moveTo>
                  <a:lnTo>
                    <a:pt x="4301911" y="0"/>
                  </a:lnTo>
                  <a:lnTo>
                    <a:pt x="4301911" y="353855"/>
                  </a:lnTo>
                  <a:lnTo>
                    <a:pt x="0" y="353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604843" y="2770861"/>
            <a:ext cx="7078314" cy="676719"/>
            <a:chOff x="0" y="0"/>
            <a:chExt cx="4341766" cy="355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41766" cy="355639"/>
            </a:xfrm>
            <a:custGeom>
              <a:avLst/>
              <a:gdLst/>
              <a:ahLst/>
              <a:cxnLst/>
              <a:rect l="l" t="t" r="r" b="b"/>
              <a:pathLst>
                <a:path w="4341766" h="355639">
                  <a:moveTo>
                    <a:pt x="0" y="0"/>
                  </a:moveTo>
                  <a:lnTo>
                    <a:pt x="4341766" y="0"/>
                  </a:lnTo>
                  <a:lnTo>
                    <a:pt x="4341766" y="355639"/>
                  </a:lnTo>
                  <a:lnTo>
                    <a:pt x="0" y="355639"/>
                  </a:lnTo>
                  <a:close/>
                </a:path>
              </a:pathLst>
            </a:custGeom>
            <a:solidFill>
              <a:srgbClr val="FFEE0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71020" y="2847909"/>
            <a:ext cx="1254276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B5D9E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OFICINA DE ORIENTAÇÃO SOBRE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67649" y="7078865"/>
            <a:ext cx="12542767" cy="109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  <a:buClrTx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DENISE PEREIRA (MCTI)</a:t>
            </a:r>
          </a:p>
          <a:p>
            <a:pPr marL="0" marR="0" lvl="0" indent="0" algn="ctr" defTabSz="914400" rtl="0" eaLnBrk="1" fontAlgn="auto" latinLnBrk="0" hangingPunct="1">
              <a:lnSpc>
                <a:spcPts val="27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GESIL AMARANTE (FORTEC/UESC)</a:t>
            </a:r>
          </a:p>
          <a:p>
            <a:pPr marL="0" marR="0" lvl="0" indent="0" algn="ctr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JULIANA CREPALDE (FOREC/UFMG)</a:t>
            </a:r>
          </a:p>
        </p:txBody>
      </p:sp>
      <p:sp>
        <p:nvSpPr>
          <p:cNvPr id="4" name="Caixa de Texto 2">
            <a:extLst>
              <a:ext uri="{FF2B5EF4-FFF2-40B4-BE49-F238E27FC236}">
                <a16:creationId xmlns:a16="http://schemas.microsoft.com/office/drawing/2014/main" id="{953D4723-ACAF-85EA-5D1E-2256DB3E5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06" y="3694535"/>
            <a:ext cx="10426069" cy="303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ACORDO DE PARCERIA DE PESQUISA, DESENVOLVIMENTO E INOVAÇÃO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043968C-ECB7-AB1B-3EBE-4288E9C00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295" y="8464427"/>
            <a:ext cx="10385410" cy="155132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63630FB-9B62-FD4C-DA41-40983036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1805" y="-2980"/>
            <a:ext cx="12504389" cy="2402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732ffdd29_0_95"/>
          <p:cNvSpPr txBox="1"/>
          <p:nvPr/>
        </p:nvSpPr>
        <p:spPr>
          <a:xfrm>
            <a:off x="5906872" y="3893859"/>
            <a:ext cx="10932521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9600"/>
            </a:pPr>
            <a:r>
              <a:rPr lang="en-US" sz="9600" b="1" dirty="0">
                <a:solidFill>
                  <a:srgbClr val="00162E"/>
                </a:solidFill>
                <a:latin typeface="Barlow"/>
                <a:sym typeface="Barlow"/>
              </a:rPr>
              <a:t>CARACTERÍSTICAS GERAIS</a:t>
            </a:r>
          </a:p>
        </p:txBody>
      </p:sp>
      <p:sp>
        <p:nvSpPr>
          <p:cNvPr id="147" name="Google Shape;147;g12732ffdd29_0_95"/>
          <p:cNvSpPr txBox="1"/>
          <p:nvPr/>
        </p:nvSpPr>
        <p:spPr>
          <a:xfrm>
            <a:off x="9700023" y="7939576"/>
            <a:ext cx="7559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575783" y="8029004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343183" y="-1802621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6E76FA3-4449-4F6A-80DE-0BCE84351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227249" y="-2"/>
            <a:ext cx="537677" cy="102869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A0C8B2AC-1662-4840-98C9-5420AA78AF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3271271" y="0"/>
            <a:ext cx="537677" cy="102869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2C45CEB-8616-4A48-9072-BA91EA8105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2315293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547F2E3-72EC-4C77-967E-E04C785EAB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59315" y="0"/>
            <a:ext cx="537677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g128fdcfa25a_1_138"/>
          <p:cNvGrpSpPr/>
          <p:nvPr/>
        </p:nvGrpSpPr>
        <p:grpSpPr>
          <a:xfrm>
            <a:off x="611200" y="871850"/>
            <a:ext cx="8113676" cy="8499365"/>
            <a:chOff x="0" y="-342900"/>
            <a:chExt cx="10079100" cy="11332487"/>
          </a:xfrm>
        </p:grpSpPr>
        <p:sp>
          <p:nvSpPr>
            <p:cNvPr id="155" name="Google Shape;155;g128fdcfa25a_1_138"/>
            <p:cNvSpPr txBox="1"/>
            <p:nvPr/>
          </p:nvSpPr>
          <p:spPr>
            <a:xfrm>
              <a:off x="0" y="980087"/>
              <a:ext cx="10079100" cy="100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Propõe a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execução conjunta de atividades de pesquisa científica e tecnológica e de desenvolvimento 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de tecnologia, produto, serviço ou processo por meio da cooperação entre os partícipes (art. 9º da Lei de Inovação)</a:t>
              </a:r>
              <a:endParaRPr sz="2724"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2724"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Esse tipo de instrumento demanda a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elaboração de um plano de trabalho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(parte integrante do acordo):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acordo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em si contempla as obrigações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 jurídicas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e o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plano de trabalho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contempla as obrigações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técnicas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(Pimentel </a:t>
              </a:r>
              <a:r>
                <a:rPr lang="en-US" sz="2724" i="1">
                  <a:latin typeface="Barlow"/>
                  <a:ea typeface="Barlow"/>
                  <a:cs typeface="Barlow"/>
                  <a:sym typeface="Barlow"/>
                </a:rPr>
                <a:t>et al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, 2010)</a:t>
              </a:r>
              <a:endParaRPr sz="2724"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2724">
                <a:latin typeface="Barlow"/>
                <a:ea typeface="Barlow"/>
                <a:cs typeface="Barlow"/>
                <a:sym typeface="Barlow"/>
              </a:endParaRPr>
            </a:p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Pode resultar em um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posterior licenciamento ou transferência 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dos resultados do acordo</a:t>
              </a:r>
              <a:endParaRPr sz="2724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56" name="Google Shape;156;g128fdcfa25a_1_138"/>
            <p:cNvSpPr txBox="1"/>
            <p:nvPr/>
          </p:nvSpPr>
          <p:spPr>
            <a:xfrm>
              <a:off x="0" y="-342900"/>
              <a:ext cx="100791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3500" b="1" dirty="0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Panorama </a:t>
              </a:r>
              <a:r>
                <a:rPr lang="en-US" sz="3500" b="1" dirty="0" err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geral</a:t>
              </a:r>
              <a:endParaRPr sz="3500" b="1" dirty="0">
                <a:solidFill>
                  <a:srgbClr val="00949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157" name="Google Shape;157;g128fdcfa25a_1_138"/>
          <p:cNvPicPr preferRelativeResize="0"/>
          <p:nvPr/>
        </p:nvPicPr>
        <p:blipFill rotWithShape="1">
          <a:blip r:embed="rId3">
            <a:alphaModFix/>
          </a:blip>
          <a:srcRect t="8704" b="8712"/>
          <a:stretch/>
        </p:blipFill>
        <p:spPr>
          <a:xfrm>
            <a:off x="9985738" y="0"/>
            <a:ext cx="8302251" cy="102869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g12732ffdd29_0_7"/>
          <p:cNvGrpSpPr/>
          <p:nvPr/>
        </p:nvGrpSpPr>
        <p:grpSpPr>
          <a:xfrm>
            <a:off x="611200" y="871850"/>
            <a:ext cx="8113676" cy="2742365"/>
            <a:chOff x="0" y="-342900"/>
            <a:chExt cx="10079100" cy="3656487"/>
          </a:xfrm>
        </p:grpSpPr>
        <p:sp>
          <p:nvSpPr>
            <p:cNvPr id="163" name="Google Shape;163;g12732ffdd29_0_7"/>
            <p:cNvSpPr txBox="1"/>
            <p:nvPr/>
          </p:nvSpPr>
          <p:spPr>
            <a:xfrm>
              <a:off x="0" y="573687"/>
              <a:ext cx="10079100" cy="273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4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Contempla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arranjos estruturantes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, como a criação de ambientes de inovação e implementação de centros de tecnologia, e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arranjos dia-a-dia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, como atividades de P&amp;D (Muraro </a:t>
              </a:r>
              <a:r>
                <a:rPr lang="en-US" sz="2724" i="1">
                  <a:latin typeface="Barlow"/>
                  <a:ea typeface="Barlow"/>
                  <a:cs typeface="Barlow"/>
                  <a:sym typeface="Barlow"/>
                </a:rPr>
                <a:t>in 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Portela et al, 2015)</a:t>
              </a:r>
              <a:endParaRPr sz="17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64" name="Google Shape;164;g12732ffdd29_0_7"/>
            <p:cNvSpPr txBox="1"/>
            <p:nvPr/>
          </p:nvSpPr>
          <p:spPr>
            <a:xfrm>
              <a:off x="0" y="-342900"/>
              <a:ext cx="100791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Versatilidade (instrumento “coringa”)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65" name="Google Shape;165;g12732ffdd29_0_7"/>
          <p:cNvGrpSpPr/>
          <p:nvPr/>
        </p:nvGrpSpPr>
        <p:grpSpPr>
          <a:xfrm>
            <a:off x="611200" y="4278997"/>
            <a:ext cx="8113676" cy="2899300"/>
            <a:chOff x="0" y="876300"/>
            <a:chExt cx="10079100" cy="3865734"/>
          </a:xfrm>
        </p:grpSpPr>
        <p:sp>
          <p:nvSpPr>
            <p:cNvPr id="166" name="Google Shape;166;g12732ffdd29_0_7"/>
            <p:cNvSpPr txBox="1"/>
            <p:nvPr/>
          </p:nvSpPr>
          <p:spPr>
            <a:xfrm>
              <a:off x="0" y="2729034"/>
              <a:ext cx="10079100" cy="201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4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O acordo de parceria para P&amp;D pode envolver o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compartilhamento de infraestrutura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e uso de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capital intelectual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67" name="Google Shape;167;g12732ffdd29_0_7"/>
            <p:cNvSpPr txBox="1"/>
            <p:nvPr/>
          </p:nvSpPr>
          <p:spPr>
            <a:xfrm>
              <a:off x="0" y="876300"/>
              <a:ext cx="10079100" cy="15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Busca por infraestrutura e capital intelectual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68" name="Google Shape;168;g12732ffdd29_0_7"/>
          <p:cNvGrpSpPr/>
          <p:nvPr/>
        </p:nvGrpSpPr>
        <p:grpSpPr>
          <a:xfrm>
            <a:off x="535000" y="7778897"/>
            <a:ext cx="8113676" cy="1592126"/>
            <a:chOff x="-94658" y="1384300"/>
            <a:chExt cx="10079100" cy="2122834"/>
          </a:xfrm>
        </p:grpSpPr>
        <p:sp>
          <p:nvSpPr>
            <p:cNvPr id="169" name="Google Shape;169;g12732ffdd29_0_7"/>
            <p:cNvSpPr txBox="1"/>
            <p:nvPr/>
          </p:nvSpPr>
          <p:spPr>
            <a:xfrm>
              <a:off x="-94658" y="2221034"/>
              <a:ext cx="10079100" cy="12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4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Acordo de parceria para PD&amp;I para o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aperfeiçoamento de tecnologias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transferidas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 </a:t>
              </a:r>
              <a:endParaRPr sz="17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0" name="Google Shape;170;g12732ffdd29_0_7"/>
            <p:cNvSpPr txBox="1"/>
            <p:nvPr/>
          </p:nvSpPr>
          <p:spPr>
            <a:xfrm>
              <a:off x="-94658" y="1384300"/>
              <a:ext cx="100791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Transferência de tecnologia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171" name="Google Shape;171;g12732ffdd29_0_7"/>
          <p:cNvPicPr preferRelativeResize="0"/>
          <p:nvPr/>
        </p:nvPicPr>
        <p:blipFill rotWithShape="1">
          <a:blip r:embed="rId3">
            <a:alphaModFix/>
          </a:blip>
          <a:srcRect t="8704" b="8712"/>
          <a:stretch/>
        </p:blipFill>
        <p:spPr>
          <a:xfrm>
            <a:off x="9985738" y="0"/>
            <a:ext cx="8302251" cy="102869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g12732ffdd29_0_104"/>
          <p:cNvGrpSpPr/>
          <p:nvPr/>
        </p:nvGrpSpPr>
        <p:grpSpPr>
          <a:xfrm>
            <a:off x="611200" y="871850"/>
            <a:ext cx="8113676" cy="2742365"/>
            <a:chOff x="0" y="-342900"/>
            <a:chExt cx="10079100" cy="3656487"/>
          </a:xfrm>
        </p:grpSpPr>
        <p:sp>
          <p:nvSpPr>
            <p:cNvPr id="177" name="Google Shape;177;g12732ffdd29_0_104"/>
            <p:cNvSpPr txBox="1"/>
            <p:nvPr/>
          </p:nvSpPr>
          <p:spPr>
            <a:xfrm>
              <a:off x="0" y="573687"/>
              <a:ext cx="10079100" cy="273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4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Os acordos de parceria para PD&amp;I trazem consigo um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senso de comunidade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, de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obrigações e contrapartidas mútuas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e a execução de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atividades conjuntas 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para a consecução do projeto </a:t>
              </a:r>
              <a:endParaRPr sz="17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78" name="Google Shape;178;g12732ffdd29_0_104"/>
            <p:cNvSpPr txBox="1"/>
            <p:nvPr/>
          </p:nvSpPr>
          <p:spPr>
            <a:xfrm>
              <a:off x="0" y="-342900"/>
              <a:ext cx="100791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Comunidade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179" name="Google Shape;179;g12732ffdd29_0_104"/>
          <p:cNvGrpSpPr/>
          <p:nvPr/>
        </p:nvGrpSpPr>
        <p:grpSpPr>
          <a:xfrm>
            <a:off x="535000" y="7550297"/>
            <a:ext cx="8113676" cy="2137301"/>
            <a:chOff x="-94658" y="1079500"/>
            <a:chExt cx="10079100" cy="2849734"/>
          </a:xfrm>
        </p:grpSpPr>
        <p:sp>
          <p:nvSpPr>
            <p:cNvPr id="180" name="Google Shape;180;g12732ffdd29_0_104"/>
            <p:cNvSpPr txBox="1"/>
            <p:nvPr/>
          </p:nvSpPr>
          <p:spPr>
            <a:xfrm>
              <a:off x="-94658" y="1916234"/>
              <a:ext cx="10079100" cy="2013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4"/>
                <a:buFont typeface="Arial"/>
                <a:buNone/>
              </a:pP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O acordo de parceria para PD&amp;I envolve a combinação de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elementos jurídicos e técnicos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, demandando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capacitação 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de quem estiver negociando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 </a:t>
              </a:r>
              <a:endParaRPr sz="1700" b="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81" name="Google Shape;181;g12732ffdd29_0_104"/>
            <p:cNvSpPr txBox="1"/>
            <p:nvPr/>
          </p:nvSpPr>
          <p:spPr>
            <a:xfrm>
              <a:off x="-94658" y="1079500"/>
              <a:ext cx="100791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Jurídico + técnico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pic>
        <p:nvPicPr>
          <p:cNvPr id="182" name="Google Shape;182;g12732ffdd29_0_104"/>
          <p:cNvPicPr preferRelativeResize="0"/>
          <p:nvPr/>
        </p:nvPicPr>
        <p:blipFill rotWithShape="1">
          <a:blip r:embed="rId3">
            <a:alphaModFix/>
          </a:blip>
          <a:srcRect t="8704" b="8712"/>
          <a:stretch/>
        </p:blipFill>
        <p:spPr>
          <a:xfrm>
            <a:off x="9985738" y="0"/>
            <a:ext cx="8302251" cy="102869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83" name="Google Shape;183;g12732ffdd29_0_104"/>
          <p:cNvGrpSpPr/>
          <p:nvPr/>
        </p:nvGrpSpPr>
        <p:grpSpPr>
          <a:xfrm>
            <a:off x="611200" y="4195035"/>
            <a:ext cx="8113676" cy="2682475"/>
            <a:chOff x="-94658" y="1181100"/>
            <a:chExt cx="10079100" cy="3576634"/>
          </a:xfrm>
        </p:grpSpPr>
        <p:sp>
          <p:nvSpPr>
            <p:cNvPr id="184" name="Google Shape;184;g12732ffdd29_0_104"/>
            <p:cNvSpPr txBox="1"/>
            <p:nvPr/>
          </p:nvSpPr>
          <p:spPr>
            <a:xfrm>
              <a:off x="-94658" y="2017834"/>
              <a:ext cx="10079100" cy="273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lnSpc>
                  <a:spcPct val="130033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724"/>
                <a:buFont typeface="Arial"/>
                <a:buNone/>
              </a:pP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Não se sabe de partida quais resultados serão gerados</a:t>
              </a:r>
              <a:r>
                <a:rPr lang="en-US" sz="2724">
                  <a:latin typeface="Barlow"/>
                  <a:ea typeface="Barlow"/>
                  <a:cs typeface="Barlow"/>
                  <a:sym typeface="Barlow"/>
                </a:rPr>
                <a:t> a partir do acordo de parceria para PD&amp;I, de forma que o objeto deve ser um projeto e </a:t>
              </a:r>
              <a:r>
                <a:rPr lang="en-US" sz="2724" b="1">
                  <a:latin typeface="Barlow"/>
                  <a:ea typeface="Barlow"/>
                  <a:cs typeface="Barlow"/>
                  <a:sym typeface="Barlow"/>
                </a:rPr>
                <a:t>não um produto, processo ou serviço específico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185" name="Google Shape;185;g12732ffdd29_0_104"/>
            <p:cNvSpPr txBox="1"/>
            <p:nvPr/>
          </p:nvSpPr>
          <p:spPr>
            <a:xfrm>
              <a:off x="-94658" y="1181100"/>
              <a:ext cx="10079100" cy="7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500"/>
                <a:buFont typeface="Arial"/>
                <a:buNone/>
              </a:pPr>
              <a:r>
                <a:rPr lang="en-US" sz="3500" b="1">
                  <a:solidFill>
                    <a:srgbClr val="009490"/>
                  </a:solidFill>
                  <a:latin typeface="Barlow"/>
                  <a:ea typeface="Barlow"/>
                  <a:cs typeface="Barlow"/>
                  <a:sym typeface="Barlow"/>
                </a:rPr>
                <a:t>Resultados incertos</a:t>
              </a:r>
              <a:endParaRPr sz="1700" b="1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12732ffdd29_0_166"/>
          <p:cNvPicPr preferRelativeResize="0"/>
          <p:nvPr/>
        </p:nvPicPr>
        <p:blipFill rotWithShape="1">
          <a:blip r:embed="rId3">
            <a:alphaModFix/>
          </a:blip>
          <a:srcRect t="8704" b="8712"/>
          <a:stretch/>
        </p:blipFill>
        <p:spPr>
          <a:xfrm>
            <a:off x="9985738" y="0"/>
            <a:ext cx="8302251" cy="1028699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1" name="Google Shape;191;g12732ffdd29_0_166"/>
          <p:cNvSpPr/>
          <p:nvPr/>
        </p:nvSpPr>
        <p:spPr>
          <a:xfrm>
            <a:off x="1077000" y="614375"/>
            <a:ext cx="7710900" cy="4526400"/>
          </a:xfrm>
          <a:prstGeom prst="rect">
            <a:avLst/>
          </a:prstGeom>
          <a:solidFill>
            <a:srgbClr val="0094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</a:t>
            </a:r>
            <a:endParaRPr sz="4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2" name="Google Shape;192;g12732ffdd29_0_166"/>
          <p:cNvSpPr/>
          <p:nvPr/>
        </p:nvSpPr>
        <p:spPr>
          <a:xfrm>
            <a:off x="1077000" y="5060475"/>
            <a:ext cx="7710900" cy="4526400"/>
          </a:xfrm>
          <a:prstGeom prst="rect">
            <a:avLst/>
          </a:prstGeom>
          <a:solidFill>
            <a:srgbClr val="0094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PRESTAÇÃO DE SERVIÇO</a:t>
            </a:r>
            <a:endParaRPr sz="4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3" name="Google Shape;193;g12732ffdd29_0_166"/>
          <p:cNvSpPr/>
          <p:nvPr/>
        </p:nvSpPr>
        <p:spPr>
          <a:xfrm>
            <a:off x="3295500" y="4143425"/>
            <a:ext cx="3273900" cy="2164800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732ffdd29_0_95"/>
          <p:cNvSpPr txBox="1"/>
          <p:nvPr/>
        </p:nvSpPr>
        <p:spPr>
          <a:xfrm>
            <a:off x="5906872" y="3893859"/>
            <a:ext cx="10932521" cy="44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9600"/>
            </a:pPr>
            <a:r>
              <a:rPr lang="pt-BR" sz="9600" b="1" dirty="0">
                <a:solidFill>
                  <a:srgbClr val="00162E"/>
                </a:solidFill>
                <a:latin typeface="Barlow"/>
                <a:sym typeface="Barlow"/>
              </a:rPr>
              <a:t>ACORDO DE PD&amp;I E MARCO LEGAL DE CT&amp;I</a:t>
            </a:r>
          </a:p>
        </p:txBody>
      </p:sp>
      <p:sp>
        <p:nvSpPr>
          <p:cNvPr id="147" name="Google Shape;147;g12732ffdd29_0_95"/>
          <p:cNvSpPr txBox="1"/>
          <p:nvPr/>
        </p:nvSpPr>
        <p:spPr>
          <a:xfrm>
            <a:off x="9700023" y="7939576"/>
            <a:ext cx="7559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575783" y="8029004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343183" y="-1802621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B539A9A-65F6-4F12-87B3-A3B12202D4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227249" y="-2"/>
            <a:ext cx="537677" cy="102869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B9526B75-478A-4842-8213-41570A7F3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3271271" y="0"/>
            <a:ext cx="537677" cy="102869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8CFACD1-EF5E-4A29-9F52-9816991B3C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2315293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B4AB99E-38E9-42F4-BD5C-388919127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59315" y="0"/>
            <a:ext cx="537677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51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36;g128fdcfa25a_1_100">
            <a:extLst>
              <a:ext uri="{FF2B5EF4-FFF2-40B4-BE49-F238E27FC236}">
                <a16:creationId xmlns:a16="http://schemas.microsoft.com/office/drawing/2014/main" id="{FA2EBF6D-4558-4A72-BF52-1CEFFEFE7862}"/>
              </a:ext>
            </a:extLst>
          </p:cNvPr>
          <p:cNvSpPr/>
          <p:nvPr/>
        </p:nvSpPr>
        <p:spPr>
          <a:xfrm>
            <a:off x="-9000" y="-9298"/>
            <a:ext cx="18306000" cy="2985647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28fdcfa25a_1_168"/>
          <p:cNvSpPr txBox="1"/>
          <p:nvPr/>
        </p:nvSpPr>
        <p:spPr>
          <a:xfrm>
            <a:off x="1028700" y="460800"/>
            <a:ext cx="13321500" cy="21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350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 e  o Decreto nº 9.283/2018</a:t>
            </a:r>
            <a:endParaRPr sz="6350" b="1" i="0" u="none" strike="noStrike" cap="none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0" name="Google Shape;210;g128fdcfa25a_1_168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" name="Google Shape;136;g128fdcfa25a_1_100">
            <a:extLst>
              <a:ext uri="{FF2B5EF4-FFF2-40B4-BE49-F238E27FC236}">
                <a16:creationId xmlns:a16="http://schemas.microsoft.com/office/drawing/2014/main" id="{69C0E5ED-5CC8-430F-90DC-10D7BA4C4107}"/>
              </a:ext>
            </a:extLst>
          </p:cNvPr>
          <p:cNvSpPr/>
          <p:nvPr/>
        </p:nvSpPr>
        <p:spPr>
          <a:xfrm>
            <a:off x="-42789" y="9587700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128fdcfa25a_1_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28fdcfa25a_1_168"/>
          <p:cNvSpPr txBox="1"/>
          <p:nvPr/>
        </p:nvSpPr>
        <p:spPr>
          <a:xfrm>
            <a:off x="961800" y="3265075"/>
            <a:ext cx="16084800" cy="6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Barlow"/>
                <a:ea typeface="Barlow"/>
                <a:cs typeface="Barlow"/>
                <a:sym typeface="Barlow"/>
              </a:rPr>
              <a:t>Art. 35. O acordo de parceria para pesquisa, desenvolvimento e inovação é o instrumento jurídico celebrado por ICT com instituições públicas ou privadas para realização de atividades conjuntas de pesquisa científica e tecnológica e de desenvolvimento de tecnologia, produto, serviço ou processo, sem transferência de recursos financeiros públicos para o parceiro privado, observado o disposto no art. 9º da Lei nº 10.973, de 2004 .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Barlow"/>
                <a:ea typeface="Barlow"/>
                <a:cs typeface="Barlow"/>
                <a:sym typeface="Barlow"/>
              </a:rPr>
              <a:t>§ 1º A celebração do acordo de parceria para pesquisa, desenvolvimento e inovação </a:t>
            </a:r>
            <a:r>
              <a:rPr lang="en-US" sz="2000" b="1">
                <a:latin typeface="Barlow"/>
                <a:ea typeface="Barlow"/>
                <a:cs typeface="Barlow"/>
                <a:sym typeface="Barlow"/>
              </a:rPr>
              <a:t>deverá ser precedida da negociação entre os parceiros do plano de trabalho</a:t>
            </a:r>
            <a:r>
              <a:rPr lang="en-US" sz="2000">
                <a:latin typeface="Barlow"/>
                <a:ea typeface="Barlow"/>
                <a:cs typeface="Barlow"/>
                <a:sym typeface="Barlow"/>
              </a:rPr>
              <a:t>, do qual deverá constar obrigatoriamente:  (...)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§ 2º O </a:t>
            </a:r>
            <a:r>
              <a:rPr lang="en-US" sz="2000" b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plano de trabalho constará como anexo do acordo de parceria e será parte integrante e indissociável </a:t>
            </a:r>
            <a:r>
              <a:rPr lang="en-US" sz="200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deste, e somente poderá ser modificado segundo os critérios e a forma definidos em comum acordo entre os partícipes.</a:t>
            </a:r>
            <a:endParaRPr sz="2000">
              <a:highlight>
                <a:srgbClr val="FFE599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§ 3º As instituições que integram os acordos de parceria para pesquisa, desenvolvimento e inovação </a:t>
            </a:r>
            <a:r>
              <a:rPr lang="en-US" sz="2000" b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poderão permitir a participação de recursos humanos delas integrantes para a realização das atividades </a:t>
            </a:r>
            <a:r>
              <a:rPr lang="en-US" sz="200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conjuntas de pesquisa, desenvolvimento e inovação, inclusive para as atividades de apoio e de suporte, e também ficarão autorizadas </a:t>
            </a:r>
            <a:r>
              <a:rPr lang="en-US" sz="2000" b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 prover capital intelectual, serviços, equipamentos, materiais, propriedade intelectual, laboratórios, infraestrutura e outros meios pertinentes à execução do plano de trabalho</a:t>
            </a:r>
            <a:r>
              <a:rPr lang="en-US" sz="200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.</a:t>
            </a:r>
            <a:endParaRPr sz="2000">
              <a:highlight>
                <a:srgbClr val="FFE599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Barlow"/>
                <a:ea typeface="Barlow"/>
                <a:cs typeface="Barlow"/>
                <a:sym typeface="Barlow"/>
              </a:rPr>
              <a:t>§ 4º O servidor, o militar, o empregado da ICT pública e o estudante de curso técnico, de graduação ou de pós-graduação, envolvidos na execução das atividades previstas no caput </a:t>
            </a:r>
            <a:r>
              <a:rPr lang="en-US" sz="2000" b="1">
                <a:latin typeface="Barlow"/>
                <a:ea typeface="Barlow"/>
                <a:cs typeface="Barlow"/>
                <a:sym typeface="Barlow"/>
              </a:rPr>
              <a:t>poderão receber bolsa de estímulo à inovação diretamente da ICT</a:t>
            </a:r>
            <a:r>
              <a:rPr lang="en-US" sz="2000">
                <a:latin typeface="Barlow"/>
                <a:ea typeface="Barlow"/>
                <a:cs typeface="Barlow"/>
                <a:sym typeface="Barlow"/>
              </a:rPr>
              <a:t> a que estiverem vinculados, </a:t>
            </a:r>
            <a:r>
              <a:rPr lang="en-US" sz="2000" b="1">
                <a:latin typeface="Barlow"/>
                <a:ea typeface="Barlow"/>
                <a:cs typeface="Barlow"/>
                <a:sym typeface="Barlow"/>
              </a:rPr>
              <a:t>de fundação de apoio ou de agência de fomento</a:t>
            </a:r>
            <a:r>
              <a:rPr lang="en-US" sz="2000">
                <a:latin typeface="Barlow"/>
                <a:ea typeface="Barlow"/>
                <a:cs typeface="Barlow"/>
                <a:sym typeface="Barlow"/>
              </a:rPr>
              <a:t>, observado o disposto no § 4º do art. 9º da Lei nº 10.973, de 2004 .</a:t>
            </a: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8fdcfa25a_1_168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28fdcfa25a_1_168"/>
          <p:cNvSpPr txBox="1"/>
          <p:nvPr/>
        </p:nvSpPr>
        <p:spPr>
          <a:xfrm>
            <a:off x="1028700" y="460800"/>
            <a:ext cx="133215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5000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Pilares do plano de trabalho e seus componentes mínimos</a:t>
            </a:r>
            <a:endParaRPr lang="pt-BR" sz="5000" b="1" i="0" u="none" strike="noStrike" cap="none" dirty="0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0" name="Google Shape;210;g128fdcfa25a_1_168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1" name="Google Shape;211;g128fdcfa25a_1_168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128fdcfa25a_1_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3;g128fdcfa25a_1_197">
            <a:extLst>
              <a:ext uri="{FF2B5EF4-FFF2-40B4-BE49-F238E27FC236}">
                <a16:creationId xmlns:a16="http://schemas.microsoft.com/office/drawing/2014/main" id="{76AF1629-D9C0-4C4D-89AC-61C78987A932}"/>
              </a:ext>
            </a:extLst>
          </p:cNvPr>
          <p:cNvSpPr txBox="1"/>
          <p:nvPr/>
        </p:nvSpPr>
        <p:spPr>
          <a:xfrm>
            <a:off x="315766" y="9691019"/>
            <a:ext cx="16084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Fonte: Guia de orientação: Acordo de parceria para PD&amp;I, 2023</a:t>
            </a:r>
            <a:endParaRPr sz="2000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0B7E37-8DE6-46EF-9C2A-15E4118C66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357" y="2909501"/>
            <a:ext cx="10632606" cy="623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40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8fdcfa25a_1_168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28fdcfa25a_1_168"/>
          <p:cNvSpPr txBox="1"/>
          <p:nvPr/>
        </p:nvSpPr>
        <p:spPr>
          <a:xfrm>
            <a:off x="1028700" y="460800"/>
            <a:ext cx="13321500" cy="2345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6350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Contrapartidas em Acordo de Parceria para PD&amp;I</a:t>
            </a:r>
            <a:endParaRPr lang="pt-BR" sz="6350" b="1" i="0" u="none" strike="noStrike" cap="none" dirty="0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0" name="Google Shape;210;g128fdcfa25a_1_168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1" name="Google Shape;211;g128fdcfa25a_1_168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g128fdcfa25a_1_1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EEEBAA9-8ADB-45A8-A282-4CCB43338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23" y="3244500"/>
            <a:ext cx="12937747" cy="5348126"/>
          </a:xfrm>
          <a:prstGeom prst="rect">
            <a:avLst/>
          </a:prstGeom>
        </p:spPr>
      </p:pic>
      <p:sp>
        <p:nvSpPr>
          <p:cNvPr id="10" name="Google Shape;233;g128fdcfa25a_1_197">
            <a:extLst>
              <a:ext uri="{FF2B5EF4-FFF2-40B4-BE49-F238E27FC236}">
                <a16:creationId xmlns:a16="http://schemas.microsoft.com/office/drawing/2014/main" id="{76AF1629-D9C0-4C4D-89AC-61C78987A932}"/>
              </a:ext>
            </a:extLst>
          </p:cNvPr>
          <p:cNvSpPr txBox="1"/>
          <p:nvPr/>
        </p:nvSpPr>
        <p:spPr>
          <a:xfrm>
            <a:off x="315766" y="9691019"/>
            <a:ext cx="16084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Fonte: Guia de orientação: Acordo de parceria para PD&amp;I, 2023</a:t>
            </a:r>
            <a:endParaRPr sz="2000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64555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28fdcfa25a_1_188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g128fdcfa25a_1_188"/>
          <p:cNvSpPr txBox="1"/>
          <p:nvPr/>
        </p:nvSpPr>
        <p:spPr>
          <a:xfrm>
            <a:off x="1028700" y="460800"/>
            <a:ext cx="13321500" cy="21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350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 e  o Decreto nº 9.283/2018</a:t>
            </a:r>
            <a:endParaRPr sz="6350" b="1" i="0" u="none" strike="noStrike" cap="none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0" name="Google Shape;220;g128fdcfa25a_1_188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1" name="Google Shape;221;g128fdcfa25a_1_188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128fdcfa25a_1_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128fdcfa25a_1_188"/>
          <p:cNvSpPr txBox="1"/>
          <p:nvPr/>
        </p:nvSpPr>
        <p:spPr>
          <a:xfrm>
            <a:off x="961800" y="3265075"/>
            <a:ext cx="16084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§ 5º Na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hipótese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remuneração do capital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intelectual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deverá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haver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cláusula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específica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no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instrumento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celebrado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mediante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estabelecimento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valores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destinação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comum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.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§ 6º O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pesquisa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desenvolvimento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inovação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poderá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prever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a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transferência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recursos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financeiros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dos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parceiros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privados para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os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parceiros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públicos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inclusive por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meio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fundação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apoio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para a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consecução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das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atividades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previstas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neste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Decreto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.</a:t>
            </a:r>
            <a:endParaRPr sz="2000" dirty="0">
              <a:highlight>
                <a:srgbClr val="FFE599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§ 7º Na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hipótese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prevista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no § 6º, as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agências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fomento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poderão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celebrar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pesquisa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desenvolvimento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inovação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atender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objetivos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previstos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no art. 3º da Lei nº 10.973, de 2004 .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§ 8º 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prestação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contas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da ICT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ou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agência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fomento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na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hipótese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prevista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no § 6º,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deverá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ser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disciplinada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no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pesquisa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desenvolvimento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inovação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.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Art. 36. A </a:t>
            </a:r>
            <a:r>
              <a:rPr lang="en-US" sz="2000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celebração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do </a:t>
            </a:r>
            <a:r>
              <a:rPr lang="en-US" sz="2000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000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pesquisa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desenvolvimento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inovação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dispensará</a:t>
            </a:r>
            <a:r>
              <a:rPr lang="en-US" sz="2000" b="1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licitação</a:t>
            </a:r>
            <a:r>
              <a:rPr lang="en-US" sz="2000" b="1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ou</a:t>
            </a:r>
            <a:r>
              <a:rPr lang="en-US" sz="2000" b="1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outro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processo</a:t>
            </a:r>
            <a:r>
              <a:rPr lang="en-US" sz="2000" b="1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competitivo</a:t>
            </a:r>
            <a:r>
              <a:rPr lang="en-US" sz="2000" b="1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seleção</a:t>
            </a:r>
            <a:r>
              <a:rPr lang="en-US" sz="2000" b="1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equivalente</a:t>
            </a:r>
            <a:r>
              <a:rPr lang="en-US" sz="2000" dirty="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.</a:t>
            </a:r>
            <a:endParaRPr sz="2000" dirty="0">
              <a:highlight>
                <a:srgbClr val="FFE599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A3BC6CF-2811-4917-8C2E-7654C493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97" y="2190338"/>
            <a:ext cx="4124901" cy="5906324"/>
          </a:xfrm>
          <a:prstGeom prst="rect">
            <a:avLst/>
          </a:prstGeom>
        </p:spPr>
      </p:pic>
      <p:sp>
        <p:nvSpPr>
          <p:cNvPr id="8" name="Google Shape;94;g12197b0fc49_0_51">
            <a:extLst>
              <a:ext uri="{FF2B5EF4-FFF2-40B4-BE49-F238E27FC236}">
                <a16:creationId xmlns:a16="http://schemas.microsoft.com/office/drawing/2014/main" id="{257DA403-5302-4D60-B608-6CD353314B23}"/>
              </a:ext>
            </a:extLst>
          </p:cNvPr>
          <p:cNvSpPr txBox="1"/>
          <p:nvPr/>
        </p:nvSpPr>
        <p:spPr>
          <a:xfrm>
            <a:off x="6498210" y="3900353"/>
            <a:ext cx="7559400" cy="180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4500" b="1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GUIA DE ORIENTAÇÃO PARA ACORDOS DE PARCERIA</a:t>
            </a:r>
            <a:endParaRPr sz="4500" b="1" i="0" u="none" strike="noStrike" cap="none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9D9D2EF-AB70-4E6E-B74C-C7921D79B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210" y="6077080"/>
            <a:ext cx="2067213" cy="201958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7D67311F-5360-40D6-A603-CFEE10F06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7563686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2544F95-16D1-4990-9327-D8159C6F4D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6607708" y="-1"/>
            <a:ext cx="537677" cy="1028699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995143B3-C33A-4C50-B662-EC7F3B6078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5651730" y="1"/>
            <a:ext cx="537677" cy="1028699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ACFE1573-4113-4264-A1B5-9AA0A0689F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4695752" y="1"/>
            <a:ext cx="537677" cy="1028699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DAA0C8C6-8BD6-4C07-8348-4D6AE3F4B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739774" y="1"/>
            <a:ext cx="537677" cy="10286999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A3BDEDD-AE13-466C-B8E5-EAB71AA07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18947" y="1"/>
            <a:ext cx="537677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90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8fdcfa25a_1_197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128fdcfa25a_1_197"/>
          <p:cNvSpPr txBox="1"/>
          <p:nvPr/>
        </p:nvSpPr>
        <p:spPr>
          <a:xfrm>
            <a:off x="1028700" y="460800"/>
            <a:ext cx="13321500" cy="21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350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 e  o Decreto nº 9.283/2018</a:t>
            </a:r>
            <a:endParaRPr sz="6350" b="1" i="0" u="none" strike="noStrike" cap="none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0" name="Google Shape;230;g128fdcfa25a_1_197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1" name="Google Shape;231;g128fdcfa25a_1_197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128fdcfa25a_1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g128fdcfa25a_1_197"/>
          <p:cNvSpPr txBox="1"/>
          <p:nvPr/>
        </p:nvSpPr>
        <p:spPr>
          <a:xfrm>
            <a:off x="961800" y="3265075"/>
            <a:ext cx="160848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Art. 37. 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As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partes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deverão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definir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no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para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pesquisa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desenvolvimento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inovação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titularidade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propriedade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intelectual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e 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participação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nos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resultados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exploração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das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criações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resultantes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maneira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assegurar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signatários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o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direito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à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exploração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licenciamento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e à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transferência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tecnologia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observado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o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disposto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no § 4º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ao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§ 7º do art. 6º da Lei nº 10.973, de 2004 .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§ 1º A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propriedade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intelectual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e a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participação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nos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resultados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referidas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no caput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serão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asseguradas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parceiros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nos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termos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estabelecidos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no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hipótese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em</a:t>
            </a:r>
            <a:r>
              <a:rPr lang="en-US" sz="2000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que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será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admitido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à ICT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pública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ceder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parceiro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privado a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totalidade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dos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direitos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propriedade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intelectual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mediante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compensação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financeira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ou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não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financeira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desde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que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economicamente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mensurável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, inclusive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quanto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licenciamento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da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criação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à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administração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pública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sem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o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pagamento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royalty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ou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outro </a:t>
            </a:r>
            <a:r>
              <a:rPr lang="en-US" sz="2000" b="1" dirty="0" err="1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tipo</a:t>
            </a:r>
            <a:r>
              <a:rPr lang="en-US" sz="2000" b="1" dirty="0"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 de remuneração.</a:t>
            </a:r>
            <a:endParaRPr sz="2000" b="1" dirty="0">
              <a:highlight>
                <a:srgbClr val="FFE599"/>
              </a:highlight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§ 2º Na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hipótese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a 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ICT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pública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ceder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ao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parceiro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privado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a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totalidade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dos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direitos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propriedade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intelectual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o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parceria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deverá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prever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que o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parceiro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detentor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do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direito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exclusivo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exploração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criação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protegida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perderá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automaticamente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esse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direito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caso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não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comercialize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a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criação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no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prazo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e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nas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condições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definidos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no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acordo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situação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em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que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direitos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propriedade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intelectual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serão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revertidos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em</a:t>
            </a:r>
            <a:r>
              <a:rPr lang="en-US" sz="2000" b="1" dirty="0">
                <a:latin typeface="Barlow"/>
                <a:ea typeface="Barlow"/>
                <a:cs typeface="Barlow"/>
                <a:sym typeface="Barlow"/>
              </a:rPr>
              <a:t> favor da ICT </a:t>
            </a:r>
            <a:r>
              <a:rPr lang="en-US" sz="2000" b="1" dirty="0" err="1">
                <a:latin typeface="Barlow"/>
                <a:ea typeface="Barlow"/>
                <a:cs typeface="Barlow"/>
                <a:sym typeface="Barlow"/>
              </a:rPr>
              <a:t>pública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,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conforme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disposto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em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sua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política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 de </a:t>
            </a:r>
            <a:r>
              <a:rPr lang="en-US" sz="2000" dirty="0" err="1">
                <a:latin typeface="Barlow"/>
                <a:ea typeface="Barlow"/>
                <a:cs typeface="Barlow"/>
                <a:sym typeface="Barlow"/>
              </a:rPr>
              <a:t>inovação</a:t>
            </a:r>
            <a:r>
              <a:rPr lang="en-US" sz="2000" dirty="0">
                <a:latin typeface="Barlow"/>
                <a:ea typeface="Barlow"/>
                <a:cs typeface="Barlow"/>
                <a:sym typeface="Barlow"/>
              </a:rPr>
              <a:t>.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8fdcfa25a_1_197"/>
          <p:cNvSpPr/>
          <p:nvPr/>
        </p:nvSpPr>
        <p:spPr>
          <a:xfrm>
            <a:off x="-9000" y="0"/>
            <a:ext cx="6118855" cy="102870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128fdcfa25a_1_197"/>
          <p:cNvSpPr txBox="1"/>
          <p:nvPr/>
        </p:nvSpPr>
        <p:spPr>
          <a:xfrm>
            <a:off x="1028700" y="2010932"/>
            <a:ext cx="4028209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4000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Cenários de negociação da transferência de propriedade intelectual resultante de Acordo de Parceria para PD&amp;I</a:t>
            </a:r>
            <a:endParaRPr lang="pt-BR" sz="4000" b="1" i="0" u="none" strike="noStrike" cap="none" dirty="0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0" name="Google Shape;230;g128fdcfa25a_1_197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BCD5FE4-4F81-41A9-B8E8-957152ED5A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69"/>
          <a:stretch/>
        </p:blipFill>
        <p:spPr>
          <a:xfrm>
            <a:off x="6462081" y="971289"/>
            <a:ext cx="11424138" cy="8344421"/>
          </a:xfrm>
          <a:prstGeom prst="rect">
            <a:avLst/>
          </a:prstGeom>
        </p:spPr>
      </p:pic>
      <p:sp>
        <p:nvSpPr>
          <p:cNvPr id="10" name="Google Shape;233;g128fdcfa25a_1_197">
            <a:extLst>
              <a:ext uri="{FF2B5EF4-FFF2-40B4-BE49-F238E27FC236}">
                <a16:creationId xmlns:a16="http://schemas.microsoft.com/office/drawing/2014/main" id="{502D8338-EB3D-43FC-93BA-69E3C9E911BD}"/>
              </a:ext>
            </a:extLst>
          </p:cNvPr>
          <p:cNvSpPr txBox="1"/>
          <p:nvPr/>
        </p:nvSpPr>
        <p:spPr>
          <a:xfrm>
            <a:off x="9037650" y="9427783"/>
            <a:ext cx="836493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Barlow"/>
                <a:ea typeface="Barlow"/>
                <a:cs typeface="Barlow"/>
                <a:sym typeface="Barlow"/>
              </a:rPr>
              <a:t>Fonte: Guia de orientação: Acordo de parceria para PD&amp;I, 2023</a:t>
            </a:r>
            <a:endParaRPr sz="2000" dirty="0">
              <a:solidFill>
                <a:schemeClr val="tx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3577468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732ffdd29_0_95"/>
          <p:cNvSpPr txBox="1"/>
          <p:nvPr/>
        </p:nvSpPr>
        <p:spPr>
          <a:xfrm>
            <a:off x="5906872" y="3893859"/>
            <a:ext cx="10932521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9600"/>
            </a:pPr>
            <a:r>
              <a:rPr lang="pt-BR" sz="9600" b="1" dirty="0">
                <a:solidFill>
                  <a:srgbClr val="00162E"/>
                </a:solidFill>
                <a:latin typeface="Barlow"/>
                <a:sym typeface="Barlow"/>
              </a:rPr>
              <a:t>PRINCIPAIS CLÁUSULAS</a:t>
            </a:r>
          </a:p>
        </p:txBody>
      </p:sp>
      <p:sp>
        <p:nvSpPr>
          <p:cNvPr id="147" name="Google Shape;147;g12732ffdd29_0_95"/>
          <p:cNvSpPr txBox="1"/>
          <p:nvPr/>
        </p:nvSpPr>
        <p:spPr>
          <a:xfrm>
            <a:off x="9700023" y="7939576"/>
            <a:ext cx="7559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575783" y="8029004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343183" y="-1802621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4501BE75-E977-46A4-B5DA-F0D043EFF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227249" y="-2"/>
            <a:ext cx="537677" cy="102869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1644476E-A00C-4FC4-B0F7-853E317035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3271271" y="0"/>
            <a:ext cx="537677" cy="102869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8091E56-E572-40DD-8F0C-43E60CF15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2315293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735F00B-0965-4E2C-BF87-D587FDFA8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59315" y="0"/>
            <a:ext cx="537677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49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g128fdcfa25a_1_321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28fdcfa25a_1_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28fdcfa25a_1_321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283" name="Google Shape;283;g128fdcfa25a_1_321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g128fdcfa25a_1_321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285" name="Google Shape;285;g128fdcfa25a_1_321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86" name="Google Shape;286;g128fdcfa25a_1_321"/>
          <p:cNvSpPr/>
          <p:nvPr/>
        </p:nvSpPr>
        <p:spPr>
          <a:xfrm>
            <a:off x="6395975" y="4383400"/>
            <a:ext cx="10222200" cy="34713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1.1.    O presente Acordo de Parceria para PD&amp;I tem por objeto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 cooperação técnica e científica</a:t>
            </a: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entre os PARTÍCIPES para desenvolver o XXXX, a ser executado nos termos do Plano de Trabalho, anexo, visando à transferência de recursos financeiros, à gestão administrativa e financeira e à execução técnica de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projeto de pesquisa, desenvolvimento e inovação – PD&amp;I.</a:t>
            </a:r>
            <a:endParaRPr sz="2400" b="1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7" name="Google Shape;287;g128fdcfa25a_1_321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Objeto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g128fdcfa25a_1_207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28fdcfa25a_1_2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28fdcfa25a_1_207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295" name="Google Shape;295;g128fdcfa25a_1_207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6" name="Google Shape;296;g128fdcfa25a_1_207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297" name="Google Shape;297;g128fdcfa25a_1_207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98" name="Google Shape;298;g128fdcfa25a_1_207"/>
          <p:cNvSpPr/>
          <p:nvPr/>
        </p:nvSpPr>
        <p:spPr>
          <a:xfrm>
            <a:off x="6395975" y="4383400"/>
            <a:ext cx="10222200" cy="34713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2.1. O Plano de Trabalho define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os objetivos a serem atingidos</a:t>
            </a: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com o presente Acordo de Parceria, apresenta o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planejamento dos trabalhos</a:t>
            </a: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que serão desenvolvidos,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detalha as atividades e as atribuições</a:t>
            </a: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de cada um dos PARCEIROS, a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alocação de recursos humanos, materiais e financeiros</a:t>
            </a: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bem como o </a:t>
            </a:r>
            <a:r>
              <a:rPr lang="en-US" sz="24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cronograma físico-financeiro do projeto</a:t>
            </a:r>
            <a:r>
              <a:rPr lang="en-US" sz="24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a fim de possibilitar a fiel consecução do objeto desta parceria, estabelecendo objetivos, metas e indicadores.</a:t>
            </a:r>
            <a:endParaRPr sz="2400" i="0" u="none" strike="noStrike" cap="none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99" name="Google Shape;299;g128fdcfa25a_1_207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Plano de trabalho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128fdcfa25a_1_223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28fdcfa25a_1_2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28fdcfa25a_1_223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07" name="Google Shape;307;g128fdcfa25a_1_223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8" name="Google Shape;308;g128fdcfa25a_1_223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09" name="Google Shape;309;g128fdcfa25a_1_223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10" name="Google Shape;310;g128fdcfa25a_1_223"/>
          <p:cNvSpPr/>
          <p:nvPr/>
        </p:nvSpPr>
        <p:spPr>
          <a:xfrm>
            <a:off x="6395975" y="4088750"/>
            <a:ext cx="10222200" cy="43392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2.3. Na execução do Plano de Trabalho, a atuação dos PARTÍCIPES dar-se-á sempre de forma associada. Para tanto, os PARTÍCIPES indicam, na forma do item 3.1, seus respectivos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Coordenadores de Projeto, que serão responsáveis pela supervisão e pela gerência das atividades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correspondentes ao Plano de Trabalho.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2.4. Recaem  sobre o Coordenador do Projeto, designado pela ICT nos termos da alínea c,  item 3.1.1.,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as responsabilidades técnicas e de articulação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correspondentes.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1" name="Google Shape;311;g128fdcfa25a_1_223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Coordenação do projeto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128fdcfa25a_1_235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28fdcfa25a_1_2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128fdcfa25a_1_235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19" name="Google Shape;319;g128fdcfa25a_1_235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0" name="Google Shape;320;g128fdcfa25a_1_235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21" name="Google Shape;321;g128fdcfa25a_1_235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22" name="Google Shape;322;g128fdcfa25a_1_235"/>
          <p:cNvSpPr/>
          <p:nvPr/>
        </p:nvSpPr>
        <p:spPr>
          <a:xfrm>
            <a:off x="6395975" y="4231538"/>
            <a:ext cx="10222200" cy="40536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4.1.  O (A) PARCEIRO PRIVADO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transferirá recursos financeiros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no valor total de R$ XXXXXXXXX (VALOR POR EXTENSO), conforme cronograma de desembolso constante no Plano de Trabalho, anexo a este Acordo.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4.6. Qualquer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aumento ao orçamento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do Plano de Trabalho executado por este Acordo de Parceria, que torne necessário o aporte de recursos adicionais pelo  PARCEIRO PRIVADO deverá ser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prévia e formalmente analisado e aprovado pelas Parceiros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devendo ser implementado tão somente após celebração de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termo aditivo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a este Acordo de Parceria.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23" name="Google Shape;323;g128fdcfa25a_1_235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Recursos financeiros </a:t>
            </a:r>
            <a:endParaRPr sz="3100" b="1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(se houver)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128fdcfa25a_1_247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128fdcfa25a_1_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g128fdcfa25a_1_247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31" name="Google Shape;331;g128fdcfa25a_1_247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2" name="Google Shape;332;g128fdcfa25a_1_247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33" name="Google Shape;333;g128fdcfa25a_1_247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4" name="Google Shape;334;g128fdcfa25a_1_247"/>
          <p:cNvSpPr/>
          <p:nvPr/>
        </p:nvSpPr>
        <p:spPr>
          <a:xfrm>
            <a:off x="6395975" y="4012888"/>
            <a:ext cx="10222200" cy="42123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6.1. Todos os dados, técnicas, tecnologia, know-how, marcas, patentes e quaisquer outros bens ou direitos de propriedade intelectual/industrial de um parceiro que este venha a utilizar para execução do Projeto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continuarão a ser de sua propriedade exclusiva,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não podendo o outro parceiro cedê-los, transferi-los, aliená-los, divulgá-los ou empregá-los em quaisquer outros projetos ou sob qualquer outra forma sem o prévio consentimento escrito do seu proprietário.</a:t>
            </a:r>
            <a:endParaRPr sz="28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5" name="Google Shape;335;g128fdcfa25a_1_247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Propriedade intelectual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28fdcfa25a_1_259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28fdcfa25a_1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128fdcfa25a_1_259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43" name="Google Shape;343;g128fdcfa25a_1_259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g128fdcfa25a_1_259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45" name="Google Shape;345;g128fdcfa25a_1_259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46" name="Google Shape;346;g128fdcfa25a_1_259"/>
          <p:cNvSpPr/>
          <p:nvPr/>
        </p:nvSpPr>
        <p:spPr>
          <a:xfrm>
            <a:off x="6395940" y="3771300"/>
            <a:ext cx="10222200" cy="49539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6.3 A divisão da titularidade sobre a propriedade intelectual prevista na cláusula anterior será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definida por meio de instrumento próprio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respeitando-se o percentual de x% (x por cento) para o ICT/AGÊNCIA DE FOMENTO.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ou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6.3 Todo desenvolvimento tecnológico passível de proteção intelectual, em qualquer modalidade, proveniente da execução do presente Acordo de Parceria,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deverá ter a sua propriedade compartilhada entre as parceiras, por meio de instrumento próprio, respeitando-se o percentual de x%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(x por cento) para o ICT/AGÊNCIA DE FOMENTO.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7" name="Google Shape;347;g128fdcfa25a_1_259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Propriedade intelectual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128fdcfa25a_1_282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28fdcfa25a_1_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128fdcfa25a_1_282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55" name="Google Shape;355;g128fdcfa25a_1_282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6" name="Google Shape;356;g128fdcfa25a_1_282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7" name="Google Shape;357;g128fdcfa25a_1_282"/>
          <p:cNvSpPr/>
          <p:nvPr/>
        </p:nvSpPr>
        <p:spPr>
          <a:xfrm>
            <a:off x="6395975" y="3991000"/>
            <a:ext cx="10222200" cy="42561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6.6.  As decisões relacionadas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à preparação, processamento e manutenção de pedido de patente das tecnologias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resultantes deste instrumento, no Brasil e em outros países, devem ser tomadas em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conjunto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pelos partícipes ora acordantes.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6.10. O ICT/AGÊNCIA DE FOMENTO p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oderá outorgar poderes ao PARCEIRO PRIVADO para praticar todo e qualquer ato necessário para o depósito, acompanhamento e manutenção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 pedido de patente das tecnologias resultantes do presente instrumento, no Brasil e em outros países.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8" name="Google Shape;358;g128fdcfa25a_1_282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Gestão da PI resultante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9" name="Google Shape;359;g128fdcfa25a_1_282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2197b0fc49_0_51"/>
          <p:cNvSpPr txBox="1"/>
          <p:nvPr/>
        </p:nvSpPr>
        <p:spPr>
          <a:xfrm>
            <a:off x="6234223" y="3804432"/>
            <a:ext cx="7559400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-US" sz="9600" b="1" dirty="0">
                <a:solidFill>
                  <a:srgbClr val="00162E"/>
                </a:solidFill>
                <a:latin typeface="Barlow"/>
                <a:ea typeface="Barlow"/>
                <a:cs typeface="Barlow"/>
                <a:sym typeface="Barlow"/>
              </a:rPr>
              <a:t>ASPECTOS CONCEITUAIS</a:t>
            </a:r>
            <a:endParaRPr lang="en-US" sz="9600" b="1" i="0" u="none" strike="noStrike" cap="none" dirty="0">
              <a:solidFill>
                <a:srgbClr val="00162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5" name="Google Shape;95;g12197b0fc49_0_51"/>
          <p:cNvSpPr txBox="1"/>
          <p:nvPr/>
        </p:nvSpPr>
        <p:spPr>
          <a:xfrm>
            <a:off x="9700023" y="7939576"/>
            <a:ext cx="7559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12197b0fc49_0_51"/>
          <p:cNvPicPr preferRelativeResize="0"/>
          <p:nvPr/>
        </p:nvPicPr>
        <p:blipFill rotWithShape="1">
          <a:blip r:embed="rId3">
            <a:alphaModFix amt="15000"/>
          </a:blip>
          <a:srcRect r="625"/>
          <a:stretch/>
        </p:blipFill>
        <p:spPr>
          <a:xfrm>
            <a:off x="-3575783" y="8029004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g12197b0fc49_0_51"/>
          <p:cNvPicPr preferRelativeResize="0"/>
          <p:nvPr/>
        </p:nvPicPr>
        <p:blipFill rotWithShape="1">
          <a:blip r:embed="rId3">
            <a:alphaModFix amt="15000"/>
          </a:blip>
          <a:srcRect r="625"/>
          <a:stretch/>
        </p:blipFill>
        <p:spPr>
          <a:xfrm>
            <a:off x="-3343183" y="-1802621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B2843CF-FD4C-4A7B-B530-5FFE260D7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227249" y="-2"/>
            <a:ext cx="537677" cy="102869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0A018173-131E-4049-BC1F-DB58DBEBF9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3271271" y="0"/>
            <a:ext cx="537677" cy="102869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1229379A-BE81-410D-837E-E0B988216B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2315293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2F8E7A81-FB4C-4CF8-B249-B8751EFAE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59315" y="0"/>
            <a:ext cx="537677" cy="10286999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28fdcfa25a_1_271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28fdcfa25a_1_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128fdcfa25a_1_271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67" name="Google Shape;367;g128fdcfa25a_1_271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8" name="Google Shape;368;g128fdcfa25a_1_271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9" name="Google Shape;369;g128fdcfa25a_1_271"/>
          <p:cNvSpPr/>
          <p:nvPr/>
        </p:nvSpPr>
        <p:spPr>
          <a:xfrm>
            <a:off x="6395975" y="4591300"/>
            <a:ext cx="10222200" cy="30555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Podem ser incluídas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cláusulas com definições prévias sobre a exploração comercial e o uso de eventual propriedade intelectual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resultante da parceria, inclusive com a previsão de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prêmio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e de direito de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preferência.</a:t>
            </a:r>
            <a:endParaRPr sz="2500"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70" name="Google Shape;370;g128fdcfa25a_1_271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Exploração comercial e uso de PI resultante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g128fdcfa25a_1_295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128fdcfa25a_1_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128fdcfa25a_1_295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78" name="Google Shape;378;g128fdcfa25a_1_295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9" name="Google Shape;379;g128fdcfa25a_1_295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80" name="Google Shape;380;g128fdcfa25a_1_295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81" name="Google Shape;381;g128fdcfa25a_1_295"/>
          <p:cNvSpPr/>
          <p:nvPr/>
        </p:nvSpPr>
        <p:spPr>
          <a:xfrm>
            <a:off x="6395950" y="3771300"/>
            <a:ext cx="10222200" cy="51888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8.1. Os PARCEIROS adotarão todas as medidas necessárias para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proteger o sigilo das INFORMAÇÕES CONFIDENCIAIS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recebidas em função da celebração, desenvolvimento e execução do presente Acordo de Parceria, inclusive na adoção de medidas que assegurem a tramitação do processo, não as divulgando a terceiros, sem a prévia e escrita autorização da outro PARCEIRO.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8.4.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Não haverá violação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das obrigações de CONFIDENCIALIDADE previstas no Acordo de Parceria nas seguintes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hipóteses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: (...)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8.6. As obrigações de sigilo em relação às INFORMAÇÕES CONFIDENCIAIS serão mantidas durante o período de vigência deste Acordo e pelo 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prazo 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 5 (cinco) anos após sua extinção.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2" name="Google Shape;382;g128fdcfa25a_1_295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Confidencialidade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g128fdcfa25a_1_309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128fdcfa25a_1_3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128fdcfa25a_1_309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cláusulas</a:t>
            </a:r>
            <a:endParaRPr sz="72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90" name="Google Shape;390;g128fdcfa25a_1_309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1" name="Google Shape;391;g128fdcfa25a_1_309"/>
          <p:cNvSpPr txBox="1"/>
          <p:nvPr/>
        </p:nvSpPr>
        <p:spPr>
          <a:xfrm>
            <a:off x="1089950" y="9208725"/>
            <a:ext cx="1616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Coletânea de pareceres e instrumentos jurídicos do Marco Legal de Ciência, Tecnologia e Inovação (CT&amp;I) da AGU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92" name="Google Shape;392;g128fdcfa25a_1_309"/>
          <p:cNvCxnSpPr/>
          <p:nvPr/>
        </p:nvCxnSpPr>
        <p:spPr>
          <a:xfrm flipH="1">
            <a:off x="5670823" y="3926593"/>
            <a:ext cx="20100" cy="4663500"/>
          </a:xfrm>
          <a:prstGeom prst="straightConnector1">
            <a:avLst/>
          </a:prstGeom>
          <a:noFill/>
          <a:ln w="76200" cap="flat" cmpd="sng">
            <a:solidFill>
              <a:srgbClr val="6CE5E8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93" name="Google Shape;393;g128fdcfa25a_1_309"/>
          <p:cNvSpPr/>
          <p:nvPr/>
        </p:nvSpPr>
        <p:spPr>
          <a:xfrm>
            <a:off x="6395975" y="4059850"/>
            <a:ext cx="10222200" cy="41184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16.1. Após execução integral do objeto desse acordo, o</a:t>
            </a:r>
            <a:r>
              <a:rPr lang="en-US" sz="25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s bens patrimoniais, materiais permanentes ou equipamentos adquiridos serão revertidos à ICT</a:t>
            </a:r>
            <a:r>
              <a:rPr lang="en-US" sz="25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diretamente ao campus envolvido, por meio de Termo de Doação.</a:t>
            </a:r>
            <a:endParaRPr sz="25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94" name="Google Shape;394;g128fdcfa25a_1_309"/>
          <p:cNvSpPr/>
          <p:nvPr/>
        </p:nvSpPr>
        <p:spPr>
          <a:xfrm>
            <a:off x="1413775" y="5001261"/>
            <a:ext cx="3552000" cy="2235600"/>
          </a:xfrm>
          <a:prstGeom prst="rect">
            <a:avLst/>
          </a:prstGeom>
          <a:solidFill>
            <a:srgbClr val="009490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31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Bens</a:t>
            </a:r>
            <a:endParaRPr sz="3100" b="1" i="1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732ffdd29_0_95"/>
          <p:cNvSpPr txBox="1"/>
          <p:nvPr/>
        </p:nvSpPr>
        <p:spPr>
          <a:xfrm>
            <a:off x="6023172" y="4404836"/>
            <a:ext cx="1093252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9600"/>
            </a:pPr>
            <a:r>
              <a:rPr lang="pt-BR" sz="9600" b="1" dirty="0">
                <a:solidFill>
                  <a:srgbClr val="00162E"/>
                </a:solidFill>
                <a:latin typeface="Barlow"/>
                <a:sym typeface="Barlow"/>
              </a:rPr>
              <a:t>CASOS PRÁTICO</a:t>
            </a:r>
          </a:p>
        </p:txBody>
      </p:sp>
      <p:sp>
        <p:nvSpPr>
          <p:cNvPr id="147" name="Google Shape;147;g12732ffdd29_0_95"/>
          <p:cNvSpPr txBox="1"/>
          <p:nvPr/>
        </p:nvSpPr>
        <p:spPr>
          <a:xfrm>
            <a:off x="9700023" y="7939576"/>
            <a:ext cx="7559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575783" y="8029004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343183" y="-1802621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29FAAE75-60FA-4940-BAD5-895C29242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227249" y="-2"/>
            <a:ext cx="537677" cy="102869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F7719E1-DE72-4B15-9952-58A491CBA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3271271" y="0"/>
            <a:ext cx="537677" cy="102869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5E6C5AFD-72D5-4BCD-A5D8-96A338911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2315293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A602C08-045F-44D3-81AD-69FC6577E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59315" y="0"/>
            <a:ext cx="537677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40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2732ffdd29_0_131"/>
          <p:cNvSpPr txBox="1"/>
          <p:nvPr/>
        </p:nvSpPr>
        <p:spPr>
          <a:xfrm>
            <a:off x="1640645" y="2785705"/>
            <a:ext cx="8579534" cy="118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399" b="1" dirty="0">
                <a:solidFill>
                  <a:srgbClr val="0B397B"/>
                </a:solidFill>
                <a:latin typeface="Barlow"/>
                <a:ea typeface="Barlow"/>
                <a:cs typeface="Barlow"/>
                <a:sym typeface="Barlow"/>
              </a:rPr>
              <a:t>Caso </a:t>
            </a:r>
            <a:r>
              <a:rPr lang="en-US" sz="6399" b="1" dirty="0" err="1">
                <a:solidFill>
                  <a:srgbClr val="0B397B"/>
                </a:solidFill>
                <a:latin typeface="Barlow"/>
                <a:ea typeface="Barlow"/>
                <a:cs typeface="Barlow"/>
                <a:sym typeface="Barlow"/>
              </a:rPr>
              <a:t>Vaxxon</a:t>
            </a:r>
            <a:r>
              <a:rPr lang="en-US" sz="6399" b="1" dirty="0">
                <a:solidFill>
                  <a:srgbClr val="0B397B"/>
                </a:solidFill>
                <a:latin typeface="Barlow"/>
                <a:ea typeface="Barlow"/>
                <a:cs typeface="Barlow"/>
                <a:sym typeface="Barlow"/>
              </a:rPr>
              <a:t> Sa </a:t>
            </a:r>
            <a:r>
              <a:rPr lang="en-US" sz="6399" b="1" dirty="0" err="1">
                <a:solidFill>
                  <a:srgbClr val="0B397B"/>
                </a:solidFill>
                <a:latin typeface="Barlow"/>
                <a:ea typeface="Barlow"/>
                <a:cs typeface="Barlow"/>
                <a:sym typeface="Barlow"/>
              </a:rPr>
              <a:t>Ib</a:t>
            </a:r>
            <a:r>
              <a:rPr lang="en-US" sz="6399" b="1" dirty="0">
                <a:solidFill>
                  <a:srgbClr val="0B397B"/>
                </a:solidFill>
                <a:latin typeface="Barlow"/>
                <a:ea typeface="Barlow"/>
                <a:cs typeface="Barlow"/>
                <a:sym typeface="Barlow"/>
              </a:rPr>
              <a:t> + III</a:t>
            </a:r>
            <a:endParaRPr sz="6399" b="1" i="0" u="none" strike="noStrike" cap="none" dirty="0">
              <a:solidFill>
                <a:srgbClr val="0B397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1" name="Google Shape;223;g128fdcfa25a_1_188">
            <a:extLst>
              <a:ext uri="{FF2B5EF4-FFF2-40B4-BE49-F238E27FC236}">
                <a16:creationId xmlns:a16="http://schemas.microsoft.com/office/drawing/2014/main" id="{B3FA2CF1-C206-400F-8A8F-4F3D5A86D63F}"/>
              </a:ext>
            </a:extLst>
          </p:cNvPr>
          <p:cNvSpPr txBox="1"/>
          <p:nvPr/>
        </p:nvSpPr>
        <p:spPr>
          <a:xfrm>
            <a:off x="1640645" y="5506185"/>
            <a:ext cx="8579534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Acordo de parceria entre a UFMG e a empresa </a:t>
            </a:r>
            <a:r>
              <a:rPr lang="pt-BR" sz="2000" dirty="0" err="1">
                <a:latin typeface="Barlow"/>
                <a:ea typeface="Barlow"/>
                <a:cs typeface="Barlow"/>
                <a:sym typeface="Barlow"/>
              </a:rPr>
              <a:t>Vaxxinova</a:t>
            </a: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: “</a:t>
            </a:r>
            <a:r>
              <a:rPr lang="pt-BR" sz="2000" b="1" dirty="0">
                <a:latin typeface="Barlow"/>
                <a:ea typeface="Barlow"/>
                <a:cs typeface="Barlow"/>
                <a:sym typeface="Barlow"/>
              </a:rPr>
              <a:t>Seleção de candidatos vacinais para desenvolvimento de vacina comercial contra a </a:t>
            </a:r>
            <a:r>
              <a:rPr lang="pt-BR" sz="2000" b="1" dirty="0" err="1">
                <a:latin typeface="Barlow"/>
                <a:ea typeface="Barlow"/>
                <a:cs typeface="Barlow"/>
                <a:sym typeface="Barlow"/>
              </a:rPr>
              <a:t>estreptococose</a:t>
            </a:r>
            <a:r>
              <a:rPr lang="pt-BR" sz="2000" b="1" dirty="0">
                <a:latin typeface="Barlow"/>
                <a:ea typeface="Barlow"/>
                <a:cs typeface="Barlow"/>
                <a:sym typeface="Barlow"/>
              </a:rPr>
              <a:t> em peixes.”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C988BE-22DB-426F-8609-19CCBD50D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823" y="1124885"/>
            <a:ext cx="6427177" cy="6467600"/>
          </a:xfrm>
          <a:prstGeom prst="rect">
            <a:avLst/>
          </a:prstGeom>
        </p:spPr>
      </p:pic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B4309DB9-5DAA-4804-BCAA-0F0A56C236D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0" y="4358685"/>
            <a:ext cx="11860823" cy="0"/>
          </a:xfrm>
          <a:prstGeom prst="line">
            <a:avLst/>
          </a:prstGeom>
          <a:ln>
            <a:solidFill>
              <a:srgbClr val="0B39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oogle Shape;413;g12732ffdd29_0_131">
            <a:extLst>
              <a:ext uri="{FF2B5EF4-FFF2-40B4-BE49-F238E27FC236}">
                <a16:creationId xmlns:a16="http://schemas.microsoft.com/office/drawing/2014/main" id="{2E2E4102-3C06-4828-9BDF-6B7177E9648B}"/>
              </a:ext>
            </a:extLst>
          </p:cNvPr>
          <p:cNvPicPr preferRelativeResize="0"/>
          <p:nvPr/>
        </p:nvPicPr>
        <p:blipFill rotWithShape="1">
          <a:blip r:embed="rId4">
            <a:alphaModFix amt="15000"/>
          </a:blip>
          <a:srcRect r="626"/>
          <a:stretch/>
        </p:blipFill>
        <p:spPr>
          <a:xfrm>
            <a:off x="0" y="7518085"/>
            <a:ext cx="26843746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13;g12732ffdd29_0_131">
            <a:extLst>
              <a:ext uri="{FF2B5EF4-FFF2-40B4-BE49-F238E27FC236}">
                <a16:creationId xmlns:a16="http://schemas.microsoft.com/office/drawing/2014/main" id="{AFA4A639-01B2-4D11-9D5F-32FA258C56FD}"/>
              </a:ext>
            </a:extLst>
          </p:cNvPr>
          <p:cNvPicPr preferRelativeResize="0"/>
          <p:nvPr/>
        </p:nvPicPr>
        <p:blipFill rotWithShape="1">
          <a:blip r:embed="rId4">
            <a:alphaModFix amt="15000"/>
          </a:blip>
          <a:srcRect r="626"/>
          <a:stretch/>
        </p:blipFill>
        <p:spPr>
          <a:xfrm rot="10800000">
            <a:off x="-3985089" y="-2340903"/>
            <a:ext cx="26843746" cy="45159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3;g128fdcfa25a_1_188">
            <a:extLst>
              <a:ext uri="{FF2B5EF4-FFF2-40B4-BE49-F238E27FC236}">
                <a16:creationId xmlns:a16="http://schemas.microsoft.com/office/drawing/2014/main" id="{F3BF42CD-568F-4512-9E0C-6842439CF250}"/>
              </a:ext>
            </a:extLst>
          </p:cNvPr>
          <p:cNvSpPr txBox="1"/>
          <p:nvPr/>
        </p:nvSpPr>
        <p:spPr>
          <a:xfrm>
            <a:off x="1640645" y="4688188"/>
            <a:ext cx="8579534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Barlow"/>
                <a:ea typeface="Barlow"/>
                <a:cs typeface="Barlow"/>
                <a:sym typeface="Barlow"/>
              </a:rPr>
              <a:t>11/06/2021</a:t>
            </a:r>
            <a:endParaRPr sz="2000" b="1" dirty="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223;g128fdcfa25a_1_188">
            <a:extLst>
              <a:ext uri="{FF2B5EF4-FFF2-40B4-BE49-F238E27FC236}">
                <a16:creationId xmlns:a16="http://schemas.microsoft.com/office/drawing/2014/main" id="{44AFE442-1351-4F77-AAC4-467C0EBB2A25}"/>
              </a:ext>
            </a:extLst>
          </p:cNvPr>
          <p:cNvSpPr txBox="1"/>
          <p:nvPr/>
        </p:nvSpPr>
        <p:spPr>
          <a:xfrm>
            <a:off x="5231337" y="948246"/>
            <a:ext cx="3306708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1º Termo aditivo para ampliação da contrapartida financeira da empresa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3" name="Google Shape;223;g128fdcfa25a_1_188">
            <a:extLst>
              <a:ext uri="{FF2B5EF4-FFF2-40B4-BE49-F238E27FC236}">
                <a16:creationId xmlns:a16="http://schemas.microsoft.com/office/drawing/2014/main" id="{CCD249DE-AC65-41B6-883B-4BB07BDDE2A1}"/>
              </a:ext>
            </a:extLst>
          </p:cNvPr>
          <p:cNvSpPr txBox="1"/>
          <p:nvPr/>
        </p:nvSpPr>
        <p:spPr>
          <a:xfrm>
            <a:off x="10518746" y="2799366"/>
            <a:ext cx="318892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Ampla discussão sobre os aspectos de PI 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" name="Google Shape;223;g128fdcfa25a_1_188">
            <a:extLst>
              <a:ext uri="{FF2B5EF4-FFF2-40B4-BE49-F238E27FC236}">
                <a16:creationId xmlns:a16="http://schemas.microsoft.com/office/drawing/2014/main" id="{503A2B94-3294-437B-A989-8E3D8805F058}"/>
              </a:ext>
            </a:extLst>
          </p:cNvPr>
          <p:cNvSpPr txBox="1"/>
          <p:nvPr/>
        </p:nvSpPr>
        <p:spPr>
          <a:xfrm>
            <a:off x="5399779" y="4540339"/>
            <a:ext cx="3138265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Depósito do pedido de patente “</a:t>
            </a:r>
            <a:r>
              <a:rPr lang="pt-BR" sz="2000" dirty="0">
                <a:latin typeface="Barlow"/>
              </a:rPr>
              <a:t>Vacina inativada polivalente para controle de infecções por </a:t>
            </a:r>
            <a:r>
              <a:rPr lang="pt-BR" sz="2000" i="1" dirty="0" err="1">
                <a:latin typeface="Barlow"/>
              </a:rPr>
              <a:t>streptococcus</a:t>
            </a:r>
            <a:r>
              <a:rPr lang="pt-BR" sz="2000" i="1" dirty="0">
                <a:latin typeface="Barlow"/>
              </a:rPr>
              <a:t> </a:t>
            </a:r>
            <a:r>
              <a:rPr lang="pt-BR" sz="2000" i="1" dirty="0" err="1">
                <a:latin typeface="Barlow"/>
              </a:rPr>
              <a:t>agalactiae</a:t>
            </a:r>
            <a:r>
              <a:rPr lang="pt-BR" sz="2000" i="1" dirty="0">
                <a:latin typeface="Barlow"/>
              </a:rPr>
              <a:t> </a:t>
            </a:r>
            <a:r>
              <a:rPr lang="pt-BR" sz="2000" dirty="0">
                <a:latin typeface="Barlow"/>
              </a:rPr>
              <a:t>em tilápia do </a:t>
            </a:r>
            <a:r>
              <a:rPr lang="pt-BR" sz="2000" dirty="0" err="1">
                <a:latin typeface="Barlow"/>
              </a:rPr>
              <a:t>nilo</a:t>
            </a:r>
            <a:r>
              <a:rPr lang="pt-BR" sz="2000" i="0" dirty="0">
                <a:solidFill>
                  <a:srgbClr val="333333"/>
                </a:solidFill>
                <a:effectLst/>
                <a:latin typeface="Barlow"/>
                <a:sym typeface="Barlow"/>
              </a:rPr>
              <a:t>”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" name="Google Shape;223;g128fdcfa25a_1_188">
            <a:extLst>
              <a:ext uri="{FF2B5EF4-FFF2-40B4-BE49-F238E27FC236}">
                <a16:creationId xmlns:a16="http://schemas.microsoft.com/office/drawing/2014/main" id="{2ED33C9D-4BCF-4446-9E23-9B7A1B50D299}"/>
              </a:ext>
            </a:extLst>
          </p:cNvPr>
          <p:cNvSpPr txBox="1"/>
          <p:nvPr/>
        </p:nvSpPr>
        <p:spPr>
          <a:xfrm>
            <a:off x="10518746" y="6943277"/>
            <a:ext cx="3387536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Valoração, negociação e assinatura do contrato de transferência tecnológica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" name="Google Shape;223;g128fdcfa25a_1_188">
            <a:extLst>
              <a:ext uri="{FF2B5EF4-FFF2-40B4-BE49-F238E27FC236}">
                <a16:creationId xmlns:a16="http://schemas.microsoft.com/office/drawing/2014/main" id="{81261B1E-8622-46AE-BC22-2A9E56F9A906}"/>
              </a:ext>
            </a:extLst>
          </p:cNvPr>
          <p:cNvSpPr txBox="1"/>
          <p:nvPr/>
        </p:nvSpPr>
        <p:spPr>
          <a:xfrm>
            <a:off x="5399779" y="8655667"/>
            <a:ext cx="3138266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Aprovação no MAPA e lançamento do produto</a:t>
            </a:r>
            <a:endParaRPr sz="2000" dirty="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19BC044-FD16-472C-B67F-6BFEE3B40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61" t="12238" r="1483"/>
          <a:stretch/>
        </p:blipFill>
        <p:spPr>
          <a:xfrm>
            <a:off x="14843044" y="3599555"/>
            <a:ext cx="3387535" cy="668744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B6C5293-78E9-4803-9366-CE31F47A0A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2238" r="45535"/>
          <a:stretch/>
        </p:blipFill>
        <p:spPr>
          <a:xfrm>
            <a:off x="0" y="9360"/>
            <a:ext cx="4150276" cy="668744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5157BB8A-F584-4E6C-8AF3-A6870DD63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5758"/>
          <a:stretch/>
        </p:blipFill>
        <p:spPr>
          <a:xfrm>
            <a:off x="9411334" y="0"/>
            <a:ext cx="170651" cy="10287000"/>
          </a:xfrm>
          <a:prstGeom prst="rect">
            <a:avLst/>
          </a:prstGeom>
        </p:spPr>
      </p:pic>
      <p:sp>
        <p:nvSpPr>
          <p:cNvPr id="20" name="Google Shape;223;g128fdcfa25a_1_188">
            <a:extLst>
              <a:ext uri="{FF2B5EF4-FFF2-40B4-BE49-F238E27FC236}">
                <a16:creationId xmlns:a16="http://schemas.microsoft.com/office/drawing/2014/main" id="{5A7F7847-ED66-41DA-B59D-9C93B1963CA7}"/>
              </a:ext>
            </a:extLst>
          </p:cNvPr>
          <p:cNvSpPr txBox="1"/>
          <p:nvPr/>
        </p:nvSpPr>
        <p:spPr>
          <a:xfrm>
            <a:off x="9724291" y="5075380"/>
            <a:ext cx="248822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B397B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10/2023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B397B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" name="Google Shape;223;g128fdcfa25a_1_188">
            <a:extLst>
              <a:ext uri="{FF2B5EF4-FFF2-40B4-BE49-F238E27FC236}">
                <a16:creationId xmlns:a16="http://schemas.microsoft.com/office/drawing/2014/main" id="{9CADF4D5-4889-4E45-A53D-6E9F0618119A}"/>
              </a:ext>
            </a:extLst>
          </p:cNvPr>
          <p:cNvSpPr txBox="1"/>
          <p:nvPr/>
        </p:nvSpPr>
        <p:spPr>
          <a:xfrm>
            <a:off x="7230334" y="2839461"/>
            <a:ext cx="248822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B397B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2023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B397B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DB83AA9A-60E5-41C6-8D5C-E96F736E048F}"/>
              </a:ext>
            </a:extLst>
          </p:cNvPr>
          <p:cNvCxnSpPr>
            <a:stCxn id="32" idx="3"/>
          </p:cNvCxnSpPr>
          <p:nvPr/>
        </p:nvCxnSpPr>
        <p:spPr>
          <a:xfrm flipV="1">
            <a:off x="8538045" y="1502228"/>
            <a:ext cx="958614" cy="1"/>
          </a:xfrm>
          <a:prstGeom prst="line">
            <a:avLst/>
          </a:prstGeom>
          <a:ln>
            <a:solidFill>
              <a:srgbClr val="001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B608663D-1C71-46B1-9D1E-4591A1D4147F}"/>
              </a:ext>
            </a:extLst>
          </p:cNvPr>
          <p:cNvCxnSpPr/>
          <p:nvPr/>
        </p:nvCxnSpPr>
        <p:spPr>
          <a:xfrm flipV="1">
            <a:off x="9560132" y="3199459"/>
            <a:ext cx="958614" cy="1"/>
          </a:xfrm>
          <a:prstGeom prst="line">
            <a:avLst/>
          </a:prstGeom>
          <a:ln>
            <a:solidFill>
              <a:srgbClr val="001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1648F20C-A8FF-481E-A464-70C9CD6415CD}"/>
              </a:ext>
            </a:extLst>
          </p:cNvPr>
          <p:cNvCxnSpPr>
            <a:cxnSpLocks/>
          </p:cNvCxnSpPr>
          <p:nvPr/>
        </p:nvCxnSpPr>
        <p:spPr>
          <a:xfrm flipV="1">
            <a:off x="8606356" y="5555985"/>
            <a:ext cx="890303" cy="1"/>
          </a:xfrm>
          <a:prstGeom prst="line">
            <a:avLst/>
          </a:prstGeom>
          <a:ln>
            <a:solidFill>
              <a:srgbClr val="001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940CBBEE-C4CC-4E74-AEE9-4B0DD7B283BF}"/>
              </a:ext>
            </a:extLst>
          </p:cNvPr>
          <p:cNvCxnSpPr/>
          <p:nvPr/>
        </p:nvCxnSpPr>
        <p:spPr>
          <a:xfrm flipV="1">
            <a:off x="9560132" y="7497259"/>
            <a:ext cx="958614" cy="1"/>
          </a:xfrm>
          <a:prstGeom prst="line">
            <a:avLst/>
          </a:prstGeom>
          <a:ln>
            <a:solidFill>
              <a:srgbClr val="001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8E187AE9-2754-49FC-9BBD-23DC3A306454}"/>
              </a:ext>
            </a:extLst>
          </p:cNvPr>
          <p:cNvCxnSpPr>
            <a:cxnSpLocks/>
          </p:cNvCxnSpPr>
          <p:nvPr/>
        </p:nvCxnSpPr>
        <p:spPr>
          <a:xfrm flipV="1">
            <a:off x="8606356" y="9055761"/>
            <a:ext cx="890303" cy="1"/>
          </a:xfrm>
          <a:prstGeom prst="line">
            <a:avLst/>
          </a:prstGeom>
          <a:ln>
            <a:solidFill>
              <a:srgbClr val="0014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Google Shape;223;g128fdcfa25a_1_188">
            <a:extLst>
              <a:ext uri="{FF2B5EF4-FFF2-40B4-BE49-F238E27FC236}">
                <a16:creationId xmlns:a16="http://schemas.microsoft.com/office/drawing/2014/main" id="{498ADB41-104A-4CA0-9A3E-8AEAB62E9031}"/>
              </a:ext>
            </a:extLst>
          </p:cNvPr>
          <p:cNvSpPr txBox="1"/>
          <p:nvPr/>
        </p:nvSpPr>
        <p:spPr>
          <a:xfrm>
            <a:off x="6851958" y="7024334"/>
            <a:ext cx="248822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B397B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02/2024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B397B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" name="Google Shape;223;g128fdcfa25a_1_188">
            <a:extLst>
              <a:ext uri="{FF2B5EF4-FFF2-40B4-BE49-F238E27FC236}">
                <a16:creationId xmlns:a16="http://schemas.microsoft.com/office/drawing/2014/main" id="{5D3AA4A4-BFD7-4422-855F-BFAC5AE6E787}"/>
              </a:ext>
            </a:extLst>
          </p:cNvPr>
          <p:cNvSpPr txBox="1"/>
          <p:nvPr/>
        </p:nvSpPr>
        <p:spPr>
          <a:xfrm>
            <a:off x="9771866" y="1042876"/>
            <a:ext cx="248822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B397B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03/2023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B397B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" name="Google Shape;223;g128fdcfa25a_1_188">
            <a:extLst>
              <a:ext uri="{FF2B5EF4-FFF2-40B4-BE49-F238E27FC236}">
                <a16:creationId xmlns:a16="http://schemas.microsoft.com/office/drawing/2014/main" id="{76096DEF-85F7-4580-8324-A02A88F8FF23}"/>
              </a:ext>
            </a:extLst>
          </p:cNvPr>
          <p:cNvSpPr txBox="1"/>
          <p:nvPr/>
        </p:nvSpPr>
        <p:spPr>
          <a:xfrm>
            <a:off x="9411334" y="8605224"/>
            <a:ext cx="248822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4000" b="1" i="0" u="none" strike="noStrike" kern="0" cap="none" spc="0" normalizeH="0" baseline="0" noProof="0" dirty="0">
                <a:ln>
                  <a:noFill/>
                </a:ln>
                <a:solidFill>
                  <a:srgbClr val="0B397B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2024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B397B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822483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2732ffdd29_0_131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12732ffdd29_0_131"/>
          <p:cNvSpPr txBox="1"/>
          <p:nvPr/>
        </p:nvSpPr>
        <p:spPr>
          <a:xfrm>
            <a:off x="1028700" y="899400"/>
            <a:ext cx="1332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Caso Biozeus</a:t>
            </a:r>
            <a:endParaRPr sz="6399" b="1" i="0" u="none" strike="noStrike" cap="none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1" name="Google Shape;411;g12732ffdd29_0_131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g12732ffdd29_0_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12732ffdd29_0_131"/>
          <p:cNvPicPr preferRelativeResize="0"/>
          <p:nvPr/>
        </p:nvPicPr>
        <p:blipFill rotWithShape="1">
          <a:blip r:embed="rId4">
            <a:alphaModFix amt="15000"/>
          </a:blip>
          <a:srcRect r="626"/>
          <a:stretch/>
        </p:blipFill>
        <p:spPr>
          <a:xfrm>
            <a:off x="-3575783" y="5655410"/>
            <a:ext cx="25439565" cy="451599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12732ffdd29_0_131"/>
          <p:cNvSpPr/>
          <p:nvPr/>
        </p:nvSpPr>
        <p:spPr>
          <a:xfrm>
            <a:off x="1032350" y="5175540"/>
            <a:ext cx="3083100" cy="1746600"/>
          </a:xfrm>
          <a:prstGeom prst="rect">
            <a:avLst/>
          </a:prstGeom>
          <a:solidFill>
            <a:srgbClr val="64A0B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Licenciamento PNTX-19</a:t>
            </a:r>
            <a:endParaRPr sz="2500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5" name="Google Shape;415;g12732ffdd29_0_131"/>
          <p:cNvSpPr/>
          <p:nvPr/>
        </p:nvSpPr>
        <p:spPr>
          <a:xfrm>
            <a:off x="5113258" y="3429000"/>
            <a:ext cx="3083100" cy="1746600"/>
          </a:xfrm>
          <a:prstGeom prst="rect">
            <a:avLst/>
          </a:prstGeom>
          <a:solidFill>
            <a:srgbClr val="17385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Acordo de parceria entre UFMG e Biozeus </a:t>
            </a:r>
            <a:endParaRPr sz="2500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6" name="Google Shape;416;g12732ffdd29_0_131"/>
          <p:cNvSpPr/>
          <p:nvPr/>
        </p:nvSpPr>
        <p:spPr>
          <a:xfrm>
            <a:off x="9268944" y="3429000"/>
            <a:ext cx="3083100" cy="1746600"/>
          </a:xfrm>
          <a:prstGeom prst="rect">
            <a:avLst/>
          </a:prstGeom>
          <a:solidFill>
            <a:srgbClr val="17385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Resultado</a:t>
            </a:r>
            <a:endParaRPr sz="2500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PNPP-19</a:t>
            </a:r>
            <a:endParaRPr sz="2500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7" name="Google Shape;417;g12732ffdd29_0_131"/>
          <p:cNvSpPr/>
          <p:nvPr/>
        </p:nvSpPr>
        <p:spPr>
          <a:xfrm>
            <a:off x="13424622" y="3429000"/>
            <a:ext cx="3083100" cy="1746600"/>
          </a:xfrm>
          <a:prstGeom prst="rect">
            <a:avLst/>
          </a:prstGeom>
          <a:solidFill>
            <a:srgbClr val="17385E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Licenciamento do </a:t>
            </a:r>
            <a:endParaRPr sz="2500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PNPP-19 em negociação</a:t>
            </a:r>
            <a:endParaRPr sz="2500" i="0" u="none" strike="noStrike" cap="non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8" name="Google Shape;418;g12732ffdd29_0_131"/>
          <p:cNvSpPr/>
          <p:nvPr/>
        </p:nvSpPr>
        <p:spPr>
          <a:xfrm>
            <a:off x="5113262" y="6976850"/>
            <a:ext cx="3083100" cy="1746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64A0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Aperfeiçoamento a partir do licenciamento PNTX-19</a:t>
            </a:r>
            <a:endParaRPr sz="250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19" name="Google Shape;419;g12732ffdd29_0_131"/>
          <p:cNvSpPr/>
          <p:nvPr/>
        </p:nvSpPr>
        <p:spPr>
          <a:xfrm>
            <a:off x="9268969" y="6976850"/>
            <a:ext cx="3083100" cy="1746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64A0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Resultado</a:t>
            </a:r>
            <a:endParaRPr sz="250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PCT/BR2019/050249 (pulmonar)</a:t>
            </a:r>
            <a:endParaRPr sz="250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20" name="Google Shape;420;g12732ffdd29_0_131"/>
          <p:cNvSpPr/>
          <p:nvPr/>
        </p:nvSpPr>
        <p:spPr>
          <a:xfrm>
            <a:off x="13424578" y="6976833"/>
            <a:ext cx="3083100" cy="17466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64A0B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500" i="0" u="none" strike="noStrike" cap="non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Cessão </a:t>
            </a:r>
            <a:r>
              <a:rPr lang="en-US" sz="2500">
                <a:latin typeface="Barlow"/>
                <a:ea typeface="Barlow"/>
                <a:cs typeface="Barlow"/>
                <a:sym typeface="Barlow"/>
              </a:rPr>
              <a:t>em fase de assinatura do contrato</a:t>
            </a:r>
            <a:endParaRPr sz="2500" i="0" u="none" strike="noStrike" cap="non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421" name="Google Shape;421;g12732ffdd29_0_131"/>
          <p:cNvCxnSpPr>
            <a:stCxn id="414" idx="0"/>
            <a:endCxn id="415" idx="1"/>
          </p:cNvCxnSpPr>
          <p:nvPr/>
        </p:nvCxnSpPr>
        <p:spPr>
          <a:xfrm rot="-5400000">
            <a:off x="3407000" y="3469140"/>
            <a:ext cx="873300" cy="2539500"/>
          </a:xfrm>
          <a:prstGeom prst="bent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g12732ffdd29_0_131"/>
          <p:cNvCxnSpPr>
            <a:stCxn id="414" idx="2"/>
            <a:endCxn id="418" idx="1"/>
          </p:cNvCxnSpPr>
          <p:nvPr/>
        </p:nvCxnSpPr>
        <p:spPr>
          <a:xfrm rot="-5400000" flipH="1">
            <a:off x="3379700" y="6116340"/>
            <a:ext cx="927900" cy="2539500"/>
          </a:xfrm>
          <a:prstGeom prst="bentConnector2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3" name="Google Shape;423;g12732ffdd29_0_131"/>
          <p:cNvCxnSpPr>
            <a:stCxn id="415" idx="3"/>
            <a:endCxn id="416" idx="1"/>
          </p:cNvCxnSpPr>
          <p:nvPr/>
        </p:nvCxnSpPr>
        <p:spPr>
          <a:xfrm>
            <a:off x="8196358" y="4302300"/>
            <a:ext cx="1072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4" name="Google Shape;424;g12732ffdd29_0_131"/>
          <p:cNvCxnSpPr>
            <a:stCxn id="416" idx="3"/>
            <a:endCxn id="417" idx="1"/>
          </p:cNvCxnSpPr>
          <p:nvPr/>
        </p:nvCxnSpPr>
        <p:spPr>
          <a:xfrm>
            <a:off x="12352044" y="4302300"/>
            <a:ext cx="1072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5" name="Google Shape;425;g12732ffdd29_0_131"/>
          <p:cNvCxnSpPr>
            <a:stCxn id="418" idx="3"/>
            <a:endCxn id="419" idx="1"/>
          </p:cNvCxnSpPr>
          <p:nvPr/>
        </p:nvCxnSpPr>
        <p:spPr>
          <a:xfrm>
            <a:off x="8196362" y="7850150"/>
            <a:ext cx="1072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26" name="Google Shape;426;g12732ffdd29_0_131"/>
          <p:cNvCxnSpPr>
            <a:stCxn id="419" idx="3"/>
            <a:endCxn id="420" idx="1"/>
          </p:cNvCxnSpPr>
          <p:nvPr/>
        </p:nvCxnSpPr>
        <p:spPr>
          <a:xfrm>
            <a:off x="12352069" y="7850150"/>
            <a:ext cx="10725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817442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2732ffdd29_0_131"/>
          <p:cNvSpPr txBox="1"/>
          <p:nvPr/>
        </p:nvSpPr>
        <p:spPr>
          <a:xfrm>
            <a:off x="1028700" y="899400"/>
            <a:ext cx="13321500" cy="118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63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Caso</a:t>
            </a:r>
            <a:r>
              <a:rPr kumimoji="0" lang="en-US" sz="6399" b="1" i="0" u="none" strike="noStrike" kern="0" cap="none" spc="0" normalizeH="0" baseline="0" noProof="0" dirty="0">
                <a:ln>
                  <a:noFill/>
                </a:ln>
                <a:solidFill>
                  <a:srgbClr val="6CE5E8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kumimoji="0" lang="en-US" sz="639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KUNUMI</a:t>
            </a:r>
            <a:endParaRPr kumimoji="0" sz="6399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4" name="Google Shape;413;g12732ffdd29_0_131">
            <a:extLst>
              <a:ext uri="{FF2B5EF4-FFF2-40B4-BE49-F238E27FC236}">
                <a16:creationId xmlns:a16="http://schemas.microsoft.com/office/drawing/2014/main" id="{6E0279C6-F54C-436D-B7E4-36D7D21BD1C9}"/>
              </a:ext>
            </a:extLst>
          </p:cNvPr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0" y="7988534"/>
            <a:ext cx="26843746" cy="406916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223;g128fdcfa25a_1_188">
            <a:extLst>
              <a:ext uri="{FF2B5EF4-FFF2-40B4-BE49-F238E27FC236}">
                <a16:creationId xmlns:a16="http://schemas.microsoft.com/office/drawing/2014/main" id="{81261B1E-8622-46AE-BC22-2A9E56F9A906}"/>
              </a:ext>
            </a:extLst>
          </p:cNvPr>
          <p:cNvSpPr txBox="1"/>
          <p:nvPr/>
        </p:nvSpPr>
        <p:spPr>
          <a:xfrm>
            <a:off x="677008" y="3240311"/>
            <a:ext cx="2488223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Acordo de parceria para PD&amp;I UFMG -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Kunumi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A8F16A4A-CDDE-439F-A295-C232ABE865E8}"/>
              </a:ext>
            </a:extLst>
          </p:cNvPr>
          <p:cNvCxnSpPr/>
          <p:nvPr/>
        </p:nvCxnSpPr>
        <p:spPr>
          <a:xfrm>
            <a:off x="0" y="5275385"/>
            <a:ext cx="18442745" cy="0"/>
          </a:xfrm>
          <a:prstGeom prst="line">
            <a:avLst/>
          </a:prstGeom>
          <a:ln>
            <a:solidFill>
              <a:srgbClr val="009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223;g128fdcfa25a_1_188">
            <a:extLst>
              <a:ext uri="{FF2B5EF4-FFF2-40B4-BE49-F238E27FC236}">
                <a16:creationId xmlns:a16="http://schemas.microsoft.com/office/drawing/2014/main" id="{56DF06C2-5696-42A5-BAB8-469373D6C055}"/>
              </a:ext>
            </a:extLst>
          </p:cNvPr>
          <p:cNvSpPr txBox="1"/>
          <p:nvPr/>
        </p:nvSpPr>
        <p:spPr>
          <a:xfrm>
            <a:off x="3833152" y="5928714"/>
            <a:ext cx="2980006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Contrato de transferência: know-how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modelo de remuneração usufruto de ações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" name="Google Shape;223;g128fdcfa25a_1_188">
            <a:extLst>
              <a:ext uri="{FF2B5EF4-FFF2-40B4-BE49-F238E27FC236}">
                <a16:creationId xmlns:a16="http://schemas.microsoft.com/office/drawing/2014/main" id="{C0EB1785-2A12-4669-8B3C-E062ECDE2BF6}"/>
              </a:ext>
            </a:extLst>
          </p:cNvPr>
          <p:cNvSpPr txBox="1"/>
          <p:nvPr/>
        </p:nvSpPr>
        <p:spPr>
          <a:xfrm>
            <a:off x="7706018" y="3043668"/>
            <a:ext cx="2875963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Proteção dos resultados do acordo de parceria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" name="Google Shape;223;g128fdcfa25a_1_188">
            <a:extLst>
              <a:ext uri="{FF2B5EF4-FFF2-40B4-BE49-F238E27FC236}">
                <a16:creationId xmlns:a16="http://schemas.microsoft.com/office/drawing/2014/main" id="{8EBFA8E8-1372-4265-9415-E1B4919BDF08}"/>
              </a:ext>
            </a:extLst>
          </p:cNvPr>
          <p:cNvSpPr txBox="1"/>
          <p:nvPr/>
        </p:nvSpPr>
        <p:spPr>
          <a:xfrm>
            <a:off x="11245654" y="5956289"/>
            <a:ext cx="248822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Contrato de cessão: modelo de remuneração usufruto de ações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" name="Google Shape;223;g128fdcfa25a_1_188">
            <a:extLst>
              <a:ext uri="{FF2B5EF4-FFF2-40B4-BE49-F238E27FC236}">
                <a16:creationId xmlns:a16="http://schemas.microsoft.com/office/drawing/2014/main" id="{B0AC9CA1-98F0-4D7D-A90B-1AB65899940E}"/>
              </a:ext>
            </a:extLst>
          </p:cNvPr>
          <p:cNvSpPr txBox="1"/>
          <p:nvPr/>
        </p:nvSpPr>
        <p:spPr>
          <a:xfrm>
            <a:off x="14350200" y="2965209"/>
            <a:ext cx="2488223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Venda da </a:t>
            </a:r>
            <a:r>
              <a:rPr kumimoji="0" lang="pt-B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Kunumi</a:t>
            </a: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 e retorno sobre as cotas de ação para a UFMG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7" name="Google Shape;223;g128fdcfa25a_1_188">
            <a:extLst>
              <a:ext uri="{FF2B5EF4-FFF2-40B4-BE49-F238E27FC236}">
                <a16:creationId xmlns:a16="http://schemas.microsoft.com/office/drawing/2014/main" id="{CE9F440A-2E48-4C93-BEB4-0D9E735F7B11}"/>
              </a:ext>
            </a:extLst>
          </p:cNvPr>
          <p:cNvSpPr txBox="1"/>
          <p:nvPr/>
        </p:nvSpPr>
        <p:spPr>
          <a:xfrm>
            <a:off x="677008" y="5294202"/>
            <a:ext cx="24882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2017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9" name="Google Shape;223;g128fdcfa25a_1_188">
            <a:extLst>
              <a:ext uri="{FF2B5EF4-FFF2-40B4-BE49-F238E27FC236}">
                <a16:creationId xmlns:a16="http://schemas.microsoft.com/office/drawing/2014/main" id="{09F16A31-B468-42D8-B033-BE3A7BC70E9B}"/>
              </a:ext>
            </a:extLst>
          </p:cNvPr>
          <p:cNvSpPr txBox="1"/>
          <p:nvPr/>
        </p:nvSpPr>
        <p:spPr>
          <a:xfrm>
            <a:off x="4079044" y="4788628"/>
            <a:ext cx="24882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2018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0" name="Google Shape;223;g128fdcfa25a_1_188">
            <a:extLst>
              <a:ext uri="{FF2B5EF4-FFF2-40B4-BE49-F238E27FC236}">
                <a16:creationId xmlns:a16="http://schemas.microsoft.com/office/drawing/2014/main" id="{92BC9A69-9844-4561-B25A-74302614628E}"/>
              </a:ext>
            </a:extLst>
          </p:cNvPr>
          <p:cNvSpPr txBox="1"/>
          <p:nvPr/>
        </p:nvSpPr>
        <p:spPr>
          <a:xfrm>
            <a:off x="7899888" y="5305186"/>
            <a:ext cx="24882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2021/2022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1" name="Google Shape;223;g128fdcfa25a_1_188">
            <a:extLst>
              <a:ext uri="{FF2B5EF4-FFF2-40B4-BE49-F238E27FC236}">
                <a16:creationId xmlns:a16="http://schemas.microsoft.com/office/drawing/2014/main" id="{3654DA6C-D31B-4B41-BDC1-64F390CA9BBB}"/>
              </a:ext>
            </a:extLst>
          </p:cNvPr>
          <p:cNvSpPr txBox="1"/>
          <p:nvPr/>
        </p:nvSpPr>
        <p:spPr>
          <a:xfrm>
            <a:off x="11245653" y="4801790"/>
            <a:ext cx="24882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rPr>
              <a:t>2022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2" name="Google Shape;223;g128fdcfa25a_1_188">
            <a:extLst>
              <a:ext uri="{FF2B5EF4-FFF2-40B4-BE49-F238E27FC236}">
                <a16:creationId xmlns:a16="http://schemas.microsoft.com/office/drawing/2014/main" id="{8653976F-D825-4182-931F-619CCBA5D81C}"/>
              </a:ext>
            </a:extLst>
          </p:cNvPr>
          <p:cNvSpPr txBox="1"/>
          <p:nvPr/>
        </p:nvSpPr>
        <p:spPr>
          <a:xfrm>
            <a:off x="14350199" y="5317589"/>
            <a:ext cx="2488223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pt-BR" sz="2000" dirty="0">
                <a:latin typeface="Barlow"/>
                <a:ea typeface="Barlow"/>
                <a:cs typeface="Barlow"/>
                <a:sym typeface="Barlow"/>
              </a:rPr>
              <a:t>05/2024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3FE58EEB-5125-42BC-BA94-C1119F6D24F0}"/>
              </a:ext>
            </a:extLst>
          </p:cNvPr>
          <p:cNvCxnSpPr>
            <a:stCxn id="36" idx="2"/>
            <a:endCxn id="17" idx="0"/>
          </p:cNvCxnSpPr>
          <p:nvPr/>
        </p:nvCxnSpPr>
        <p:spPr>
          <a:xfrm>
            <a:off x="1921120" y="4348276"/>
            <a:ext cx="0" cy="945926"/>
          </a:xfrm>
          <a:prstGeom prst="line">
            <a:avLst/>
          </a:prstGeom>
          <a:ln>
            <a:solidFill>
              <a:srgbClr val="009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B82D721A-55CA-4767-A73E-455745EBC540}"/>
              </a:ext>
            </a:extLst>
          </p:cNvPr>
          <p:cNvCxnSpPr>
            <a:cxnSpLocks/>
            <a:stCxn id="19" idx="2"/>
            <a:endCxn id="12" idx="0"/>
          </p:cNvCxnSpPr>
          <p:nvPr/>
        </p:nvCxnSpPr>
        <p:spPr>
          <a:xfrm flipH="1">
            <a:off x="5323155" y="5281040"/>
            <a:ext cx="1" cy="647674"/>
          </a:xfrm>
          <a:prstGeom prst="line">
            <a:avLst/>
          </a:prstGeom>
          <a:ln>
            <a:solidFill>
              <a:srgbClr val="009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A66D2159-05FE-4B6B-A466-FDAD76950239}"/>
              </a:ext>
            </a:extLst>
          </p:cNvPr>
          <p:cNvCxnSpPr>
            <a:cxnSpLocks/>
            <a:stCxn id="13" idx="2"/>
            <a:endCxn id="20" idx="0"/>
          </p:cNvCxnSpPr>
          <p:nvPr/>
        </p:nvCxnSpPr>
        <p:spPr>
          <a:xfrm>
            <a:off x="9144000" y="3843857"/>
            <a:ext cx="0" cy="1461329"/>
          </a:xfrm>
          <a:prstGeom prst="line">
            <a:avLst/>
          </a:prstGeom>
          <a:ln>
            <a:solidFill>
              <a:srgbClr val="009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4D6574C5-C150-48B9-B01E-DA12920BEB18}"/>
              </a:ext>
            </a:extLst>
          </p:cNvPr>
          <p:cNvCxnSpPr>
            <a:cxnSpLocks/>
            <a:stCxn id="14" idx="0"/>
            <a:endCxn id="21" idx="2"/>
          </p:cNvCxnSpPr>
          <p:nvPr/>
        </p:nvCxnSpPr>
        <p:spPr>
          <a:xfrm flipH="1" flipV="1">
            <a:off x="12489765" y="5294202"/>
            <a:ext cx="1" cy="662087"/>
          </a:xfrm>
          <a:prstGeom prst="line">
            <a:avLst/>
          </a:prstGeom>
          <a:ln>
            <a:solidFill>
              <a:srgbClr val="009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2868E5AD-CA09-44B7-BB04-77BF561C2A74}"/>
              </a:ext>
            </a:extLst>
          </p:cNvPr>
          <p:cNvCxnSpPr>
            <a:cxnSpLocks/>
            <a:stCxn id="22" idx="0"/>
            <a:endCxn id="15" idx="2"/>
          </p:cNvCxnSpPr>
          <p:nvPr/>
        </p:nvCxnSpPr>
        <p:spPr>
          <a:xfrm flipV="1">
            <a:off x="15594311" y="4380951"/>
            <a:ext cx="1" cy="936638"/>
          </a:xfrm>
          <a:prstGeom prst="line">
            <a:avLst/>
          </a:prstGeom>
          <a:ln>
            <a:solidFill>
              <a:srgbClr val="0094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m 41">
            <a:extLst>
              <a:ext uri="{FF2B5EF4-FFF2-40B4-BE49-F238E27FC236}">
                <a16:creationId xmlns:a16="http://schemas.microsoft.com/office/drawing/2014/main" id="{24C1B6D1-1E49-4B28-A578-679564511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267" y="6935592"/>
            <a:ext cx="3701465" cy="21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137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2732ffdd29_0_95"/>
          <p:cNvSpPr txBox="1"/>
          <p:nvPr/>
        </p:nvSpPr>
        <p:spPr>
          <a:xfrm>
            <a:off x="6023172" y="4404836"/>
            <a:ext cx="1093252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9600"/>
            </a:pPr>
            <a:r>
              <a:rPr lang="pt-BR" sz="9600" b="1" dirty="0">
                <a:solidFill>
                  <a:srgbClr val="00162E"/>
                </a:solidFill>
                <a:latin typeface="Barlow"/>
                <a:sym typeface="Barlow"/>
              </a:rPr>
              <a:t>REFERÊNCIAS</a:t>
            </a:r>
          </a:p>
        </p:txBody>
      </p:sp>
      <p:sp>
        <p:nvSpPr>
          <p:cNvPr id="147" name="Google Shape;147;g12732ffdd29_0_95"/>
          <p:cNvSpPr txBox="1"/>
          <p:nvPr/>
        </p:nvSpPr>
        <p:spPr>
          <a:xfrm>
            <a:off x="9700023" y="7939576"/>
            <a:ext cx="75594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575783" y="8029004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12732ffdd29_0_95"/>
          <p:cNvPicPr preferRelativeResize="0"/>
          <p:nvPr/>
        </p:nvPicPr>
        <p:blipFill rotWithShape="1">
          <a:blip r:embed="rId3">
            <a:alphaModFix amt="15000"/>
          </a:blip>
          <a:srcRect r="626"/>
          <a:stretch/>
        </p:blipFill>
        <p:spPr>
          <a:xfrm>
            <a:off x="-3343183" y="-1802621"/>
            <a:ext cx="25439565" cy="451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B1B82AE-E477-4146-A7C6-8BC7C99595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4227249" y="-2"/>
            <a:ext cx="537677" cy="10286999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64E76DFE-851E-487E-B616-F825F1FF1E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3271271" y="0"/>
            <a:ext cx="537677" cy="1028699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0E461D1-6535-491B-9037-38438BFE6C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2315293" y="0"/>
            <a:ext cx="537677" cy="1028699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66C7B424-58F5-4F9F-84CF-F8693B3A1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17" r="93897" b="20596"/>
          <a:stretch/>
        </p:blipFill>
        <p:spPr>
          <a:xfrm>
            <a:off x="1359315" y="0"/>
            <a:ext cx="537677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431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b7f53f563_0_12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1b7f53f563_0_12"/>
          <p:cNvSpPr txBox="1"/>
          <p:nvPr/>
        </p:nvSpPr>
        <p:spPr>
          <a:xfrm>
            <a:off x="1028700" y="899400"/>
            <a:ext cx="1332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Referências</a:t>
            </a:r>
            <a:endParaRPr sz="6399" b="1" i="0" u="none" strike="noStrike" cap="none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43" name="Google Shape;443;g11b7f53f563_0_12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03193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11b7f53f563_0_12"/>
          <p:cNvSpPr txBox="1"/>
          <p:nvPr/>
        </p:nvSpPr>
        <p:spPr>
          <a:xfrm>
            <a:off x="1028700" y="3342150"/>
            <a:ext cx="16017900" cy="41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Crepalde, Juliana; Muraro, Leopoldo, Maia, Ludmila. ACORDO DE PARCERIA PARA FOMENTAR RESULTADOS NA INTERAÇÃO DAS INSTITUIÇÕES CIENTÍFICAS, TECNOLÓGICAS E DE INOVAÇÃO -ICT E EMPRESAS NO BRASIL. Anais SEMEAD, 2020.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CANNADY, Cynthia. Technology Licensing and Development Agreements. LexisNexis IP law &amp; strategy series. 2015.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OECD (2015), Frascati Manual 2015: Guidelines for Collecting and Reporting Data on Research and Experimental Development, The Measurement of Scientific, Technological and Innovation Activities, OECD Publishing, Paris, </a:t>
            </a:r>
            <a:r>
              <a:rPr lang="en-US" sz="2000" u="sng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https://doi.org/10.1787/9789264239012-en</a:t>
            </a:r>
            <a:r>
              <a:rPr lang="en-U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PIMENTEL, Luiz Otávio (org). Manual Básico de Acordos de Parcerias de PD&amp;I: aspectos jurídicos. Fórum Nacional de Gestores de Inovação e Transferência de Tecnologia. Porto Alegre: EDIPUCRS, 2010. Disponível em: http://www.fortec.org.br/documentos/MANUAL_BASICO_ACORDOS.pdf. Acesso em: 24 abr. 2019.</a:t>
            </a:r>
            <a:endParaRPr sz="20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MURARO, Leopoldo Gomes. Instrumentos jurídicos de parceria. </a:t>
            </a:r>
            <a:r>
              <a:rPr lang="en-US" sz="2000" i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 In PORTELA et al. Marco Legal de Ciência, Tecnologia e Inovação no Brasil. Salvador: JusPodvim, 2020.</a:t>
            </a:r>
            <a:endParaRPr sz="34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46" name="Google Shape;446;g11b7f53f563_0_12"/>
          <p:cNvPicPr preferRelativeResize="0"/>
          <p:nvPr/>
        </p:nvPicPr>
        <p:blipFill rotWithShape="1">
          <a:blip r:embed="rId4">
            <a:alphaModFix amt="15000"/>
          </a:blip>
          <a:srcRect r="626"/>
          <a:stretch/>
        </p:blipFill>
        <p:spPr>
          <a:xfrm>
            <a:off x="0" y="7679230"/>
            <a:ext cx="18288000" cy="2607646"/>
          </a:xfrm>
          <a:prstGeom prst="rect">
            <a:avLst/>
          </a:prstGeom>
          <a:solidFill>
            <a:srgbClr val="443343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28fdcfa25a_0_0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61C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128fdcfa25a_0_0"/>
          <p:cNvSpPr txBox="1"/>
          <p:nvPr/>
        </p:nvSpPr>
        <p:spPr>
          <a:xfrm>
            <a:off x="1028700" y="899400"/>
            <a:ext cx="1332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</a:t>
            </a:r>
            <a:endParaRPr sz="6399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04" name="Google Shape;104;g128fdcfa25a_0_0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61C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g128fdcfa25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979381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28fdcfa25a_0_0"/>
          <p:cNvSpPr txBox="1"/>
          <p:nvPr/>
        </p:nvSpPr>
        <p:spPr>
          <a:xfrm>
            <a:off x="318200" y="3066225"/>
            <a:ext cx="571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g128fdcfa25a_0_0"/>
          <p:cNvSpPr/>
          <p:nvPr/>
        </p:nvSpPr>
        <p:spPr>
          <a:xfrm>
            <a:off x="3223050" y="3651238"/>
            <a:ext cx="11841900" cy="5068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9490"/>
                </a:solidFill>
                <a:latin typeface="Barlow"/>
                <a:ea typeface="Barlow"/>
                <a:cs typeface="Barlow"/>
                <a:sym typeface="Barlow"/>
              </a:rPr>
              <a:t>Cannady (2015)</a:t>
            </a:r>
            <a:endParaRPr sz="3200" b="1">
              <a:solidFill>
                <a:srgbClr val="00949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Acordos de desenvolvimento são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contratos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entre duas ou mais partes em que as partes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concordam em desenvolver uma solução para um desafio tecnológico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muitas vezes por meio de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esforços colaborativos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de suas equipes de desenvolvimento trabalhando conjuntamente por um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período definido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em um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projeto definido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 Nesses acordos, as partes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acordam com a execução de atividades de pesquisa e desenvolvimento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para a consecução de um projeto </a:t>
            </a:r>
            <a:r>
              <a:rPr lang="en-US" sz="2500">
                <a:solidFill>
                  <a:schemeClr val="dk1"/>
                </a:solidFill>
                <a:highlight>
                  <a:srgbClr val="FFE599"/>
                </a:highlight>
                <a:latin typeface="Barlow"/>
                <a:ea typeface="Barlow"/>
                <a:cs typeface="Barlow"/>
                <a:sym typeface="Barlow"/>
              </a:rPr>
              <a:t>[conceito análogo] </a:t>
            </a:r>
            <a:endParaRPr sz="2500" b="1">
              <a:solidFill>
                <a:schemeClr val="dk1"/>
              </a:solidFill>
              <a:highlight>
                <a:srgbClr val="FFE599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23160" y="3944771"/>
            <a:ext cx="12542767" cy="847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EE00"/>
                </a:solidFill>
                <a:effectLst/>
                <a:uLnTx/>
                <a:uFillTx/>
                <a:latin typeface="Montserrat Extra-Bold"/>
                <a:ea typeface="+mn-ea"/>
                <a:cs typeface="+mn-cs"/>
              </a:rPr>
              <a:t>Obrigado(a)!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126271" y="5879694"/>
            <a:ext cx="18540543" cy="773674"/>
            <a:chOff x="0" y="0"/>
            <a:chExt cx="13695584" cy="571500"/>
          </a:xfrm>
        </p:grpSpPr>
        <p:sp>
          <p:nvSpPr>
            <p:cNvPr id="4" name="Freeform 4"/>
            <p:cNvSpPr/>
            <p:nvPr/>
          </p:nvSpPr>
          <p:spPr>
            <a:xfrm>
              <a:off x="0" y="255270"/>
              <a:ext cx="13695584" cy="69850"/>
            </a:xfrm>
            <a:custGeom>
              <a:avLst/>
              <a:gdLst/>
              <a:ahLst/>
              <a:cxnLst/>
              <a:rect l="l" t="t" r="r" b="b"/>
              <a:pathLst>
                <a:path w="13695584" h="69850">
                  <a:moveTo>
                    <a:pt x="13404754" y="0"/>
                  </a:moveTo>
                  <a:lnTo>
                    <a:pt x="0" y="0"/>
                  </a:lnTo>
                  <a:lnTo>
                    <a:pt x="0" y="69850"/>
                  </a:lnTo>
                  <a:lnTo>
                    <a:pt x="13695584" y="69850"/>
                  </a:lnTo>
                  <a:lnTo>
                    <a:pt x="136955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-1" y="8572500"/>
            <a:ext cx="18288001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A1F554F-0A0B-0057-1627-87546E99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850" y="8010525"/>
            <a:ext cx="152400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78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8fdcfa25a_1_88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28fdcfa25a_1_88"/>
          <p:cNvSpPr txBox="1"/>
          <p:nvPr/>
        </p:nvSpPr>
        <p:spPr>
          <a:xfrm>
            <a:off x="1028700" y="899400"/>
            <a:ext cx="1332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</a:t>
            </a:r>
            <a:endParaRPr sz="6399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4" name="Google Shape;114;g128fdcfa25a_1_88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" name="Google Shape;115;g128fdcfa25a_1_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979381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128fdcfa25a_1_88"/>
          <p:cNvSpPr txBox="1"/>
          <p:nvPr/>
        </p:nvSpPr>
        <p:spPr>
          <a:xfrm>
            <a:off x="318200" y="3066225"/>
            <a:ext cx="571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128fdcfa25a_1_88"/>
          <p:cNvSpPr/>
          <p:nvPr/>
        </p:nvSpPr>
        <p:spPr>
          <a:xfrm>
            <a:off x="4479600" y="3651238"/>
            <a:ext cx="9328800" cy="50688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rgbClr val="009490"/>
                </a:solidFill>
                <a:latin typeface="Barlow"/>
                <a:ea typeface="Barlow"/>
                <a:cs typeface="Barlow"/>
                <a:sym typeface="Barlow"/>
              </a:rPr>
              <a:t>Conceito jurídico (Decreto nº 9.283/2018)</a:t>
            </a:r>
            <a:endParaRPr sz="3200" b="1" i="1">
              <a:solidFill>
                <a:srgbClr val="00949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 acordo de parceria para pesquisa, desenvolvimento e inovação é o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instrumento jurídico celebrado por ICT com instituições públicas ou privadas 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para realização de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atividades conjuntas de pesquisa científica e tecnológica e de desenvolvimento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de tecnologia, produto, serviço ou processo, </a:t>
            </a:r>
            <a:r>
              <a:rPr lang="en-US" sz="25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sem transferência de recursos financeiros públicos para o parceiro privado</a:t>
            </a:r>
            <a:r>
              <a:rPr lang="en-US" sz="25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observado o disposto no art. 9º da Lei nº 10.973, de 2004.</a:t>
            </a: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8fdcfa25a_1_88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28fdcfa25a_1_88"/>
          <p:cNvSpPr txBox="1"/>
          <p:nvPr/>
        </p:nvSpPr>
        <p:spPr>
          <a:xfrm>
            <a:off x="1028699" y="899400"/>
            <a:ext cx="14793191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4500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Acordo de Parceria para PD&amp;I no contexto do modelo linear de inovação</a:t>
            </a:r>
          </a:p>
        </p:txBody>
      </p:sp>
      <p:sp>
        <p:nvSpPr>
          <p:cNvPr id="114" name="Google Shape;114;g128fdcfa25a_1_88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g128fdcfa25a_1_88"/>
          <p:cNvSpPr txBox="1"/>
          <p:nvPr/>
        </p:nvSpPr>
        <p:spPr>
          <a:xfrm>
            <a:off x="318200" y="3066225"/>
            <a:ext cx="571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62D3C0-940A-4EFE-AB0C-AB845B3B1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872" y="3069088"/>
            <a:ext cx="11069782" cy="5835762"/>
          </a:xfrm>
          <a:prstGeom prst="rect">
            <a:avLst/>
          </a:prstGeom>
        </p:spPr>
      </p:pic>
      <p:sp>
        <p:nvSpPr>
          <p:cNvPr id="10" name="Google Shape;233;g128fdcfa25a_1_197">
            <a:extLst>
              <a:ext uri="{FF2B5EF4-FFF2-40B4-BE49-F238E27FC236}">
                <a16:creationId xmlns:a16="http://schemas.microsoft.com/office/drawing/2014/main" id="{BB3764E2-D6C9-4BE5-9042-87439FF6F08F}"/>
              </a:ext>
            </a:extLst>
          </p:cNvPr>
          <p:cNvSpPr txBox="1"/>
          <p:nvPr/>
        </p:nvSpPr>
        <p:spPr>
          <a:xfrm>
            <a:off x="315766" y="9691019"/>
            <a:ext cx="16084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Fonte: Guia de orientação: Acordo de parceria para PD&amp;I, 2023</a:t>
            </a:r>
            <a:endParaRPr sz="2000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98056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g128fdcfa25a_1_0"/>
          <p:cNvPicPr preferRelativeResize="0"/>
          <p:nvPr/>
        </p:nvPicPr>
        <p:blipFill rotWithShape="1">
          <a:blip r:embed="rId3">
            <a:alphaModFix/>
          </a:blip>
          <a:srcRect t="7827" b="781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solidFill>
              <a:srgbClr val="061C34">
                <a:alpha val="97000"/>
              </a:srgbClr>
            </a:solidFill>
          </a:ln>
        </p:spPr>
      </p:pic>
      <p:pic>
        <p:nvPicPr>
          <p:cNvPr id="123" name="Google Shape;123;g128fdcfa25a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336866" y="1496894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128fdcfa25a_1_0"/>
          <p:cNvSpPr txBox="1"/>
          <p:nvPr/>
        </p:nvSpPr>
        <p:spPr>
          <a:xfrm>
            <a:off x="1089950" y="1277000"/>
            <a:ext cx="14899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399"/>
              <a:buFont typeface="Arial"/>
              <a:buNone/>
            </a:pPr>
            <a:r>
              <a:rPr lang="en-US" sz="6399" b="1" dirty="0" err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Conceito</a:t>
            </a:r>
            <a:r>
              <a:rPr lang="en-US" sz="6399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: </a:t>
            </a:r>
            <a:r>
              <a:rPr lang="en-US" sz="6399" b="1" dirty="0" err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elementos</a:t>
            </a:r>
            <a:r>
              <a:rPr lang="en-US" sz="6399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6399" b="1" dirty="0" err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chave</a:t>
            </a:r>
            <a:endParaRPr sz="7200" b="1" dirty="0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cxnSp>
        <p:nvCxnSpPr>
          <p:cNvPr id="125" name="Google Shape;125;g128fdcfa25a_1_0"/>
          <p:cNvCxnSpPr/>
          <p:nvPr/>
        </p:nvCxnSpPr>
        <p:spPr>
          <a:xfrm>
            <a:off x="1028700" y="2864393"/>
            <a:ext cx="162306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g128fdcfa25a_1_0"/>
          <p:cNvSpPr/>
          <p:nvPr/>
        </p:nvSpPr>
        <p:spPr>
          <a:xfrm>
            <a:off x="2394000" y="4169525"/>
            <a:ext cx="3809100" cy="43752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Novidade</a:t>
            </a:r>
            <a:endParaRPr sz="38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Desenvolver algo </a:t>
            </a:r>
            <a:r>
              <a:rPr lang="en-US"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novo</a:t>
            </a:r>
            <a:r>
              <a:rPr lang="en-US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ou um </a:t>
            </a:r>
            <a:r>
              <a:rPr lang="en-US"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melhoramento diferente </a:t>
            </a:r>
            <a:r>
              <a:rPr lang="en-US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do que já exista</a:t>
            </a:r>
            <a:endParaRPr sz="43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7" name="Google Shape;127;g128fdcfa25a_1_0"/>
          <p:cNvSpPr/>
          <p:nvPr/>
        </p:nvSpPr>
        <p:spPr>
          <a:xfrm>
            <a:off x="6635141" y="4169525"/>
            <a:ext cx="3809100" cy="43752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Incerteza</a:t>
            </a:r>
            <a:endParaRPr sz="38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Resolução de uma incerteza</a:t>
            </a:r>
            <a:r>
              <a:rPr lang="en-US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na </a:t>
            </a:r>
            <a:r>
              <a:rPr lang="en-US"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ciência e ou na tecnologia</a:t>
            </a:r>
            <a:r>
              <a:rPr lang="en-US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 por meio de pesquisa básica ou aplicada</a:t>
            </a:r>
            <a:endParaRPr sz="3000" i="1">
              <a:highlight>
                <a:schemeClr val="lt1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8" name="Google Shape;128;g128fdcfa25a_1_0"/>
          <p:cNvSpPr/>
          <p:nvPr/>
        </p:nvSpPr>
        <p:spPr>
          <a:xfrm>
            <a:off x="10876282" y="4169525"/>
            <a:ext cx="3809100" cy="4375200"/>
          </a:xfrm>
          <a:prstGeom prst="rect">
            <a:avLst/>
          </a:prstGeom>
          <a:noFill/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800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Geração de valor</a:t>
            </a:r>
            <a:endParaRPr sz="3800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Destinação do resultado para </a:t>
            </a:r>
            <a:r>
              <a:rPr lang="en-US" sz="3000" b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atividades empresariais e outras atividades que gerem valor</a:t>
            </a:r>
            <a:endParaRPr sz="3000" b="1">
              <a:highlight>
                <a:schemeClr val="lt1"/>
              </a:highlight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9" name="Google Shape;129;g128fdcfa25a_1_0"/>
          <p:cNvSpPr txBox="1"/>
          <p:nvPr/>
        </p:nvSpPr>
        <p:spPr>
          <a:xfrm>
            <a:off x="12044275" y="9208725"/>
            <a:ext cx="5214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Fonte: adaptado de Pimentel </a:t>
            </a:r>
            <a:r>
              <a:rPr lang="en-US" sz="2000" i="1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et al</a:t>
            </a:r>
            <a:r>
              <a:rPr lang="en-US" sz="20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, 2010</a:t>
            </a:r>
            <a:endParaRPr sz="20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8fdcfa25a_1_100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28fdcfa25a_1_100"/>
          <p:cNvSpPr txBox="1"/>
          <p:nvPr/>
        </p:nvSpPr>
        <p:spPr>
          <a:xfrm>
            <a:off x="1028700" y="899400"/>
            <a:ext cx="133215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399" b="1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Conceito de P&amp;D</a:t>
            </a:r>
            <a:endParaRPr sz="6399" b="1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6" name="Google Shape;136;g128fdcfa25a_1_100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g128fdcfa25a_1_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979381"/>
            <a:ext cx="646032" cy="646032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128fdcfa25a_1_100"/>
          <p:cNvSpPr txBox="1"/>
          <p:nvPr/>
        </p:nvSpPr>
        <p:spPr>
          <a:xfrm>
            <a:off x="318200" y="3066225"/>
            <a:ext cx="571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g128fdcfa25a_1_100"/>
          <p:cNvSpPr/>
          <p:nvPr/>
        </p:nvSpPr>
        <p:spPr>
          <a:xfrm>
            <a:off x="1757300" y="3386638"/>
            <a:ext cx="15216900" cy="5598000"/>
          </a:xfrm>
          <a:prstGeom prst="rect">
            <a:avLst/>
          </a:prstGeom>
          <a:solidFill>
            <a:schemeClr val="lt1"/>
          </a:solidFill>
          <a:ln w="76200" cap="flat" cmpd="sng">
            <a:solidFill>
              <a:srgbClr val="6CE5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>
                <a:solidFill>
                  <a:srgbClr val="009490"/>
                </a:solidFill>
                <a:latin typeface="Barlow"/>
                <a:ea typeface="Barlow"/>
                <a:cs typeface="Barlow"/>
                <a:sym typeface="Barlow"/>
              </a:rPr>
              <a:t>Manual de Frascati (2015)</a:t>
            </a:r>
            <a:endParaRPr sz="3200" b="1" i="1">
              <a:solidFill>
                <a:srgbClr val="00949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 termo P&amp;D abrange:</a:t>
            </a:r>
            <a:endParaRPr sz="2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Pesquisa básica: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trabalho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teórico ou experimental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realizado principalmente para adquirir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novos conhecimentos 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sobre os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fundamentos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subjacentes de fenômenos e fatos observáveis,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sem qualquer aplicação ou uso em vista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. </a:t>
            </a:r>
            <a:endParaRPr sz="2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Pesquisa aplicada: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investigação original realizada para adquirir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novos conhecimentos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com vistas a uma meta ou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objetivo específico e prático.</a:t>
            </a:r>
            <a:endParaRPr sz="22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Desenvolvimento experimental: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trabalho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sistemático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com base no conhecimento adquirido com a pesquisa e a prática com a p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rodução de conhecimento adicional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, que é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direcionado para produzir novos produtos ou processos 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ou para </a:t>
            </a:r>
            <a:r>
              <a:rPr lang="en-US" sz="22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melhorar</a:t>
            </a:r>
            <a:r>
              <a:rPr lang="en-US" sz="2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produtos ou processos existentes.</a:t>
            </a:r>
            <a:endParaRPr sz="2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5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8fdcfa25a_1_197"/>
          <p:cNvSpPr/>
          <p:nvPr/>
        </p:nvSpPr>
        <p:spPr>
          <a:xfrm>
            <a:off x="-9000" y="0"/>
            <a:ext cx="18306000" cy="27837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128fdcfa25a_1_197"/>
          <p:cNvSpPr txBox="1"/>
          <p:nvPr/>
        </p:nvSpPr>
        <p:spPr>
          <a:xfrm>
            <a:off x="1028700" y="714429"/>
            <a:ext cx="15371866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4500" b="1" dirty="0">
                <a:solidFill>
                  <a:srgbClr val="6CE5E8"/>
                </a:solidFill>
                <a:latin typeface="Barlow"/>
                <a:ea typeface="Barlow"/>
                <a:cs typeface="Barlow"/>
                <a:sym typeface="Barlow"/>
              </a:rPr>
              <a:t>Principais resultados dos Acordos de Parceria para PD&amp;I para o SNCTI (não exaustivo)</a:t>
            </a:r>
            <a:endParaRPr lang="pt-BR" sz="4500" b="1" i="0" u="none" strike="noStrike" cap="none" dirty="0">
              <a:solidFill>
                <a:srgbClr val="6CE5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0" name="Google Shape;230;g128fdcfa25a_1_197"/>
          <p:cNvSpPr txBox="1"/>
          <p:nvPr/>
        </p:nvSpPr>
        <p:spPr>
          <a:xfrm>
            <a:off x="1028700" y="3342150"/>
            <a:ext cx="16017900" cy="15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6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1" name="Google Shape;231;g128fdcfa25a_1_197"/>
          <p:cNvSpPr/>
          <p:nvPr/>
        </p:nvSpPr>
        <p:spPr>
          <a:xfrm>
            <a:off x="0" y="9587575"/>
            <a:ext cx="18306000" cy="699300"/>
          </a:xfrm>
          <a:prstGeom prst="rect">
            <a:avLst/>
          </a:prstGeom>
          <a:solidFill>
            <a:srgbClr val="44334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128fdcfa25a_1_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6400566" y="899394"/>
            <a:ext cx="646032" cy="64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D52AD5D-7FF3-4C25-9249-93DEA930A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724" y="3046718"/>
            <a:ext cx="9351817" cy="6277839"/>
          </a:xfrm>
          <a:prstGeom prst="rect">
            <a:avLst/>
          </a:prstGeom>
        </p:spPr>
      </p:pic>
      <p:sp>
        <p:nvSpPr>
          <p:cNvPr id="10" name="Google Shape;233;g128fdcfa25a_1_197">
            <a:extLst>
              <a:ext uri="{FF2B5EF4-FFF2-40B4-BE49-F238E27FC236}">
                <a16:creationId xmlns:a16="http://schemas.microsoft.com/office/drawing/2014/main" id="{05B01ED4-31F6-478E-9BC2-B24A54B8E6DE}"/>
              </a:ext>
            </a:extLst>
          </p:cNvPr>
          <p:cNvSpPr txBox="1"/>
          <p:nvPr/>
        </p:nvSpPr>
        <p:spPr>
          <a:xfrm>
            <a:off x="315766" y="9691019"/>
            <a:ext cx="160848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Fonte: Guia de orientação: Acordo de parceria para PD&amp;I, 2023</a:t>
            </a:r>
            <a:endParaRPr sz="2000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9279384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1617</TotalTime>
  <Words>3155</Words>
  <Application>Microsoft Office PowerPoint</Application>
  <PresentationFormat>Personalizar</PresentationFormat>
  <Paragraphs>214</Paragraphs>
  <Slides>40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40</vt:i4>
      </vt:variant>
    </vt:vector>
  </HeadingPairs>
  <TitlesOfParts>
    <vt:vector size="49" baseType="lpstr">
      <vt:lpstr>Aptos</vt:lpstr>
      <vt:lpstr>Barlow</vt:lpstr>
      <vt:lpstr>Montserrat Extra-Bold</vt:lpstr>
      <vt:lpstr>Arial Black</vt:lpstr>
      <vt:lpstr>Gotham</vt:lpstr>
      <vt:lpstr>Calibri</vt:lpstr>
      <vt:lpstr>Arial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Crepalde</dc:creator>
  <cp:lastModifiedBy>Gesil Sampaio Amarante Segundo</cp:lastModifiedBy>
  <cp:revision>40</cp:revision>
  <dcterms:created xsi:type="dcterms:W3CDTF">2006-08-16T00:00:00Z</dcterms:created>
  <dcterms:modified xsi:type="dcterms:W3CDTF">2024-11-28T16:49:25Z</dcterms:modified>
</cp:coreProperties>
</file>