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61" r:id="rId4"/>
    <p:sldId id="257" r:id="rId5"/>
    <p:sldId id="264" r:id="rId6"/>
    <p:sldId id="263" r:id="rId7"/>
    <p:sldId id="265" r:id="rId8"/>
    <p:sldId id="267" r:id="rId9"/>
    <p:sldId id="266" r:id="rId10"/>
    <p:sldId id="25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E04"/>
    <a:srgbClr val="1F5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773AB-377E-4AA9-AA0E-8AA71D42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AAB37F-FB7E-41CB-906D-0B6B3DFCC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B40636-537C-4E76-AB01-73244AF8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31DA98-0A7B-43D0-B058-7EF69D0F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6251D9-66E7-4E8D-9BC7-3BA5451E8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01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5B3C6-7C1C-4780-918B-89BEEF96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2C505D1-9910-4314-B59D-BDD91AD85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0DA6D8-523D-43F3-8C38-ECC23A0B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BB1F44-6B5C-4FF4-AEB5-0BFA846F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12543D-A154-48A8-8124-396BCAB2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76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7F1D09-9B4D-4F1D-8BA5-D9D415935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4DE037-3E93-49FF-A84B-06FB78FD9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D16883-9946-4DA7-BEBC-859B2CCA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B8D0F9-31A2-470C-B97A-E5B14A82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B15EF6-DDFC-410D-845A-1837D295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43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30E5-9808-4707-865C-A69F9922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449E58-E2BE-4836-8BDC-33BC3CDA9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476B9F-DAF5-48D4-A192-58B71A04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2D6DDF-1205-4143-9282-59983F5D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E19B47-F6E4-479E-8E01-78581AD4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7FCF2-AEF9-4195-9264-5B0E4F00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76A37E-3E96-4162-9DD8-5EF473896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3999A9-E400-49DB-B169-4FFB90BD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767BC8-830C-4AF9-8F69-742D9F94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8B95F3-2278-437D-B9A0-99343B27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59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89534-C28B-4594-9951-E284A11A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A378FA-C7DC-4A52-A252-192BE20B6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EF909C-9E55-4859-B052-56FE7BCB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2E3AD7-6D34-46AF-88F5-FE7ED6010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9C446A-D40E-4714-BD71-08B0F86B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E830AF-EC1E-4F87-B74F-5B5AD8CB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72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86563-0281-4DD3-B60B-FAA210B6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C1AF25-26E8-4C97-9328-108B8FA6F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A6711C-2458-42F9-872A-67B50F1B7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7FFCCD-949F-4BFE-8001-50846EE6F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11545C2-28AC-42E0-85C3-10CA6D593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E90437C-68E9-4E48-B32C-FC9D2CAC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F23DC2-B5EB-4032-9B3A-C783080D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17987B9-546A-4939-8371-0606981F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29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2F003-05C9-4A0E-89A6-461E7FD4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6989DFF-E78B-4C84-97B9-38C8E922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FD0F36-5B7A-428F-B050-67C0CF69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C874E2-849F-4576-A580-6B842988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45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F92A5A3-7588-41E5-A0B7-3A8245CF3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D47C999-4BC0-4A7A-8801-C57A4977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B13C1-0075-4A4B-B70B-C8F6407C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0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EF34B-B183-4BCE-9F5C-68777360F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D0E588-F406-41EA-8DA5-2CE2B71F9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A1DC05-6C90-4AF9-A64A-8A7B3187A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DE061C-ED6C-4B3D-9F2B-BE3AA2AA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FF3983-5703-4BC7-965B-9B80EAA5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948B4A-5E87-4B1E-A899-281DED89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48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40D2C-2165-4E4E-85BF-487C6BDE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5762BB8-71C2-41FA-BEBA-14EDEA380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BBE3FC-D952-4F07-BE1A-763E4EFD0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A7A938-B6B4-405A-A05F-DCC8FBEF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8D773C-939B-483A-8DD2-2A5E77C2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535BDA-636A-4633-9094-1A449F11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79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7E52EE4-D00B-4C85-B413-90CC6D9F7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1821FE-D301-4948-B747-D44883F06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5A2223-9DE8-48FA-A6E8-D90478110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58BF9-2543-432E-9549-F0091FC5F81B}" type="datetimeFigureOut">
              <a:rPr lang="pt-BR" smtClean="0"/>
              <a:t>24/11/2025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2A4C05-5B8D-4B9E-9D7E-B880A1473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19FB0D-3548-4857-AED7-08173EFB9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7E63-3C02-408B-89AD-AE0598DF80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78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9295370-F8EE-431D-A2AA-0B759F9F4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2756"/>
            <a:ext cx="9144000" cy="492468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Insira aqui um título ou delete este elemento.</a:t>
            </a:r>
          </a:p>
        </p:txBody>
      </p:sp>
    </p:spTree>
    <p:extLst>
      <p:ext uri="{BB962C8B-B14F-4D97-AF65-F5344CB8AC3E}">
        <p14:creationId xmlns:p14="http://schemas.microsoft.com/office/powerpoint/2010/main" val="282680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9295370-F8EE-431D-A2AA-0B759F9F4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74602"/>
            <a:ext cx="9144000" cy="492468"/>
          </a:xfrm>
        </p:spPr>
        <p:txBody>
          <a:bodyPr>
            <a:normAutofit lnSpcReduction="10000"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AGRADEÇO A ATENÇÃO!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097D7F0-AFFC-42A4-A095-54069831B2FD}"/>
              </a:ext>
            </a:extLst>
          </p:cNvPr>
          <p:cNvSpPr txBox="1">
            <a:spLocks/>
          </p:cNvSpPr>
          <p:nvPr/>
        </p:nvSpPr>
        <p:spPr>
          <a:xfrm>
            <a:off x="2985739" y="5275749"/>
            <a:ext cx="6220521" cy="414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Nome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034DF4C-40C8-424A-9826-1A920DD06137}"/>
              </a:ext>
            </a:extLst>
          </p:cNvPr>
          <p:cNvSpPr txBox="1">
            <a:spLocks/>
          </p:cNvSpPr>
          <p:nvPr/>
        </p:nvSpPr>
        <p:spPr>
          <a:xfrm>
            <a:off x="2586934" y="5573856"/>
            <a:ext cx="7018132" cy="4924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dirty="0">
                <a:solidFill>
                  <a:schemeClr val="bg1"/>
                </a:solidFill>
              </a:rPr>
              <a:t>Função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Contato/E-mail (se quiser)</a:t>
            </a:r>
          </a:p>
        </p:txBody>
      </p:sp>
    </p:spTree>
    <p:extLst>
      <p:ext uri="{BB962C8B-B14F-4D97-AF65-F5344CB8AC3E}">
        <p14:creationId xmlns:p14="http://schemas.microsoft.com/office/powerpoint/2010/main" val="175033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>
            <a:extLst>
              <a:ext uri="{FF2B5EF4-FFF2-40B4-BE49-F238E27FC236}">
                <a16:creationId xmlns:a16="http://schemas.microsoft.com/office/drawing/2014/main" id="{A9C33DD8-2785-478A-8EAD-B2AB301F5E0F}"/>
              </a:ext>
            </a:extLst>
          </p:cNvPr>
          <p:cNvSpPr txBox="1">
            <a:spLocks/>
          </p:cNvSpPr>
          <p:nvPr/>
        </p:nvSpPr>
        <p:spPr>
          <a:xfrm>
            <a:off x="1933577" y="963484"/>
            <a:ext cx="4660170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CLIPE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79836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E115CA3C-0ADE-49D7-A569-7EC35F408D53}"/>
              </a:ext>
            </a:extLst>
          </p:cNvPr>
          <p:cNvSpPr txBox="1">
            <a:spLocks/>
          </p:cNvSpPr>
          <p:nvPr/>
        </p:nvSpPr>
        <p:spPr>
          <a:xfrm>
            <a:off x="2285915" y="1405597"/>
            <a:ext cx="2546143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MISSÃO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6DC223-5D7C-4348-BE53-C5588313EA85}"/>
              </a:ext>
            </a:extLst>
          </p:cNvPr>
          <p:cNvSpPr txBox="1">
            <a:spLocks/>
          </p:cNvSpPr>
          <p:nvPr/>
        </p:nvSpPr>
        <p:spPr>
          <a:xfrm>
            <a:off x="2285915" y="1838807"/>
            <a:ext cx="7957043" cy="80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</a:rPr>
              <a:t>Promover educação básica, técnica e tecnológica, visando a construção do conhecimento e o desenvolvimento sustentável.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34FE0411-8486-4C9E-9045-ECC6C4796B1C}"/>
              </a:ext>
            </a:extLst>
          </p:cNvPr>
          <p:cNvSpPr txBox="1">
            <a:spLocks/>
          </p:cNvSpPr>
          <p:nvPr/>
        </p:nvSpPr>
        <p:spPr>
          <a:xfrm>
            <a:off x="2285915" y="2917951"/>
            <a:ext cx="2546143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VISÃO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6C7BABD-BCDC-4BFD-A4A6-4719F94A4977}"/>
              </a:ext>
            </a:extLst>
          </p:cNvPr>
          <p:cNvSpPr txBox="1">
            <a:spLocks/>
          </p:cNvSpPr>
          <p:nvPr/>
        </p:nvSpPr>
        <p:spPr>
          <a:xfrm>
            <a:off x="2285915" y="3351161"/>
            <a:ext cx="7957043" cy="80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</a:rPr>
              <a:t>Ser uma instituição de excelência na educação básica, técnica e tecnológica, comprometida com o desenvolvimento da sociedade, de modo inovador e sustentável.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E4E3EC1-C196-4F8E-BAC7-C0841D3FE6A5}"/>
              </a:ext>
            </a:extLst>
          </p:cNvPr>
          <p:cNvSpPr txBox="1">
            <a:spLocks/>
          </p:cNvSpPr>
          <p:nvPr/>
        </p:nvSpPr>
        <p:spPr>
          <a:xfrm>
            <a:off x="2285915" y="4588098"/>
            <a:ext cx="2546143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VALORES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C07EB62-080E-469F-A1E1-31A7A609068C}"/>
              </a:ext>
            </a:extLst>
          </p:cNvPr>
          <p:cNvSpPr txBox="1">
            <a:spLocks/>
          </p:cNvSpPr>
          <p:nvPr/>
        </p:nvSpPr>
        <p:spPr>
          <a:xfrm>
            <a:off x="2285915" y="5021308"/>
            <a:ext cx="7957043" cy="80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</a:rPr>
              <a:t>Ética; Justiça; Democracia; Comprometimento; Responsabilidade;</a:t>
            </a:r>
          </a:p>
          <a:p>
            <a:r>
              <a:rPr lang="pt-BR" sz="2000" dirty="0">
                <a:solidFill>
                  <a:schemeClr val="bg1"/>
                </a:solidFill>
              </a:rPr>
              <a:t>Compromisso social e cidadania; Inovação; Sustentabilidade; </a:t>
            </a:r>
          </a:p>
          <a:p>
            <a:r>
              <a:rPr lang="pt-BR" sz="2000" dirty="0">
                <a:solidFill>
                  <a:schemeClr val="bg1"/>
                </a:solidFill>
              </a:rPr>
              <a:t>Respeito à identidade e à diversidade.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53DD76D-1C18-48B9-9B5D-56781196274E}"/>
              </a:ext>
            </a:extLst>
          </p:cNvPr>
          <p:cNvSpPr txBox="1">
            <a:spLocks/>
          </p:cNvSpPr>
          <p:nvPr/>
        </p:nvSpPr>
        <p:spPr>
          <a:xfrm>
            <a:off x="1891633" y="1411044"/>
            <a:ext cx="8712051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O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Colégio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Politécnico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da UFSM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D93FB26-8AFE-417E-B118-17A3C747C7E9}"/>
              </a:ext>
            </a:extLst>
          </p:cNvPr>
          <p:cNvSpPr txBox="1">
            <a:spLocks/>
          </p:cNvSpPr>
          <p:nvPr/>
        </p:nvSpPr>
        <p:spPr>
          <a:xfrm>
            <a:off x="2487251" y="2252284"/>
            <a:ext cx="4442712" cy="23700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  <a:latin typeface="Arial Black" panose="020B0A04020102020204" pitchFamily="34" charset="0"/>
              </a:rPr>
              <a:t>28 CURSOS</a:t>
            </a:r>
          </a:p>
          <a:p>
            <a:pPr lvl="1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 Ensino Médio;</a:t>
            </a:r>
          </a:p>
          <a:p>
            <a:pPr lvl="1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 02 PROEJA/FIC</a:t>
            </a:r>
          </a:p>
          <a:p>
            <a:pPr lvl="1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 19 cursos técnicos </a:t>
            </a:r>
            <a:r>
              <a:rPr lang="pt-BR" sz="1200" dirty="0">
                <a:solidFill>
                  <a:schemeClr val="bg1"/>
                </a:solidFill>
              </a:rPr>
              <a:t>(17 presenciais e 2 </a:t>
            </a:r>
            <a:r>
              <a:rPr lang="pt-BR" sz="1200" dirty="0" err="1">
                <a:solidFill>
                  <a:schemeClr val="bg1"/>
                </a:solidFill>
              </a:rPr>
              <a:t>EaD</a:t>
            </a:r>
            <a:r>
              <a:rPr lang="pt-BR" sz="1200" dirty="0">
                <a:solidFill>
                  <a:schemeClr val="bg1"/>
                </a:solidFill>
              </a:rPr>
              <a:t>)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 4 Graduações</a:t>
            </a:r>
          </a:p>
          <a:p>
            <a:pPr lvl="1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 2 pós-graduações </a:t>
            </a:r>
          </a:p>
          <a:p>
            <a:pPr lvl="1"/>
            <a:r>
              <a:rPr lang="pt-BR" sz="1600" b="1" dirty="0">
                <a:solidFill>
                  <a:schemeClr val="bg1"/>
                </a:solidFill>
              </a:rPr>
              <a:t>Em 07 eixos tecnológicos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3FBE581-F772-4821-9F39-9081B3ECC1E8}"/>
              </a:ext>
            </a:extLst>
          </p:cNvPr>
          <p:cNvSpPr txBox="1">
            <a:spLocks/>
          </p:cNvSpPr>
          <p:nvPr/>
        </p:nvSpPr>
        <p:spPr>
          <a:xfrm>
            <a:off x="2487251" y="5010514"/>
            <a:ext cx="6220521" cy="414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  <a:latin typeface="Arial Black" panose="020B0A04020102020204" pitchFamily="34" charset="0"/>
              </a:rPr>
              <a:t>MAIS DE 1000 VAGAS ANUAIS OFERTADAS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12F2A09-8025-418A-8A9D-4B9711F644BF}"/>
              </a:ext>
            </a:extLst>
          </p:cNvPr>
          <p:cNvSpPr txBox="1">
            <a:spLocks/>
          </p:cNvSpPr>
          <p:nvPr/>
        </p:nvSpPr>
        <p:spPr>
          <a:xfrm>
            <a:off x="2487251" y="5812847"/>
            <a:ext cx="4442712" cy="414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  <a:latin typeface="Arial Black" panose="020B0A04020102020204" pitchFamily="34" charset="0"/>
              </a:rPr>
              <a:t>MAIS DE 2.500 ESTUDANTES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5237A62-29B4-4D44-9A67-A16780BEB53A}"/>
              </a:ext>
            </a:extLst>
          </p:cNvPr>
          <p:cNvSpPr txBox="1">
            <a:spLocks/>
          </p:cNvSpPr>
          <p:nvPr/>
        </p:nvSpPr>
        <p:spPr>
          <a:xfrm>
            <a:off x="7228429" y="2852657"/>
            <a:ext cx="2276298" cy="1326948"/>
          </a:xfrm>
          <a:prstGeom prst="rect">
            <a:avLst/>
          </a:prstGeom>
          <a:solidFill>
            <a:srgbClr val="1F5C97"/>
          </a:solidFill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300" b="1" dirty="0">
                <a:solidFill>
                  <a:srgbClr val="F07E04"/>
                </a:solidFill>
              </a:rPr>
              <a:t>- Ambiente e Saúde</a:t>
            </a:r>
          </a:p>
          <a:p>
            <a:r>
              <a:rPr lang="pt-BR" sz="1300" b="1" dirty="0">
                <a:solidFill>
                  <a:srgbClr val="F07E04"/>
                </a:solidFill>
              </a:rPr>
              <a:t>- Gestão e Negócios</a:t>
            </a:r>
          </a:p>
          <a:p>
            <a:r>
              <a:rPr lang="pt-BR" sz="1300" b="1" dirty="0">
                <a:solidFill>
                  <a:srgbClr val="F07E04"/>
                </a:solidFill>
              </a:rPr>
              <a:t>- Informação e Comunicação</a:t>
            </a:r>
          </a:p>
          <a:p>
            <a:r>
              <a:rPr lang="pt-BR" sz="1300" b="1" dirty="0">
                <a:solidFill>
                  <a:srgbClr val="F07E04"/>
                </a:solidFill>
              </a:rPr>
              <a:t>- Infraestrutura</a:t>
            </a:r>
          </a:p>
          <a:p>
            <a:r>
              <a:rPr lang="pt-BR" sz="1300" b="1" dirty="0">
                <a:solidFill>
                  <a:srgbClr val="F07E04"/>
                </a:solidFill>
              </a:rPr>
              <a:t>- Recursos Naturais</a:t>
            </a:r>
          </a:p>
          <a:p>
            <a:r>
              <a:rPr lang="pt-BR" sz="1300" b="1" dirty="0">
                <a:solidFill>
                  <a:srgbClr val="F07E04"/>
                </a:solidFill>
              </a:rPr>
              <a:t>- Produção Alimentícia</a:t>
            </a:r>
          </a:p>
          <a:p>
            <a:r>
              <a:rPr lang="pt-BR" sz="1300" b="1" dirty="0">
                <a:solidFill>
                  <a:srgbClr val="F07E04"/>
                </a:solidFill>
              </a:rPr>
              <a:t>- Produção Cultural e Design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E235A91C-8404-4118-B58B-961D2DE86FB8}"/>
              </a:ext>
            </a:extLst>
          </p:cNvPr>
          <p:cNvSpPr/>
          <p:nvPr/>
        </p:nvSpPr>
        <p:spPr>
          <a:xfrm>
            <a:off x="5345461" y="3993161"/>
            <a:ext cx="1584502" cy="186444"/>
          </a:xfrm>
          <a:prstGeom prst="rightArrow">
            <a:avLst/>
          </a:prstGeom>
          <a:solidFill>
            <a:srgbClr val="F07E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13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42B0F6E9-B6B1-45CC-93F1-190C132191B8}"/>
              </a:ext>
            </a:extLst>
          </p:cNvPr>
          <p:cNvSpPr txBox="1">
            <a:spLocks/>
          </p:cNvSpPr>
          <p:nvPr/>
        </p:nvSpPr>
        <p:spPr>
          <a:xfrm>
            <a:off x="1355438" y="2159278"/>
            <a:ext cx="3229105" cy="3630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Administração 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Agricultura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Agricultura de Precisão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Agrimensura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Agropecuária (02 turmas)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Alimentos 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Comércio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Contabilidade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Cooperativismo (100% </a:t>
            </a:r>
            <a:r>
              <a:rPr lang="pt-BR" altLang="pt-BR" sz="14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EaD</a:t>
            </a:r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Cuidados de Idosos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Enfermagem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Farmácia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Fruticultura (75% </a:t>
            </a:r>
            <a:r>
              <a:rPr lang="pt-BR" altLang="pt-BR" sz="14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EaD</a:t>
            </a:r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Informática 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Meio Ambiente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Paisagismo 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Secretariado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Técnico em Zootecnia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785968B-CD68-40EE-83AC-8EBA7386D8D4}"/>
              </a:ext>
            </a:extLst>
          </p:cNvPr>
          <p:cNvSpPr txBox="1">
            <a:spLocks/>
          </p:cNvSpPr>
          <p:nvPr/>
        </p:nvSpPr>
        <p:spPr>
          <a:xfrm>
            <a:off x="1355439" y="1790241"/>
            <a:ext cx="2755868" cy="3003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CURSOS TÉCNICOS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BD047FAF-2A64-4380-98FB-34152308EC3B}"/>
              </a:ext>
            </a:extLst>
          </p:cNvPr>
          <p:cNvSpPr txBox="1">
            <a:spLocks/>
          </p:cNvSpPr>
          <p:nvPr/>
        </p:nvSpPr>
        <p:spPr>
          <a:xfrm>
            <a:off x="4797761" y="2159278"/>
            <a:ext cx="3069713" cy="844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Tecnologia em Geoprocessamento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Tecnologia em Gestão Ambiental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Tecnologia em Gestão de Cooperativas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Tecnologia em Sistemas para Internet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F39B1820-BC17-492C-8365-C28D3F2A5099}"/>
              </a:ext>
            </a:extLst>
          </p:cNvPr>
          <p:cNvSpPr txBox="1">
            <a:spLocks/>
          </p:cNvSpPr>
          <p:nvPr/>
        </p:nvSpPr>
        <p:spPr>
          <a:xfrm>
            <a:off x="4797762" y="1790239"/>
            <a:ext cx="2755868" cy="3003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GRADUAÇÕES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C4EA3CBE-7E5E-4B68-85F1-A028F6642D66}"/>
              </a:ext>
            </a:extLst>
          </p:cNvPr>
          <p:cNvSpPr txBox="1">
            <a:spLocks/>
          </p:cNvSpPr>
          <p:nvPr/>
        </p:nvSpPr>
        <p:spPr>
          <a:xfrm>
            <a:off x="8110015" y="2159278"/>
            <a:ext cx="3819130" cy="694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Mestrado Profissional em Agricultura de Precisão</a:t>
            </a:r>
          </a:p>
          <a:p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Especialização em </a:t>
            </a:r>
            <a:r>
              <a:rPr lang="pt-BR" altLang="pt-BR" sz="14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Geomática</a:t>
            </a:r>
            <a:r>
              <a:rPr lang="pt-BR" altLang="pt-BR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(em reformulação)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0751BE2-A310-4AF8-9916-B761D20D2647}"/>
              </a:ext>
            </a:extLst>
          </p:cNvPr>
          <p:cNvSpPr txBox="1">
            <a:spLocks/>
          </p:cNvSpPr>
          <p:nvPr/>
        </p:nvSpPr>
        <p:spPr>
          <a:xfrm>
            <a:off x="8110015" y="1774309"/>
            <a:ext cx="2755868" cy="3003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PÓS GRADUAÇÕES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910151F-1638-4723-A376-A9C8E4BAE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74" y="3072833"/>
            <a:ext cx="5539634" cy="5331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33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B74EE88-0865-4D68-A66C-001DBB17D622}"/>
              </a:ext>
            </a:extLst>
          </p:cNvPr>
          <p:cNvSpPr txBox="1">
            <a:spLocks/>
          </p:cNvSpPr>
          <p:nvPr/>
        </p:nvSpPr>
        <p:spPr>
          <a:xfrm>
            <a:off x="6277284" y="1273436"/>
            <a:ext cx="4025032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EQUIPE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49F4D64-A7EF-4113-AF80-2255666C9F79}"/>
              </a:ext>
            </a:extLst>
          </p:cNvPr>
          <p:cNvSpPr txBox="1">
            <a:spLocks/>
          </p:cNvSpPr>
          <p:nvPr/>
        </p:nvSpPr>
        <p:spPr>
          <a:xfrm>
            <a:off x="6277284" y="1902965"/>
            <a:ext cx="4704540" cy="1194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- 183 Docentes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- 52 Técnicos-Administrativos em Educação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Mais de 15 Terceirizados</a:t>
            </a:r>
            <a:r>
              <a:rPr lang="pt-BR" altLang="pt-BR" sz="1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1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(Segurança, Transporte, Limpeza)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2C41990-72E8-477F-87DA-759B1BBE5F66}"/>
              </a:ext>
            </a:extLst>
          </p:cNvPr>
          <p:cNvSpPr txBox="1">
            <a:spLocks/>
          </p:cNvSpPr>
          <p:nvPr/>
        </p:nvSpPr>
        <p:spPr>
          <a:xfrm>
            <a:off x="1756382" y="1279322"/>
            <a:ext cx="5336796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INFRAESTRUTURA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A1C2222-6CF4-429B-9E70-4CDE490C6732}"/>
              </a:ext>
            </a:extLst>
          </p:cNvPr>
          <p:cNvSpPr txBox="1">
            <a:spLocks/>
          </p:cNvSpPr>
          <p:nvPr/>
        </p:nvSpPr>
        <p:spPr>
          <a:xfrm>
            <a:off x="1756382" y="1908850"/>
            <a:ext cx="3229105" cy="2536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Laboratórios de Ensino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Área agrícola (180 ha)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Equipamentos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Máquinas Agrícolas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Sala de bolsistas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Biblioteca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Auditório</a:t>
            </a:r>
          </a:p>
          <a:p>
            <a:pPr>
              <a:spcAft>
                <a:spcPts val="600"/>
              </a:spcAft>
            </a:pPr>
            <a:r>
              <a:rPr lang="pt-BR" altLang="pt-BR" sz="1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Carros/Caminhão/Ônibus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B8CF0A0-BCC9-42A6-BB80-CE0278872540}"/>
              </a:ext>
            </a:extLst>
          </p:cNvPr>
          <p:cNvGrpSpPr/>
          <p:nvPr/>
        </p:nvGrpSpPr>
        <p:grpSpPr>
          <a:xfrm>
            <a:off x="-339690" y="4892879"/>
            <a:ext cx="12923664" cy="1524700"/>
            <a:chOff x="-339690" y="4892879"/>
            <a:chExt cx="12923664" cy="15247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3398D2A-D2D4-4018-A89F-E9B0A3C29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033" y="4892879"/>
              <a:ext cx="2281658" cy="1521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1261AB3-E71F-4CC1-83BD-57A4F8BBB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969" y="4892879"/>
              <a:ext cx="2710577" cy="1524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F0FDE6D-16C2-4569-981C-B3B2879FE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690" y="4892879"/>
              <a:ext cx="2287050" cy="1524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525C6ED-11C8-4F87-8E2A-CFD210837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316" y="4892879"/>
              <a:ext cx="2281658" cy="1521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22E2117-46F6-49FD-978D-E1A2BE75C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84" y="4892879"/>
              <a:ext cx="2712361" cy="1524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3565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53DD76D-1C18-48B9-9B5D-56781196274E}"/>
              </a:ext>
            </a:extLst>
          </p:cNvPr>
          <p:cNvSpPr txBox="1">
            <a:spLocks/>
          </p:cNvSpPr>
          <p:nvPr/>
        </p:nvSpPr>
        <p:spPr>
          <a:xfrm>
            <a:off x="976576" y="4426979"/>
            <a:ext cx="6816797" cy="6107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TÍTULOS PRINCIPAIS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D93FB26-8AFE-417E-B118-17A3C747C7E9}"/>
              </a:ext>
            </a:extLst>
          </p:cNvPr>
          <p:cNvSpPr txBox="1">
            <a:spLocks/>
          </p:cNvSpPr>
          <p:nvPr/>
        </p:nvSpPr>
        <p:spPr>
          <a:xfrm>
            <a:off x="976576" y="5396286"/>
            <a:ext cx="8512773" cy="6639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chemeClr val="bg1"/>
                </a:solidFill>
              </a:rPr>
              <a:t>Textos mais extensos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3FBE581-F772-4821-9F39-9081B3ECC1E8}"/>
              </a:ext>
            </a:extLst>
          </p:cNvPr>
          <p:cNvSpPr txBox="1">
            <a:spLocks/>
          </p:cNvSpPr>
          <p:nvPr/>
        </p:nvSpPr>
        <p:spPr>
          <a:xfrm>
            <a:off x="976576" y="4982134"/>
            <a:ext cx="6220521" cy="414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Subtítulos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D1C3789-2B80-4F76-816D-EEA82E0CD162}"/>
              </a:ext>
            </a:extLst>
          </p:cNvPr>
          <p:cNvSpPr txBox="1">
            <a:spLocks/>
          </p:cNvSpPr>
          <p:nvPr/>
        </p:nvSpPr>
        <p:spPr>
          <a:xfrm>
            <a:off x="2185989" y="844055"/>
            <a:ext cx="9139148" cy="27999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accent4"/>
                </a:solidFill>
              </a:rPr>
              <a:t>A partir daqui, organize sua apresentação, seguindo o uso das fontes conforme abaixo. </a:t>
            </a:r>
          </a:p>
          <a:p>
            <a:r>
              <a:rPr lang="pt-BR" sz="1600" b="1" dirty="0">
                <a:solidFill>
                  <a:schemeClr val="accent4"/>
                </a:solidFill>
              </a:rPr>
              <a:t>O tamanho das fontes pode variar de acordo com a necessidade a cada slide.</a:t>
            </a:r>
          </a:p>
          <a:p>
            <a:r>
              <a:rPr lang="pt-BR" sz="1600" b="1" dirty="0">
                <a:solidFill>
                  <a:schemeClr val="accent4"/>
                </a:solidFill>
              </a:rPr>
              <a:t>- Clique sobre o slide com o botão direito do mouse e selecione a opção “Duplicar slide” para manter o fundo institucional padrão.</a:t>
            </a:r>
          </a:p>
          <a:p>
            <a:endParaRPr lang="pt-BR" sz="1600" b="1" dirty="0">
              <a:solidFill>
                <a:schemeClr val="accent4"/>
              </a:solidFill>
            </a:endParaRPr>
          </a:p>
          <a:p>
            <a:r>
              <a:rPr lang="pt-BR" sz="1600" b="1" dirty="0">
                <a:solidFill>
                  <a:schemeClr val="accent4"/>
                </a:solidFill>
              </a:rPr>
              <a:t>Os slides anteriores, com informações institucionais, podem ser selecionados de acordo com o que for mais interessante a cada ocasião, ou mesmo, de acordo com o tempo total de apresentação.</a:t>
            </a:r>
            <a:br>
              <a:rPr lang="pt-BR" sz="1600" dirty="0">
                <a:solidFill>
                  <a:schemeClr val="bg1"/>
                </a:solidFill>
              </a:rPr>
            </a:br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accent4"/>
                </a:solidFill>
              </a:rPr>
              <a:t>ATENÇÃO: cuide com o excesso de texto e utilize boas imagens, evitando aquelas que tenham fundo “quadrado”. Opte por imagens “sem fundo”.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4"/>
                </a:solidFill>
              </a:rPr>
              <a:t>Site para remover fundo de imagens: remove.bg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4"/>
                </a:solidFill>
              </a:rPr>
              <a:t>Banco de imagens gratuitas: </a:t>
            </a:r>
            <a:r>
              <a:rPr lang="pt-BR" sz="1600" dirty="0" err="1">
                <a:solidFill>
                  <a:schemeClr val="accent4"/>
                </a:solidFill>
              </a:rPr>
              <a:t>Pixabay</a:t>
            </a:r>
            <a:r>
              <a:rPr lang="pt-BR" sz="1600" dirty="0">
                <a:solidFill>
                  <a:schemeClr val="accent4"/>
                </a:solidFill>
              </a:rPr>
              <a:t>, </a:t>
            </a:r>
            <a:r>
              <a:rPr lang="pt-BR" sz="1600" dirty="0" err="1">
                <a:solidFill>
                  <a:schemeClr val="accent4"/>
                </a:solidFill>
              </a:rPr>
              <a:t>Freepik</a:t>
            </a:r>
            <a:endParaRPr lang="pt-BR" sz="1600" dirty="0">
              <a:solidFill>
                <a:schemeClr val="accent4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0410C7-3AE0-44B7-B236-1F8A2A06D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26" y="3134480"/>
            <a:ext cx="2304613" cy="129634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0C5449B0-1C72-48C3-9862-2A5EB9E3F587}"/>
              </a:ext>
            </a:extLst>
          </p:cNvPr>
          <p:cNvSpPr txBox="1">
            <a:spLocks/>
          </p:cNvSpPr>
          <p:nvPr/>
        </p:nvSpPr>
        <p:spPr>
          <a:xfrm>
            <a:off x="8001481" y="4416024"/>
            <a:ext cx="3979918" cy="2874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dirty="0">
                <a:solidFill>
                  <a:schemeClr val="bg1"/>
                </a:solidFill>
              </a:rPr>
              <a:t>Imagem baixada do site </a:t>
            </a:r>
            <a:r>
              <a:rPr lang="pt-BR" sz="1200" dirty="0" err="1">
                <a:solidFill>
                  <a:schemeClr val="bg1"/>
                </a:solidFill>
              </a:rPr>
              <a:t>Pixabay</a:t>
            </a:r>
            <a:r>
              <a:rPr lang="pt-BR" sz="1200" dirty="0">
                <a:solidFill>
                  <a:schemeClr val="bg1"/>
                </a:solidFill>
              </a:rPr>
              <a:t> para demonstração.</a:t>
            </a:r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20D7BE7-9C33-43E0-8A9C-C9AE1EA8C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b="20852"/>
          <a:stretch/>
        </p:blipFill>
        <p:spPr>
          <a:xfrm>
            <a:off x="8915685" y="4568152"/>
            <a:ext cx="2225854" cy="123036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39AD9148-7AB1-4998-90F2-D617285C1CBD}"/>
              </a:ext>
            </a:extLst>
          </p:cNvPr>
          <p:cNvSpPr txBox="1">
            <a:spLocks/>
          </p:cNvSpPr>
          <p:nvPr/>
        </p:nvSpPr>
        <p:spPr>
          <a:xfrm>
            <a:off x="7999273" y="5670516"/>
            <a:ext cx="3979918" cy="2874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dirty="0">
                <a:solidFill>
                  <a:schemeClr val="bg1"/>
                </a:solidFill>
              </a:rPr>
              <a:t>Fundo removido utilizando o remove.bg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7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10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134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489</Words>
  <Application>Microsoft Office PowerPoint</Application>
  <PresentationFormat>Widescreen</PresentationFormat>
  <Paragraphs>84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Christian de Aguiar Macedo</dc:creator>
  <cp:lastModifiedBy>Patrícia Franck Pichler</cp:lastModifiedBy>
  <cp:revision>22</cp:revision>
  <dcterms:created xsi:type="dcterms:W3CDTF">2024-09-17T12:57:46Z</dcterms:created>
  <dcterms:modified xsi:type="dcterms:W3CDTF">2025-11-24T18:57:40Z</dcterms:modified>
</cp:coreProperties>
</file>