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C7C90B-F7C6-4ABB-8E28-60A251EBBAE3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4906D3-882C-44FA-87F0-373E6860DEE9}" type="datetime1">
              <a:rPr lang="pt-BR" smtClean="0"/>
              <a:t>27/11/2024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75455B-42F2-4D65-AE81-C3E7A0C50069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040C26-06C3-4AB0-8630-3C03934D694C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2C8E3F-1D07-43EB-8D04-5AFB5B26858F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E90C2-DA4A-492B-8B66-D1EB9F3D0BC6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F240F4-4C47-4894-8A4B-5DC019ED7CFD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C66756-7784-4661-ABB2-179CA5059401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C9EF7-2F68-4CCA-9C4B-25F8EE485DB0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0ADD62-363D-495D-9193-65A32DCCB945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B1B39-28CD-4494-9BA4-0DEF74C2D587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os estilos de 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24DE7551-F18C-4442-9115-C213B2AB35D6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E24D6C0-C215-40DA-8152-5F68A243FACA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A42C7DB2-8569-4F00-BC00-3BFC52F8BF6C}" type="datetime1">
              <a:rPr lang="pt-BR" smtClean="0"/>
              <a:t>27/11/2024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557" y="-268773"/>
            <a:ext cx="7149737" cy="3686015"/>
          </a:xfrm>
        </p:spPr>
        <p:txBody>
          <a:bodyPr rtlCol="0">
            <a:normAutofit/>
          </a:bodyPr>
          <a:lstStyle/>
          <a:p>
            <a:pPr rtl="0"/>
            <a:r>
              <a:rPr lang="pt-BR" sz="6000" dirty="0"/>
              <a:t>Introdução à Operacionalização da Autoavaliação</a:t>
            </a:r>
            <a:endParaRPr lang="pt-br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Autofit/>
          </a:bodyPr>
          <a:lstStyle/>
          <a:p>
            <a:pPr rtl="0"/>
            <a:r>
              <a:rPr lang="pt-BR" sz="2000" dirty="0"/>
              <a:t>Objetivo Geral</a:t>
            </a:r>
          </a:p>
          <a:p>
            <a:pPr rtl="0"/>
            <a:r>
              <a:rPr lang="pt-BR" sz="2000" dirty="0"/>
              <a:t>Monitorar a qualidade de programas de pós-graduação, focando no processo formativo, impacto social e acadêmico.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m 4" descr="Uma imagem contendo prédio, banco, bancada,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B2D862-F284-4C6C-BDFF-3949FD22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BACC2-F4B8-467C-B15B-8B2A7383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Fases 5 - </a:t>
            </a:r>
            <a:r>
              <a:rPr lang="pt-BR" dirty="0"/>
              <a:t>Meta-avaliação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B12BB8-5DEF-4948-A8DD-97B30BFFC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5.1- Objetivo: Avaliar a eficácia do processo de autoavaliação.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O que funcionou bem? O que precisa ser ajustado?</a:t>
            </a:r>
          </a:p>
          <a:p>
            <a:r>
              <a:rPr lang="pt-BR" sz="2400" dirty="0"/>
              <a:t>5.2- Ações sugeridas: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Criar indicadores claros de sucesso para cada etapa.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Incorporar lições aprendidas no próximo ciclo avaliativo.</a:t>
            </a:r>
          </a:p>
          <a:p>
            <a:r>
              <a:rPr lang="pt-BR" sz="2400" dirty="0"/>
              <a:t>5.3- Benefício: Refinamento contínuo do programa e de sua autoavaliação.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7A7132-37BA-4176-B1E9-4FB06FEB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4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 fontScale="90000"/>
          </a:bodyPr>
          <a:lstStyle/>
          <a:p>
            <a:pPr marL="1524000" indent="-1524000">
              <a:lnSpc>
                <a:spcPct val="150000"/>
              </a:lnSpc>
            </a:pPr>
            <a:r>
              <a:rPr lang="pt-BR" sz="3600" b="1" dirty="0"/>
              <a:t>1- Pilares da Operacionalização:</a:t>
            </a:r>
            <a:br>
              <a:rPr lang="pt-BR" sz="3600" b="1" dirty="0"/>
            </a:br>
            <a:r>
              <a:rPr lang="pt-BR" sz="3600" b="1" dirty="0">
                <a:latin typeface="Arial Black" panose="020B0A04020102020204" pitchFamily="34" charset="0"/>
              </a:rPr>
              <a:t>1.1 </a:t>
            </a:r>
            <a:r>
              <a:rPr lang="pt-BR" sz="3600" dirty="0">
                <a:latin typeface="Arial Black" panose="020B0A04020102020204" pitchFamily="34" charset="0"/>
              </a:rPr>
              <a:t>Preparação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1.2 Implementação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1.3 Divulgação dos resultados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1.4 Uso dos resultados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1.5 Meta-avaliação</a:t>
            </a:r>
            <a:br>
              <a:rPr lang="pt-BR" sz="3600" dirty="0"/>
            </a:br>
            <a:endParaRPr lang="pt-br" sz="3600" i="1" dirty="0">
              <a:solidFill>
                <a:srgbClr val="FFFFFF"/>
              </a:solidFill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8BFCE1C3-D4C5-4A72-9AE0-2774B8F8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411AB-970E-406B-8A66-A10300D1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3840"/>
            <a:ext cx="10058400" cy="822960"/>
          </a:xfrm>
        </p:spPr>
        <p:txBody>
          <a:bodyPr/>
          <a:lstStyle/>
          <a:p>
            <a:r>
              <a:rPr lang="pt-BR" dirty="0"/>
              <a:t>Fase 1 - Preparação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1C694C-586B-411C-868B-4A303F5FF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63767"/>
            <a:ext cx="4127863" cy="4423227"/>
          </a:xfrm>
        </p:spPr>
        <p:txBody>
          <a:bodyPr>
            <a:normAutofit/>
          </a:bodyPr>
          <a:lstStyle/>
          <a:p>
            <a:r>
              <a:rPr lang="pt-BR" dirty="0"/>
              <a:t>Passos-chave: </a:t>
            </a:r>
          </a:p>
          <a:p>
            <a:r>
              <a:rPr lang="pt-BR" dirty="0"/>
              <a:t>1- Constituição de equipe: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Representantes docentes, discentes, técnicos e, opcionalmente, egressos e membros externos à instituição com afinidade ao grupo.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42BC27-3234-4B49-B49D-F8CD8ED22AA6}"/>
              </a:ext>
            </a:extLst>
          </p:cNvPr>
          <p:cNvSpPr txBox="1"/>
          <p:nvPr/>
        </p:nvSpPr>
        <p:spPr>
          <a:xfrm>
            <a:off x="1959429" y="3143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0FFC2E-0AF0-46F1-8E4E-10DF83AE965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571979" y="935416"/>
            <a:ext cx="5149757" cy="5326047"/>
          </a:xfrm>
          <a:prstGeom prst="rect">
            <a:avLst/>
          </a:prstGeom>
        </p:spPr>
      </p:pic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00084C36-262E-4574-AD4D-9923C1E5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6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CCE17-7D9C-4C5C-AC3E-64F113B0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 1 – Preparação </a:t>
            </a:r>
            <a:r>
              <a:rPr lang="pt-BR" sz="1800" dirty="0"/>
              <a:t>(continuação)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97BBDF-CDF0-404A-81E5-D65BE2150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2- Planejamento estratégico:</a:t>
            </a:r>
          </a:p>
          <a:p>
            <a:r>
              <a:rPr lang="pt-BR" sz="2400" dirty="0"/>
              <a:t>Definir missão, objetivos e indicadores de qualidade do programa.</a:t>
            </a:r>
          </a:p>
          <a:p>
            <a:r>
              <a:rPr lang="pt-BR" sz="2400" dirty="0"/>
              <a:t>Alinhar-se com as diretrizes da CAPES e o planejamento institucional.</a:t>
            </a:r>
          </a:p>
          <a:p>
            <a:r>
              <a:rPr lang="pt-BR" sz="2400" dirty="0"/>
              <a:t>3- Sensibilização da comunidade:</a:t>
            </a:r>
          </a:p>
          <a:p>
            <a:r>
              <a:rPr lang="pt-BR" sz="2400" dirty="0"/>
              <a:t>Engajamento de todos os atores para colaboração.</a:t>
            </a:r>
          </a:p>
          <a:p>
            <a:r>
              <a:rPr lang="pt-BR" sz="2400" dirty="0"/>
              <a:t>Nota: Cada programa deve determinar sua própria definição de qualidade.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824CF1-32B3-4956-A10B-3F6CBCA1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5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3C18E-F2B2-408D-A065-464D4E93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 2 - Implementação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632F43-5869-4548-B94B-278564866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Etapas práticas:</a:t>
            </a:r>
          </a:p>
          <a:p>
            <a:r>
              <a:rPr lang="pt-BR" dirty="0"/>
              <a:t>2.1- Aplicação de instrumentos de coleta de dados:</a:t>
            </a:r>
          </a:p>
          <a:p>
            <a:endParaRPr lang="pt-BR" dirty="0"/>
          </a:p>
          <a:p>
            <a:r>
              <a:rPr lang="pt-BR" dirty="0"/>
              <a:t>Questionários, grupos focais, entrevistas, oficinas.</a:t>
            </a:r>
          </a:p>
          <a:p>
            <a:pPr marL="1254125" indent="-1254125"/>
            <a:endParaRPr lang="pt-BR" dirty="0"/>
          </a:p>
          <a:p>
            <a:pPr marL="1254125" indent="-1254125"/>
            <a:r>
              <a:rPr lang="pt-BR" dirty="0"/>
              <a:t>No PPG AGROBIOLOGIA: GOOGLE FORMS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E7211E-D190-49B9-BB04-647A8A9A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4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2864F-131B-4E18-9D5C-976EC008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 2 – Implementação </a:t>
            </a:r>
            <a:r>
              <a:rPr lang="pt-BR" sz="1800" dirty="0"/>
              <a:t>(continuação)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A489A-3654-4D3F-B6CA-4CAFD8A29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2.2- Análise de dados coletados:</a:t>
            </a:r>
          </a:p>
          <a:p>
            <a:r>
              <a:rPr lang="pt-BR" dirty="0"/>
              <a:t>Identificação de pontos fortes, fracos e oportunidades.</a:t>
            </a:r>
          </a:p>
          <a:p>
            <a:endParaRPr lang="pt-BR" dirty="0"/>
          </a:p>
          <a:p>
            <a:r>
              <a:rPr lang="pt-BR" dirty="0"/>
              <a:t>2.3- Relatórios diagnósticos:</a:t>
            </a:r>
          </a:p>
          <a:p>
            <a:r>
              <a:rPr lang="pt-BR" dirty="0"/>
              <a:t>Compartilhados com a comunidade para validação e ajustes.</a:t>
            </a:r>
          </a:p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EDB1C6-1B72-4661-9FF3-161FE69B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7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1A6B5-A4A9-4D27-9652-9AB53AC2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 2 – Implementação </a:t>
            </a:r>
            <a:r>
              <a:rPr lang="pt-BR" sz="1800" dirty="0"/>
              <a:t>(continuação)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134529-AFEC-4639-8C22-109621529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3200" dirty="0"/>
              <a:t>Objetivo: Garantir alinhamento com metas estabelecidas.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3CFD6B-22D0-42F7-8662-49564D31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8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378AA-9BC2-4D5F-B059-8758DB32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06743" cy="1450757"/>
          </a:xfrm>
        </p:spPr>
        <p:txBody>
          <a:bodyPr>
            <a:normAutofit/>
          </a:bodyPr>
          <a:lstStyle/>
          <a:p>
            <a:r>
              <a:rPr lang="pt-BR" sz="4000" dirty="0"/>
              <a:t>Fases 3 - Divulgação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12A65F-35D3-4DF3-B7F7-9E795DE57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Relatórios acessíveis e objetivos.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Linguagem inclusiva para atender diversos públicos.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8B7259-5C05-49B7-8CB3-66EBBB8C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E24C7-CFD8-411B-8D75-0D5FF743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4- Uso dos 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F21768-74DA-49FA-9137-83A912F53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Informar decisões estratégicas.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/>
              <a:t>Planejar ações para corrigir fragilidades e explorar oportunidades.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0064A7-DD18-4C3A-AF56-DC2C4C69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7183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0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{4CD153AE-5F2D-443B-842F-FB88B66CC0F5}tf56160789_win32</Template>
  <TotalTime>113</TotalTime>
  <Words>323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 Black</vt:lpstr>
      <vt:lpstr>Bookman Old Style</vt:lpstr>
      <vt:lpstr>Calibri</vt:lpstr>
      <vt:lpstr>Franklin Gothic Book</vt:lpstr>
      <vt:lpstr>Wingdings</vt:lpstr>
      <vt:lpstr>Personalizado</vt:lpstr>
      <vt:lpstr>Introdução à Operacionalização da Autoavaliação</vt:lpstr>
      <vt:lpstr>1- Pilares da Operacionalização: 1.1 Preparação 1.2 Implementação 1.3 Divulgação dos resultados 1.4 Uso dos resultados 1.5 Meta-avaliação </vt:lpstr>
      <vt:lpstr>Fase 1 - Preparação</vt:lpstr>
      <vt:lpstr>Fase 1 – Preparação (continuação)</vt:lpstr>
      <vt:lpstr>Fase 2 - Implementação</vt:lpstr>
      <vt:lpstr>Fase 2 – Implementação (continuação)</vt:lpstr>
      <vt:lpstr>Fase 2 – Implementação (continuação)</vt:lpstr>
      <vt:lpstr>Fases 3 - Divulgação</vt:lpstr>
      <vt:lpstr>4- Uso dos Resultados</vt:lpstr>
      <vt:lpstr>Fases 5 - Meta-avaliação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Operacionalização da Autoavaliação</dc:title>
  <dc:creator>USER</dc:creator>
  <cp:lastModifiedBy>USER</cp:lastModifiedBy>
  <cp:revision>12</cp:revision>
  <dcterms:created xsi:type="dcterms:W3CDTF">2024-11-26T17:39:58Z</dcterms:created>
  <dcterms:modified xsi:type="dcterms:W3CDTF">2024-11-27T19:38:33Z</dcterms:modified>
</cp:coreProperties>
</file>