
<file path=[Content_Types].xml><?xml version="1.0" encoding="utf-8"?>
<Types xmlns="http://schemas.openxmlformats.org/package/2006/content-types">
  <Default Extension="jfif" ContentType="image/j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68" r:id="rId3"/>
    <p:sldId id="269" r:id="rId4"/>
    <p:sldId id="264" r:id="rId5"/>
    <p:sldId id="270" r:id="rId6"/>
    <p:sldId id="272" r:id="rId7"/>
    <p:sldId id="277" r:id="rId8"/>
    <p:sldId id="278" r:id="rId9"/>
    <p:sldId id="266" r:id="rId10"/>
    <p:sldId id="262" r:id="rId11"/>
    <p:sldId id="273" r:id="rId12"/>
    <p:sldId id="279" r:id="rId13"/>
    <p:sldId id="280" r:id="rId14"/>
    <p:sldId id="281" r:id="rId15"/>
    <p:sldId id="282" r:id="rId16"/>
    <p:sldId id="285" r:id="rId17"/>
    <p:sldId id="283" r:id="rId18"/>
    <p:sldId id="284" r:id="rId19"/>
    <p:sldId id="287" r:id="rId20"/>
    <p:sldId id="288" r:id="rId21"/>
    <p:sldId id="286" r:id="rId22"/>
    <p:sldId id="289" r:id="rId23"/>
    <p:sldId id="27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1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cli\Downloads\Docentes%20Permanentes%202021.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Sucupira%202021.2024\Produ&#231;&#227;o%20totais%20docentes%202021.2024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/>
              <a:t>Comparação da Produção Qualificada dos Docentes do PPGOP do quadriênio </a:t>
            </a:r>
            <a:r>
              <a:rPr lang="pt-BR" sz="2000" dirty="0" smtClean="0"/>
              <a:t>2017-2020 </a:t>
            </a:r>
            <a:r>
              <a:rPr lang="pt-BR" sz="2000" dirty="0"/>
              <a:t>em relação ao quadriênio 2021-2024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'[Docentes Permanentes 2021.2024.xlsx]Produção'!$AT$40</c:f>
              <c:strCache>
                <c:ptCount val="1"/>
                <c:pt idx="0">
                  <c:v>2021-2024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'[Docentes Permanentes 2021.2024.xlsx]Produção'!$AU$39:$AX$39</c:f>
              <c:strCache>
                <c:ptCount val="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</c:strCache>
            </c:strRef>
          </c:cat>
          <c:val>
            <c:numRef>
              <c:f>'[Docentes Permanentes 2021.2024.xlsx]Produção'!$AU$40:$AX$40</c:f>
              <c:numCache>
                <c:formatCode>General</c:formatCode>
                <c:ptCount val="4"/>
                <c:pt idx="0">
                  <c:v>78</c:v>
                </c:pt>
                <c:pt idx="1">
                  <c:v>66</c:v>
                </c:pt>
                <c:pt idx="2">
                  <c:v>57</c:v>
                </c:pt>
                <c:pt idx="3">
                  <c:v>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D-4BB4-9D21-662D63894AB1}"/>
            </c:ext>
          </c:extLst>
        </c:ser>
        <c:ser>
          <c:idx val="1"/>
          <c:order val="1"/>
          <c:tx>
            <c:strRef>
              <c:f>'[Docentes Permanentes 2021.2024.xlsx]Produção'!$AT$41</c:f>
              <c:strCache>
                <c:ptCount val="1"/>
                <c:pt idx="0">
                  <c:v>2017-2020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'[Docentes Permanentes 2021.2024.xlsx]Produção'!$AU$39:$AX$39</c:f>
              <c:strCache>
                <c:ptCount val="4"/>
                <c:pt idx="0">
                  <c:v>A1</c:v>
                </c:pt>
                <c:pt idx="1">
                  <c:v>A2</c:v>
                </c:pt>
                <c:pt idx="2">
                  <c:v>A3</c:v>
                </c:pt>
                <c:pt idx="3">
                  <c:v>A4</c:v>
                </c:pt>
              </c:strCache>
            </c:strRef>
          </c:cat>
          <c:val>
            <c:numRef>
              <c:f>'[Docentes Permanentes 2021.2024.xlsx]Produção'!$AU$41:$AX$41</c:f>
              <c:numCache>
                <c:formatCode>General</c:formatCode>
                <c:ptCount val="4"/>
                <c:pt idx="0">
                  <c:v>12</c:v>
                </c:pt>
                <c:pt idx="1">
                  <c:v>29</c:v>
                </c:pt>
                <c:pt idx="2">
                  <c:v>74</c:v>
                </c:pt>
                <c:pt idx="3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D-4BB4-9D21-662D63894A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69706424"/>
        <c:axId val="469712328"/>
      </c:barChart>
      <c:catAx>
        <c:axId val="469706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712328"/>
        <c:crosses val="autoZero"/>
        <c:auto val="1"/>
        <c:lblAlgn val="ctr"/>
        <c:lblOffset val="100"/>
        <c:noMultiLvlLbl val="0"/>
      </c:catAx>
      <c:valAx>
        <c:axId val="469712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69706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/>
              <a:t>Quantidade de Dissertações/Teses defendidas no PPGOP por </a:t>
            </a:r>
            <a:r>
              <a:rPr lang="pt-BR" dirty="0" smtClean="0"/>
              <a:t>Quadriênio 2021-2024</a:t>
            </a:r>
            <a:endParaRPr lang="pt-B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Planilha4!$A$23</c:f>
              <c:strCache>
                <c:ptCount val="1"/>
                <c:pt idx="0">
                  <c:v>2012</c:v>
                </c:pt>
              </c:strCache>
            </c:strRef>
          </c:tx>
          <c:spPr>
            <a:gradFill>
              <a:gsLst>
                <a:gs pos="100000">
                  <a:schemeClr val="accent1">
                    <a:alpha val="0"/>
                  </a:schemeClr>
                </a:gs>
                <a:gs pos="50000">
                  <a:schemeClr val="accent1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3638408852827971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02-420C-B257-C507E01D4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Planilha4!$B$23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6-41E0-88A0-3EC90717D75B}"/>
            </c:ext>
          </c:extLst>
        </c:ser>
        <c:ser>
          <c:idx val="1"/>
          <c:order val="1"/>
          <c:tx>
            <c:strRef>
              <c:f>Planilha4!$A$24</c:f>
              <c:strCache>
                <c:ptCount val="1"/>
                <c:pt idx="0">
                  <c:v>2013-2016</c:v>
                </c:pt>
              </c:strCache>
            </c:strRef>
          </c:tx>
          <c:spPr>
            <a:gradFill>
              <a:gsLst>
                <a:gs pos="100000">
                  <a:schemeClr val="accent2">
                    <a:alpha val="0"/>
                  </a:schemeClr>
                </a:gs>
                <a:gs pos="50000">
                  <a:schemeClr val="accent2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4786788033165513E-2"/>
                  <c:y val="-3.148148148148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02-420C-B257-C507E01D4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Planilha4!$B$24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16-41E0-88A0-3EC90717D75B}"/>
            </c:ext>
          </c:extLst>
        </c:ser>
        <c:ser>
          <c:idx val="2"/>
          <c:order val="2"/>
          <c:tx>
            <c:strRef>
              <c:f>Planilha4!$A$25</c:f>
              <c:strCache>
                <c:ptCount val="1"/>
                <c:pt idx="0">
                  <c:v>2017-2020</c:v>
                </c:pt>
              </c:strCache>
            </c:strRef>
          </c:tx>
          <c:spPr>
            <a:gradFill>
              <a:gsLst>
                <a:gs pos="100000">
                  <a:schemeClr val="accent3">
                    <a:alpha val="0"/>
                  </a:schemeClr>
                </a:gs>
                <a:gs pos="50000">
                  <a:schemeClr val="accent3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4.9380304754515866E-2"/>
                  <c:y val="-3.8888888888888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02-420C-B257-C507E01D4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Planilha4!$B$25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616-41E0-88A0-3EC90717D75B}"/>
            </c:ext>
          </c:extLst>
        </c:ser>
        <c:ser>
          <c:idx val="3"/>
          <c:order val="3"/>
          <c:tx>
            <c:strRef>
              <c:f>Planilha4!$A$26</c:f>
              <c:strCache>
                <c:ptCount val="1"/>
                <c:pt idx="0">
                  <c:v>2021-2024</c:v>
                </c:pt>
              </c:strCache>
            </c:strRef>
          </c:tx>
          <c:spPr>
            <a:gradFill>
              <a:gsLst>
                <a:gs pos="100000">
                  <a:schemeClr val="accent4">
                    <a:alpha val="0"/>
                  </a:schemeClr>
                </a:gs>
                <a:gs pos="50000">
                  <a:schemeClr val="accent4"/>
                </a:gs>
              </a:gsLst>
              <a:lin ang="5400000" scaled="0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5.7418959016878997E-2"/>
                  <c:y val="-2.5925925925925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02-420C-B257-C507E01D41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Planilha4!$B$26</c:f>
              <c:numCache>
                <c:formatCode>General</c:formatCode>
                <c:ptCount val="1"/>
                <c:pt idx="0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16-41E0-88A0-3EC90717D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433376288"/>
        <c:axId val="433377600"/>
        <c:axId val="444923920"/>
      </c:bar3DChart>
      <c:catAx>
        <c:axId val="43337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3377600"/>
        <c:crosses val="autoZero"/>
        <c:auto val="1"/>
        <c:lblAlgn val="ctr"/>
        <c:lblOffset val="100"/>
        <c:noMultiLvlLbl val="0"/>
      </c:catAx>
      <c:valAx>
        <c:axId val="433377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3376288"/>
        <c:crosses val="autoZero"/>
        <c:crossBetween val="between"/>
      </c:valAx>
      <c:serAx>
        <c:axId val="444923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3337760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5400000" scaled="0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0.71589</cdr:x>
      <cdr:y>0.27668</cdr:y>
    </cdr:from>
    <cdr:to>
      <cdr:x>0.89154</cdr:x>
      <cdr:y>0.38076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6915468" y="1666876"/>
          <a:ext cx="1696719" cy="627062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pt-BR" sz="1100" dirty="0"/>
            <a:t>Aumento de 49%</a:t>
          </a:r>
          <a:r>
            <a:rPr lang="pt-BR" sz="1100" baseline="0" dirty="0"/>
            <a:t> </a:t>
          </a:r>
          <a:r>
            <a:rPr lang="pt-BR" sz="1100" baseline="0" dirty="0" smtClean="0"/>
            <a:t>nas</a:t>
          </a:r>
          <a:r>
            <a:rPr lang="pt-BR" sz="1100" dirty="0" smtClean="0"/>
            <a:t> defesas </a:t>
          </a:r>
          <a:r>
            <a:rPr lang="pt-BR" sz="1100" baseline="0" dirty="0" smtClean="0"/>
            <a:t>em </a:t>
          </a:r>
          <a:r>
            <a:rPr lang="pt-BR" sz="1100" baseline="0" dirty="0"/>
            <a:t>relação ao quadriênio anterior</a:t>
          </a:r>
          <a:r>
            <a:rPr lang="pt-BR" sz="1100" dirty="0"/>
            <a:t> 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20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30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383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9721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8804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7231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2316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7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4368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81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733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829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18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781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0797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564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3773-9B9D-4E4B-AED3-B5F2F7ADDB08}" type="datetimeFigureOut">
              <a:rPr lang="pt-BR" smtClean="0"/>
              <a:t>23/04/2025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FA1182E-1EE0-4AF3-91A5-623AA3E51B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1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fsm.br/cursos/pos-graduacao/santa-maria/ppgop/instrucoes-aos-aluno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fsm.br/cursos/pos-graduacao/santa-maria/ppgop/plano-de-estud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positorio.ufsm.br/handle/1/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fsm.br/cursos/pos-graduacao/santa-maria/ppgop/instrucoes-aos-aluno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ufsm.br/cursos/pos-graduacao/santa-maria/ppgop/plano-de-estudo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positorio.ufsm.br/handle/1/2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mailto:ppgop@ufsm.br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1.jf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magojr.com/journalrank.php" TargetMode="External"/><Relationship Id="rId2" Type="http://schemas.openxmlformats.org/officeDocument/2006/relationships/hyperlink" Target="http://www.spell.org.br/impact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2374" y="1958197"/>
            <a:ext cx="8825658" cy="2353358"/>
          </a:xfrm>
        </p:spPr>
        <p:txBody>
          <a:bodyPr/>
          <a:lstStyle/>
          <a:p>
            <a:pPr algn="ctr"/>
            <a:r>
              <a:rPr lang="pt-BR" sz="4400" dirty="0" smtClean="0"/>
              <a:t>Turmas 2025</a:t>
            </a:r>
            <a:br>
              <a:rPr lang="pt-BR" sz="4400" dirty="0" smtClean="0"/>
            </a:br>
            <a:r>
              <a:rPr lang="pt-BR" sz="4400" dirty="0" smtClean="0"/>
              <a:t>MESTRADO E DOUTORADO</a:t>
            </a:r>
            <a:br>
              <a:rPr lang="pt-BR" sz="4400" dirty="0" smtClean="0"/>
            </a:br>
            <a:r>
              <a:rPr lang="pt-BR" sz="4400" dirty="0" smtClean="0"/>
              <a:t>SEJAM BEM VINDO!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endParaRPr lang="pt-BR" sz="1600" dirty="0"/>
          </a:p>
          <a:p>
            <a:pPr algn="r"/>
            <a:r>
              <a:rPr lang="pt-BR" sz="1600" dirty="0" smtClean="0"/>
              <a:t>Coordenação: Prof. Breno augusto </a:t>
            </a:r>
            <a:r>
              <a:rPr lang="pt-BR" sz="1600" dirty="0" smtClean="0"/>
              <a:t>Diniz </a:t>
            </a:r>
            <a:r>
              <a:rPr lang="pt-BR" sz="1600" dirty="0" smtClean="0"/>
              <a:t>pereira</a:t>
            </a:r>
          </a:p>
          <a:p>
            <a:pPr algn="r"/>
            <a:r>
              <a:rPr lang="pt-BR" sz="1600" dirty="0"/>
              <a:t> </a:t>
            </a:r>
            <a:r>
              <a:rPr lang="pt-BR" sz="1600" dirty="0" smtClean="0"/>
              <a:t>                               Prof. </a:t>
            </a:r>
            <a:r>
              <a:rPr lang="pt-BR" sz="1600" dirty="0" err="1" smtClean="0"/>
              <a:t>Reisoli</a:t>
            </a:r>
            <a:r>
              <a:rPr lang="pt-BR" sz="1600" dirty="0" smtClean="0"/>
              <a:t> </a:t>
            </a:r>
            <a:r>
              <a:rPr lang="pt-BR" sz="1600" dirty="0" err="1" smtClean="0"/>
              <a:t>bender</a:t>
            </a:r>
            <a:r>
              <a:rPr lang="pt-BR" sz="1600" dirty="0" smtClean="0"/>
              <a:t> filho</a:t>
            </a:r>
            <a:endParaRPr lang="pt-BR" sz="16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844658" y="198407"/>
            <a:ext cx="96327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/>
              <a:t>UNIVERSIDADE FEDERAL DE SANTA MARIA</a:t>
            </a:r>
          </a:p>
          <a:p>
            <a:pPr algn="ctr"/>
            <a:r>
              <a:rPr lang="pt-BR" sz="2000" b="1" dirty="0" smtClean="0"/>
              <a:t>CENTRO DE CIÊNCIAS SOCIAIS E HUMANAS</a:t>
            </a:r>
          </a:p>
          <a:p>
            <a:pPr algn="ctr"/>
            <a:r>
              <a:rPr lang="pt-BR" sz="2000" b="1" dirty="0" smtClean="0"/>
              <a:t>PROGRAMA DE PÓS-GRADUAÇÃO EM GESTÃO DE ORGANIZAÇÕES PÚBLICAS</a:t>
            </a:r>
            <a:endParaRPr lang="pt-BR" sz="2000" b="1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083" y="0"/>
            <a:ext cx="1715655" cy="170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0533897"/>
              </p:ext>
            </p:extLst>
          </p:nvPr>
        </p:nvGraphicFramePr>
        <p:xfrm>
          <a:off x="612474" y="0"/>
          <a:ext cx="1105906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391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268083"/>
            <a:ext cx="8946541" cy="5158595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Reduzir a discrepância entre os docentes do NDP. Fazer um recredenciamento baseado nos dados do relatório sucupira. Alguns docentes deverão ser enquadrados como colaboradores;</a:t>
            </a:r>
          </a:p>
          <a:p>
            <a:pPr algn="just"/>
            <a:r>
              <a:rPr lang="pt-BR" dirty="0" smtClean="0"/>
              <a:t>Incentivar a Internacionalização de docentes e discentes;</a:t>
            </a:r>
          </a:p>
          <a:p>
            <a:pPr algn="just"/>
            <a:r>
              <a:rPr lang="pt-BR" dirty="0" smtClean="0"/>
              <a:t>Aumentar o número de docentes do NDP com pós-doutorado no exterior;</a:t>
            </a:r>
          </a:p>
          <a:p>
            <a:pPr algn="just"/>
            <a:r>
              <a:rPr lang="pt-BR" dirty="0" smtClean="0"/>
              <a:t>Aumentar o ingresso de novos discentes oriundos do exterior;</a:t>
            </a:r>
          </a:p>
          <a:p>
            <a:pPr algn="just"/>
            <a:r>
              <a:rPr lang="pt-BR" dirty="0" smtClean="0"/>
              <a:t>Mensurar o impacto dos produtos tecnológicos criados;</a:t>
            </a:r>
          </a:p>
          <a:p>
            <a:pPr algn="just"/>
            <a:r>
              <a:rPr lang="pt-BR" dirty="0" smtClean="0"/>
              <a:t>Incentivar a participação de docentes e discentes em atividades com a sociedade, relacionadas ao perfil do programa;</a:t>
            </a:r>
          </a:p>
          <a:p>
            <a:pPr algn="just"/>
            <a:r>
              <a:rPr lang="pt-BR" dirty="0" smtClean="0"/>
              <a:t>Incentivar a publicação em periódicos internacionais e relacionados a área da Administração Pública.</a:t>
            </a:r>
          </a:p>
          <a:p>
            <a:pPr algn="just"/>
            <a:r>
              <a:rPr lang="pt-BR" dirty="0" smtClean="0"/>
              <a:t>Aumentar o número de discentes em publicações de alto impacto.</a:t>
            </a:r>
          </a:p>
          <a:p>
            <a:pPr algn="just"/>
            <a:r>
              <a:rPr lang="pt-BR" dirty="0" smtClean="0"/>
              <a:t>Incentivar as parcerias entre os docentes do PPGOP com docentes de outros </a:t>
            </a:r>
            <a:r>
              <a:rPr lang="pt-BR" dirty="0" err="1" smtClean="0"/>
              <a:t>PPGs</a:t>
            </a:r>
            <a:r>
              <a:rPr lang="pt-BR" dirty="0" smtClean="0"/>
              <a:t> no país e no exterior.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3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CURSO DE MESTRADO PROFISSIONAL EM GESTÃO DE ORGANIZAÇÕES PÚBLICAS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59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Prazos e 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2743" y="1532709"/>
            <a:ext cx="10241869" cy="476358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2000" dirty="0" smtClean="0"/>
              <a:t>Necessário a realização de 24 créditos, sendo 06 créditos obrigatórios e 18 créditos eletivos;</a:t>
            </a:r>
          </a:p>
          <a:p>
            <a:pPr algn="just"/>
            <a:r>
              <a:rPr lang="pt-BR" sz="2000" dirty="0" smtClean="0"/>
              <a:t>As disciplinas deverão ser concluídas em até 12 meses;</a:t>
            </a:r>
          </a:p>
          <a:p>
            <a:pPr algn="just"/>
            <a:r>
              <a:rPr lang="pt-BR" sz="2000" dirty="0" smtClean="0"/>
              <a:t>Poderá solicitar o aproveitamento de, no máximo, </a:t>
            </a:r>
            <a:r>
              <a:rPr lang="pt-BR" sz="2000" dirty="0"/>
              <a:t>04 créditos. As disciplinas devem ter sido cursadas num período não superior a 5 (cinco) </a:t>
            </a:r>
            <a:r>
              <a:rPr lang="pt-BR" sz="2000" dirty="0" smtClean="0"/>
              <a:t>anos anteriores </a:t>
            </a:r>
            <a:r>
              <a:rPr lang="pt-BR" sz="2000" dirty="0"/>
              <a:t>à matrícula do discente como aluno regular, ou enquanto ele </a:t>
            </a:r>
            <a:r>
              <a:rPr lang="pt-BR" sz="2000" dirty="0" smtClean="0"/>
              <a:t>estiver matriculado </a:t>
            </a:r>
            <a:r>
              <a:rPr lang="pt-BR" sz="2000" dirty="0"/>
              <a:t>como aluno regular no PPGOP</a:t>
            </a:r>
            <a:r>
              <a:rPr lang="pt-BR" sz="2000" dirty="0" smtClean="0"/>
              <a:t>.</a:t>
            </a:r>
          </a:p>
          <a:p>
            <a:pPr algn="just"/>
            <a:r>
              <a:rPr lang="pt-BR" sz="2000" dirty="0" smtClean="0"/>
              <a:t>Para aproveitamento entrar no site </a:t>
            </a:r>
            <a:r>
              <a:rPr lang="pt-BR" sz="2000" dirty="0"/>
              <a:t>do PPGOP (</a:t>
            </a:r>
            <a:r>
              <a:rPr lang="pt-BR" sz="2000" dirty="0">
                <a:hlinkClick r:id="rId2"/>
              </a:rPr>
              <a:t>https://</a:t>
            </a:r>
            <a:r>
              <a:rPr lang="pt-BR" sz="2000" dirty="0" smtClean="0">
                <a:hlinkClick r:id="rId2"/>
              </a:rPr>
              <a:t>www.ufsm.br/cursos/pos-graduacao/santa-maria/ppgop/instrucoes-aos-alunos</a:t>
            </a:r>
            <a:r>
              <a:rPr lang="pt-BR" sz="2000" dirty="0" smtClean="0"/>
              <a:t>) </a:t>
            </a:r>
          </a:p>
          <a:p>
            <a:pPr algn="just"/>
            <a:r>
              <a:rPr lang="pt-BR" sz="2000" dirty="0" smtClean="0"/>
              <a:t>12 meses para a defesa do projeto de dissertação;</a:t>
            </a:r>
          </a:p>
          <a:p>
            <a:pPr algn="just"/>
            <a:r>
              <a:rPr lang="pt-BR" sz="2000" dirty="0" smtClean="0"/>
              <a:t>Caberá pedido de prorrogação de prazo de 03 meses para defesa de projeto de dissertação e de 06 meses para defesa final da dissertação, a critério do colegiado.</a:t>
            </a:r>
          </a:p>
          <a:p>
            <a:pPr algn="just"/>
            <a:r>
              <a:rPr lang="pt-BR" sz="2000" dirty="0" smtClean="0"/>
              <a:t>Proficiência em língua inglesa ou espanhola.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3550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22959" y="26705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Disciplinas – Mestrado</a:t>
            </a:r>
            <a:br>
              <a:rPr lang="pt-BR" dirty="0" smtClean="0"/>
            </a:br>
            <a:r>
              <a:rPr lang="pt-BR" sz="1300" dirty="0" smtClean="0"/>
              <a:t>(https</a:t>
            </a:r>
            <a:r>
              <a:rPr lang="pt-BR" sz="1300" dirty="0"/>
              <a:t>://</a:t>
            </a:r>
            <a:r>
              <a:rPr lang="pt-BR" sz="1300" dirty="0" smtClean="0"/>
              <a:t>www.ufsm.br/cursos/pos-graduacao/santa-maria/ppgop/informacoes-do-currículo)</a:t>
            </a:r>
            <a:endParaRPr lang="pt-BR" sz="1300" dirty="0"/>
          </a:p>
        </p:txBody>
      </p:sp>
      <p:sp>
        <p:nvSpPr>
          <p:cNvPr id="3" name="Retângulo 2"/>
          <p:cNvSpPr/>
          <p:nvPr/>
        </p:nvSpPr>
        <p:spPr>
          <a:xfrm>
            <a:off x="731520" y="1264555"/>
            <a:ext cx="112950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DISCIPLINAS EIXO COMUM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Obrigatórias: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1. Gestão de organizações públicas - 4 créditos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2. Processo e método de pesquisa nas ciências sociais - 2 créditos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DISCIPLINAS EIXO INSTRUMENTAL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1. Análise de dados quantitativos - 2 créditos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2. Análise qualitativa de dados - 2 créditos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Construção Teórica em Gestão Pública – 2 créditos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a) DISCIPLINAS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LINHA PESSOAS E SOCIEDADE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b) DISCIPLINAS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LINHA FERRAMENTAS DE AVALIAÇÃO E CONTROLE NA GESTÃO PÚBLICA</a:t>
            </a: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c) DISCIPLINAS </a:t>
            </a:r>
            <a:r>
              <a:rPr lang="pt-BR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LINHA INOVAÇÃO E MODERNIZAÇÃO DE SISTEMAS E PROCESSOS </a:t>
            </a:r>
            <a:r>
              <a:rPr lang="pt-BR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ADMINISTRATIVOS</a:t>
            </a:r>
            <a:endParaRPr lang="pt-BR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2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Confecção do Plano de Estudos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 </a:t>
            </a:r>
            <a:r>
              <a:rPr lang="pt-BR" dirty="0"/>
              <a:t>o link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www.ufsm.br/cursos/pos-graduacao/santa-maria/ppgop/plano-de-estudos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069" y="3147832"/>
            <a:ext cx="3243184" cy="28776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2778" y="6139822"/>
            <a:ext cx="363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https://www.ufsm.br/app/uploads/sites/611/2019/04/TUTORIAL-PLANO-DE-ESTUDOS.pdf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917" y="3137130"/>
            <a:ext cx="7310960" cy="289909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608320" y="6139822"/>
            <a:ext cx="4432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https://portal.ufsm.br/estudantil/index.html</a:t>
            </a:r>
          </a:p>
        </p:txBody>
      </p:sp>
    </p:spTree>
    <p:extLst>
      <p:ext uri="{BB962C8B-B14F-4D97-AF65-F5344CB8AC3E}">
        <p14:creationId xmlns:p14="http://schemas.microsoft.com/office/powerpoint/2010/main" val="395694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Defesa da Dissertação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66651" y="2133600"/>
            <a:ext cx="10537961" cy="3777622"/>
          </a:xfrm>
        </p:spPr>
        <p:txBody>
          <a:bodyPr/>
          <a:lstStyle/>
          <a:p>
            <a:pPr algn="just"/>
            <a:r>
              <a:rPr lang="pt-BR" dirty="0" smtClean="0"/>
              <a:t>Deverá se construído, separadamente, mas um interligado ao outro:</a:t>
            </a:r>
          </a:p>
          <a:p>
            <a:pPr marL="457200" lvl="1" indent="0" algn="just">
              <a:buNone/>
            </a:pPr>
            <a:r>
              <a:rPr lang="pt-BR" dirty="0" smtClean="0"/>
              <a:t>1. </a:t>
            </a:r>
            <a:r>
              <a:rPr lang="pt-BR" dirty="0"/>
              <a:t>Uma dissertação (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repositorio.ufsm.br/handle/1/27</a:t>
            </a:r>
            <a:r>
              <a:rPr lang="pt-BR" dirty="0" smtClean="0"/>
              <a:t>) ;</a:t>
            </a:r>
          </a:p>
          <a:p>
            <a:pPr marL="457200" lvl="1" indent="0" algn="just">
              <a:buNone/>
            </a:pPr>
            <a:r>
              <a:rPr lang="pt-BR" dirty="0" smtClean="0"/>
              <a:t>2. Um produto tecnológico com potencial de aplicação em uma organização ou sociedade.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319062" y="5911222"/>
            <a:ext cx="4184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https://www.youtube.com/watch?v=lzLq87DM5_I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99" y="3431419"/>
            <a:ext cx="4109599" cy="247980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03576" y="5911222"/>
            <a:ext cx="485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https://www.ufsm.br/cursos/pos-graduacao/santa-maria/ppgop/produtos-tecnologicos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784" y="3417775"/>
            <a:ext cx="1584441" cy="226484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389" y="3431419"/>
            <a:ext cx="1855945" cy="22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CURSO DE DOUTORADO PROFISSIONAL EM GESTÃO DE ORGANIZAÇÕES PÚBLICAS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93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Prazos e Requisitos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70858" y="1645920"/>
            <a:ext cx="10564086" cy="3777622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1600" dirty="0"/>
              <a:t>Necessário a realização de </a:t>
            </a:r>
            <a:r>
              <a:rPr lang="pt-BR" sz="1600" dirty="0" smtClean="0"/>
              <a:t>42 </a:t>
            </a:r>
            <a:r>
              <a:rPr lang="pt-BR" sz="1600" dirty="0"/>
              <a:t>créditos, sendo trinta e seis (36) créditos em disciplinas e seis (06) créditos em atividades </a:t>
            </a:r>
            <a:r>
              <a:rPr lang="pt-BR" sz="1600" dirty="0" smtClean="0"/>
              <a:t>complementares;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 smtClean="0"/>
              <a:t>Nos 06 créditos de atividades complementares o (a) discente </a:t>
            </a:r>
            <a:r>
              <a:rPr lang="pt-BR" sz="1600" dirty="0"/>
              <a:t>deverá escrever artigo (s) e desenvolver produtos tecnológicos na linha de pesquisa de seu trabalho de </a:t>
            </a:r>
            <a:r>
              <a:rPr lang="pt-BR" sz="1600" dirty="0" smtClean="0"/>
              <a:t>tese;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 smtClean="0"/>
              <a:t>As disciplinas deverão ser concluídas em até 24 meses;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 smtClean="0"/>
              <a:t>Em até 24 meses deverá acontecer a defesa do projeto de tese perante uma banca, constituída de 04 doutores, sendo 02 da UFSM e dois de fora da UFSM. Obrigatoriamente um de fora do Estado do RS;</a:t>
            </a:r>
            <a:endParaRPr lang="pt-BR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/>
              <a:t>Poderá solicitar o aproveitamento de, no máximo, </a:t>
            </a:r>
            <a:r>
              <a:rPr lang="pt-BR" sz="1600" dirty="0" smtClean="0"/>
              <a:t>08 </a:t>
            </a:r>
            <a:r>
              <a:rPr lang="pt-BR" sz="1600" dirty="0"/>
              <a:t>créditos. As disciplinas devem ter sido cursadas num período não superior a 5 (cinco) anos anteriores à matrícula do discente como aluno regular, ou enquanto ele estiver matriculado como aluno regular no </a:t>
            </a:r>
            <a:r>
              <a:rPr lang="pt-BR" sz="1600" dirty="0" smtClean="0"/>
              <a:t>PPGOP;</a:t>
            </a:r>
            <a:endParaRPr lang="pt-BR" sz="16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1600" dirty="0"/>
              <a:t>Para aproveitamento entrar no site do PPGOP (</a:t>
            </a:r>
            <a:r>
              <a:rPr lang="pt-BR" sz="1600" dirty="0">
                <a:hlinkClick r:id="rId2"/>
              </a:rPr>
              <a:t>https://www.ufsm.br/cursos/pos-graduacao/santa-maria/ppgop/instrucoes-aos-alunos</a:t>
            </a:r>
            <a:r>
              <a:rPr lang="pt-BR" sz="1600" dirty="0"/>
              <a:t>) </a:t>
            </a:r>
            <a:r>
              <a:rPr lang="pt-BR" sz="1600" dirty="0" smtClean="0"/>
              <a:t>;</a:t>
            </a:r>
            <a:endParaRPr lang="pt-B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 smtClean="0"/>
              <a:t>Caberá </a:t>
            </a:r>
            <a:r>
              <a:rPr lang="pt-BR" sz="1600" dirty="0"/>
              <a:t>pedido de prorrogação de prazo de 03 meses para defesa de projeto de </a:t>
            </a:r>
            <a:r>
              <a:rPr lang="pt-BR" sz="1600" dirty="0" smtClean="0"/>
              <a:t>tese </a:t>
            </a:r>
            <a:r>
              <a:rPr lang="pt-BR" sz="1600" dirty="0"/>
              <a:t>e de 06 meses para defesa final da </a:t>
            </a:r>
            <a:r>
              <a:rPr lang="pt-BR" sz="1600" dirty="0" smtClean="0"/>
              <a:t>tese, </a:t>
            </a:r>
            <a:r>
              <a:rPr lang="pt-BR" sz="1600" dirty="0"/>
              <a:t>a critério do colegiado</a:t>
            </a:r>
            <a:r>
              <a:rPr lang="pt-BR" sz="16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1600" dirty="0" smtClean="0"/>
              <a:t>Proficiência em língua inglesa ou espanhola.</a:t>
            </a:r>
            <a:endParaRPr lang="pt-BR" sz="1600" dirty="0"/>
          </a:p>
          <a:p>
            <a:pPr>
              <a:buFont typeface="Wingdings" panose="05000000000000000000" pitchFamily="2" charset="2"/>
              <a:buChar char="Ø"/>
            </a:pP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4707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3919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Disciplinas – </a:t>
            </a:r>
            <a:r>
              <a:rPr lang="pt-BR" dirty="0" smtClean="0"/>
              <a:t>Doutorado</a:t>
            </a:r>
            <a:br>
              <a:rPr lang="pt-BR" dirty="0" smtClean="0"/>
            </a:br>
            <a:r>
              <a:rPr lang="pt-BR" sz="1300" dirty="0" smtClean="0"/>
              <a:t>(</a:t>
            </a:r>
            <a:r>
              <a:rPr lang="pt-BR" sz="1300" dirty="0"/>
              <a:t>https://</a:t>
            </a:r>
            <a:r>
              <a:rPr lang="pt-BR" sz="1300" dirty="0" smtClean="0"/>
              <a:t>www.ufsm.br/cursos/pos-graduacao/santa-maria/ppgop/informacoes-do-currículo)</a:t>
            </a:r>
            <a:endParaRPr lang="pt-BR" sz="1300" dirty="0"/>
          </a:p>
        </p:txBody>
      </p:sp>
      <p:sp>
        <p:nvSpPr>
          <p:cNvPr id="3" name="Retângulo 2"/>
          <p:cNvSpPr/>
          <p:nvPr/>
        </p:nvSpPr>
        <p:spPr>
          <a:xfrm>
            <a:off x="1227088" y="1090577"/>
            <a:ext cx="10555609" cy="5457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DISCIPLINAS OBRIGATÓRIAS DA ÀREA DE CONCENTRAÇÃO (A):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Pensamento Gerencial na Gestão Pública Brasileira- 60 horas/aula - 04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Monitoramento e Avaliação de Políticas Públicas- 60 horas/aula - 04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Análise Quantitativa em Gestão Pública - 60 horas/aula - 04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Pesquisa Qualitativa - 30 horas/aula - 02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Construção do Método Científico e Desenvolvimento do Produto Tecnológico 60 horas/aula - 04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TOTAL (A) 270 horas/aula - 18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DISCIPLINAS OPTATIVAS (B):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Mínimo de 18 créditos cursados entre as </a:t>
            </a:r>
            <a:r>
              <a:rPr lang="pt-BR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disciplinas da linha, como: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Atelier </a:t>
            </a: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Tecnológico em Ferramentas de avaliação e controle da gestão pública 30 horas/aula - 02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Atelier Tecnológico em Pessoas e Sociedade 30 horas/aula - 02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Atelier Tecnológico Inovação e modernização de sistemas e processos administrativos 30 horas/aula - 02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TOTAL (B) 18 créditos - 270 horas/aula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ATIVIDADES COMPLEMENTARES OBRIGATÓRIAS (C)	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Produção acadêmica/tecnológica - 06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pt-BR" sz="13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TOTAL (C) - 06 créditos</a:t>
            </a:r>
            <a:endParaRPr lang="pt-BR" sz="13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2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 de Pós-Graduação em Gestão de Organizações Públicas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4293" y="2579130"/>
            <a:ext cx="8946541" cy="23206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2400" i="1" dirty="0" smtClean="0"/>
              <a:t>MISSÃO:</a:t>
            </a:r>
          </a:p>
          <a:p>
            <a:pPr marL="0" indent="0" algn="ctr">
              <a:buNone/>
            </a:pPr>
            <a:r>
              <a:rPr lang="pt-BR" sz="2400" i="1" dirty="0" smtClean="0"/>
              <a:t>Formar </a:t>
            </a:r>
            <a:r>
              <a:rPr lang="pt-BR" sz="2400" i="1" dirty="0"/>
              <a:t>profissionais e pesquisadores de alto nível, com atuação nacional e internacional, que possam assumir responsabilidades pela execução e liderança nas atividades públicas, levando soluções inovadores para a melhoria da qualidade de vida da população</a:t>
            </a:r>
            <a:r>
              <a:rPr lang="pt-BR" sz="2400" i="1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268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Confecção do Plano de Estudos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Ver </a:t>
            </a:r>
            <a:r>
              <a:rPr lang="pt-BR" dirty="0"/>
              <a:t>o link 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www.ufsm.br/cursos/pos-graduacao/santa-maria/ppgop/plano-de-estudos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069" y="3147832"/>
            <a:ext cx="3243184" cy="28776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92778" y="6139822"/>
            <a:ext cx="3631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https://www.ufsm.br/app/uploads/sites/611/2019/04/TUTORIAL-PLANO-DE-ESTUDOS.pdf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917" y="3137130"/>
            <a:ext cx="7310960" cy="289909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608320" y="6139822"/>
            <a:ext cx="44326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/>
              <a:t>https://portal.ufsm.br/estudantil/index.html</a:t>
            </a:r>
          </a:p>
        </p:txBody>
      </p:sp>
    </p:spTree>
    <p:extLst>
      <p:ext uri="{BB962C8B-B14F-4D97-AF65-F5344CB8AC3E}">
        <p14:creationId xmlns:p14="http://schemas.microsoft.com/office/powerpoint/2010/main" val="50673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Defesa da Tese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6948" y="1785258"/>
            <a:ext cx="10250578" cy="3777622"/>
          </a:xfrm>
        </p:spPr>
        <p:txBody>
          <a:bodyPr/>
          <a:lstStyle/>
          <a:p>
            <a:pPr algn="just"/>
            <a:r>
              <a:rPr lang="pt-BR" dirty="0" smtClean="0"/>
              <a:t>Deverá se construído, separadamente, mas um interligado ao outro: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 smtClean="0"/>
              <a:t>1. </a:t>
            </a:r>
            <a:r>
              <a:rPr lang="pt-BR" dirty="0"/>
              <a:t>Uma dissertação (</a:t>
            </a:r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repositorio.ufsm.br/handle/1/27</a:t>
            </a:r>
            <a:r>
              <a:rPr lang="pt-BR" dirty="0" smtClean="0"/>
              <a:t>) ;</a:t>
            </a:r>
          </a:p>
          <a:p>
            <a:pPr lvl="1" algn="just">
              <a:buFont typeface="Wingdings" panose="05000000000000000000" pitchFamily="2" charset="2"/>
              <a:buChar char="v"/>
            </a:pPr>
            <a:r>
              <a:rPr lang="pt-BR" dirty="0" smtClean="0"/>
              <a:t>2. Um produto tecnológico aplicado e avaliado em uma organização ou sociedade.</a:t>
            </a:r>
          </a:p>
          <a:p>
            <a:pPr lvl="1" algn="just"/>
            <a:endParaRPr lang="pt-BR" dirty="0"/>
          </a:p>
          <a:p>
            <a:pPr lvl="1" algn="just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319062" y="5911222"/>
            <a:ext cx="4184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400" dirty="0"/>
              <a:t>https://www.youtube.com/watch?v=lzLq87DM5_I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99" y="3431419"/>
            <a:ext cx="4109599" cy="2479803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203576" y="5911222"/>
            <a:ext cx="485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https://www.ufsm.br/cursos/pos-graduacao/santa-maria/ppgop/produtos-tecnologicos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6784" y="3417775"/>
            <a:ext cx="1584441" cy="226484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2389" y="3431419"/>
            <a:ext cx="1855945" cy="22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Produto Tecnológico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45029" y="1611086"/>
            <a:ext cx="10459583" cy="4300136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 smtClean="0"/>
              <a:t>No doutorado, espera-se que o produto tecnológico seja apresentado no defesa do projeto de tese, em no máximo 24 meses.</a:t>
            </a:r>
          </a:p>
          <a:p>
            <a:pPr algn="just"/>
            <a:r>
              <a:rPr lang="pt-BR" dirty="0" smtClean="0"/>
              <a:t>Aprovado a defesa do projeto de tese, o (a) discente deverá aplicar o produto tecnológico na organização pública escolhida, avaliando os resultados do trabalho.</a:t>
            </a:r>
          </a:p>
          <a:p>
            <a:pPr algn="just"/>
            <a:r>
              <a:rPr lang="pt-BR" dirty="0" smtClean="0"/>
              <a:t>A defesa final da tese consiste na apresentação do produto tecnológico aplicado, expondo os resultados de melhoria de um situação específica;</a:t>
            </a:r>
          </a:p>
          <a:p>
            <a:pPr algn="just"/>
            <a:r>
              <a:rPr lang="pt-BR" dirty="0" smtClean="0"/>
              <a:t>Em todos os produtos tecnológicos deverá ser claramente descrito os seguintes critérios:</a:t>
            </a:r>
          </a:p>
          <a:p>
            <a:pPr algn="just"/>
            <a:r>
              <a:rPr lang="pt-BR" dirty="0" smtClean="0"/>
              <a:t>A) Aderência ao programa;</a:t>
            </a:r>
          </a:p>
          <a:p>
            <a:pPr algn="just"/>
            <a:r>
              <a:rPr lang="pt-BR" dirty="0" smtClean="0"/>
              <a:t>B) Impacto real do produto tecnológico;</a:t>
            </a:r>
          </a:p>
          <a:p>
            <a:pPr algn="just"/>
            <a:r>
              <a:rPr lang="pt-BR" dirty="0" smtClean="0"/>
              <a:t>C) Aplicabilidade e </a:t>
            </a:r>
            <a:r>
              <a:rPr lang="pt-BR" dirty="0" err="1" smtClean="0"/>
              <a:t>replicabilidade</a:t>
            </a:r>
            <a:r>
              <a:rPr lang="pt-BR" dirty="0" smtClean="0"/>
              <a:t>;</a:t>
            </a:r>
          </a:p>
          <a:p>
            <a:pPr algn="just"/>
            <a:r>
              <a:rPr lang="pt-BR" dirty="0" smtClean="0"/>
              <a:t>D) Complexidade e;</a:t>
            </a:r>
          </a:p>
          <a:p>
            <a:pPr algn="just"/>
            <a:r>
              <a:rPr lang="pt-BR" dirty="0" smtClean="0"/>
              <a:t>E) Inovação.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832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723618" y="3016694"/>
            <a:ext cx="8915399" cy="1468800"/>
          </a:xfrm>
        </p:spPr>
        <p:txBody>
          <a:bodyPr/>
          <a:lstStyle/>
          <a:p>
            <a:pPr algn="ctr"/>
            <a:r>
              <a:rPr lang="pt-BR" dirty="0" smtClean="0"/>
              <a:t>Obrigado!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2606630" y="5419889"/>
            <a:ext cx="8915399" cy="860400"/>
          </a:xfrm>
        </p:spPr>
        <p:txBody>
          <a:bodyPr/>
          <a:lstStyle/>
          <a:p>
            <a:pPr algn="r"/>
            <a:r>
              <a:rPr lang="pt-BR" dirty="0" smtClean="0">
                <a:hlinkClick r:id="rId2"/>
              </a:rPr>
              <a:t>ppgop@ufsm.br</a:t>
            </a:r>
            <a:endParaRPr lang="pt-BR" dirty="0" smtClean="0"/>
          </a:p>
          <a:p>
            <a:pPr algn="r"/>
            <a:r>
              <a:rPr lang="pt-BR" dirty="0" smtClean="0"/>
              <a:t>sipos.ccsh@ufsm.br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3242" y="620561"/>
            <a:ext cx="3146880" cy="25229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410" y="612638"/>
            <a:ext cx="2542151" cy="2530853"/>
          </a:xfrm>
          <a:prstGeom prst="rect">
            <a:avLst/>
          </a:prstGeom>
        </p:spPr>
      </p:pic>
      <p:pic>
        <p:nvPicPr>
          <p:cNvPr id="1026" name="Picture 2" descr="Universidade Federal de Santa Maria – Wikipédia, a enciclopédia liv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955" y="620560"/>
            <a:ext cx="2602269" cy="256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5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Estratégico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1276710"/>
            <a:ext cx="8946541" cy="4971690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a Curto Prazo </a:t>
            </a:r>
            <a:r>
              <a:rPr lang="pt-BR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(2025)</a:t>
            </a:r>
          </a:p>
          <a:p>
            <a:pPr marL="0" indent="0" algn="just">
              <a:buNone/>
            </a:pPr>
            <a:r>
              <a:rPr lang="pt-BR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Desafio: Apresentar </a:t>
            </a:r>
            <a:r>
              <a:rPr lang="pt-BR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PPGOP perante a Capes como um curso totalmente </a:t>
            </a:r>
            <a:r>
              <a:rPr lang="pt-BR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consolidado.</a:t>
            </a: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pt-BR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</a:t>
            </a:r>
            <a:r>
              <a:rPr lang="pt-BR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Obter o conceito 5 na próxima avaliação pela Capes (2021-2024) </a:t>
            </a:r>
            <a:endParaRPr lang="pt-BR" sz="17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sz="1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385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17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Objetivos a Médio Prazo </a:t>
            </a:r>
            <a:r>
              <a:rPr lang="pt-BR" sz="17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(2026-2028)</a:t>
            </a:r>
            <a:endParaRPr lang="pt-BR" sz="17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97485" indent="0" algn="just">
              <a:lnSpc>
                <a:spcPct val="150000"/>
              </a:lnSpc>
              <a:buNone/>
            </a:pPr>
            <a:r>
              <a:rPr lang="pt-BR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Desafio: Ser 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 dos </a:t>
            </a:r>
            <a:r>
              <a:rPr lang="pt-BR" sz="17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PPGs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referência em Administração Pública com grande impacto dos seus produtos tecnológicos desenvolvidos com abrangência nacional e internacional.</a:t>
            </a:r>
            <a:endParaRPr lang="pt-BR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pt-BR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</a:t>
            </a:r>
            <a:r>
              <a:rPr lang="pt-BR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Criar métricas para avaliação do impacto do programa junto a sociedade</a:t>
            </a:r>
            <a:endParaRPr lang="pt-BR" sz="17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1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a Médio/Longo Prazo </a:t>
            </a:r>
            <a:r>
              <a:rPr lang="pt-BR" sz="1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(2026-2030)</a:t>
            </a:r>
          </a:p>
          <a:p>
            <a:pPr marL="0" indent="0" algn="just">
              <a:buNone/>
            </a:pPr>
            <a:r>
              <a:rPr lang="pt-BR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Desafio: Investir </a:t>
            </a:r>
            <a:r>
              <a:rPr lang="pt-BR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pesadamente em </a:t>
            </a:r>
            <a:r>
              <a:rPr lang="pt-BR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Internacionalização.</a:t>
            </a: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pt-BR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Meta</a:t>
            </a:r>
            <a:r>
              <a:rPr lang="pt-BR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Definir critérios de internacionalização para a permanência de docentes no </a:t>
            </a:r>
            <a:r>
              <a:rPr lang="pt-BR" sz="17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programa.</a:t>
            </a: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endParaRPr lang="pt-BR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8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75750"/>
          </a:xfrm>
        </p:spPr>
        <p:txBody>
          <a:bodyPr/>
          <a:lstStyle/>
          <a:p>
            <a:r>
              <a:rPr lang="pt-BR" sz="3600" b="1" dirty="0" smtClean="0"/>
              <a:t>Dados do Relatório Sucupira 2021-2024</a:t>
            </a:r>
            <a:endParaRPr lang="pt-BR" sz="36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6625"/>
              </p:ext>
            </p:extLst>
          </p:nvPr>
        </p:nvGraphicFramePr>
        <p:xfrm>
          <a:off x="774077" y="1189165"/>
          <a:ext cx="10118785" cy="5316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7678">
                  <a:extLst>
                    <a:ext uri="{9D8B030D-6E8A-4147-A177-3AD203B41FA5}">
                      <a16:colId xmlns:a16="http://schemas.microsoft.com/office/drawing/2014/main" val="4243469004"/>
                    </a:ext>
                  </a:extLst>
                </a:gridCol>
                <a:gridCol w="2051107">
                  <a:extLst>
                    <a:ext uri="{9D8B030D-6E8A-4147-A177-3AD203B41FA5}">
                      <a16:colId xmlns:a16="http://schemas.microsoft.com/office/drawing/2014/main" val="2373682781"/>
                    </a:ext>
                  </a:extLst>
                </a:gridCol>
              </a:tblGrid>
              <a:tr h="61258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Variáveis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Quantidade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872915"/>
                  </a:ext>
                </a:extLst>
              </a:tr>
              <a:tr h="338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Número de Docentes (NDP)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9919478"/>
                  </a:ext>
                </a:extLst>
              </a:tr>
              <a:tr h="338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Número de Docentes Colaboradores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 smtClean="0">
                          <a:effectLst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0959605"/>
                  </a:ext>
                </a:extLst>
              </a:tr>
              <a:tr h="338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Número de Defesas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149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5314540"/>
                  </a:ext>
                </a:extLst>
              </a:tr>
              <a:tr h="338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Número de Turmas Ofertadas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91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9195804"/>
                  </a:ext>
                </a:extLst>
              </a:tr>
              <a:tr h="338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Número de Projetos de Pesquisa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27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1614794"/>
                  </a:ext>
                </a:extLst>
              </a:tr>
              <a:tr h="338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Número de Projetos de Extensão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8436311"/>
                  </a:ext>
                </a:extLst>
              </a:tr>
              <a:tr h="338444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Número de Pesquisadores PQs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133365"/>
                  </a:ext>
                </a:extLst>
              </a:tr>
              <a:tr h="467171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Número de docentes com </a:t>
                      </a:r>
                      <a:r>
                        <a:rPr lang="pt-BR" sz="1600" u="none" strike="noStrike" dirty="0" smtClean="0">
                          <a:effectLst/>
                        </a:rPr>
                        <a:t>Bolsas por agência de fomento estaduais e outras organizações públicas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8579688"/>
                  </a:ext>
                </a:extLst>
              </a:tr>
              <a:tr h="61258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>
                          <a:effectLst/>
                        </a:rPr>
                        <a:t>Número de Projetos com financiamento externo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effectLst/>
                        </a:rPr>
                        <a:t>40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38913304"/>
                  </a:ext>
                </a:extLst>
              </a:tr>
              <a:tr h="61258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Percentual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de docentes que possuem projeto financiados na área (outros </a:t>
                      </a:r>
                      <a:r>
                        <a:rPr lang="pt-BR" sz="1600" b="1" i="0" u="none" strike="noStrike" baseline="0" dirty="0" err="1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PPGs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profissionais) Fonte: Seminário Meio Termo da área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30,9%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0792404"/>
                  </a:ext>
                </a:extLst>
              </a:tr>
              <a:tr h="61258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Percentual de docentes do PPGOP que possuem projetos</a:t>
                      </a:r>
                      <a:r>
                        <a:rPr lang="pt-BR" sz="1600" b="1" i="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com financiamentos externos no quadriênio 2021-2024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30693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4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1715" y="624110"/>
            <a:ext cx="9762898" cy="1280890"/>
          </a:xfrm>
        </p:spPr>
        <p:txBody>
          <a:bodyPr>
            <a:normAutofit/>
          </a:bodyPr>
          <a:lstStyle/>
          <a:p>
            <a:r>
              <a:rPr lang="pt-BR" sz="3400" dirty="0" smtClean="0"/>
              <a:t>Avanços Estruturais no Quadriênio 2021-2024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80457" y="2133600"/>
            <a:ext cx="10024155" cy="3777622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Aprovação do Doutorado Profissional em Gestão de Organizações Públicas;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Obrigatoriedade da produção de um produto tecnológico decorrente da dissertação;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Criação da Comissão de Autoavaliação;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Criação da Comissão de Internacionalização;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Implantação de projetos de extensão;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Criação de disciplinas com perfil </a:t>
            </a:r>
            <a:r>
              <a:rPr lang="pt-BR" sz="2000" dirty="0" err="1" smtClean="0"/>
              <a:t>extensionista</a:t>
            </a:r>
            <a:r>
              <a:rPr lang="pt-BR" sz="2000" dirty="0" smtClean="0"/>
              <a:t> e com impactos na sociedade.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000" dirty="0" smtClean="0"/>
              <a:t>Impacto é a palavra da vez na pós-graduação.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120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628" y="211178"/>
            <a:ext cx="9404723" cy="1108663"/>
          </a:xfrm>
        </p:spPr>
        <p:txBody>
          <a:bodyPr/>
          <a:lstStyle/>
          <a:p>
            <a:pPr algn="ctr"/>
            <a:r>
              <a:rPr lang="pt-BR" sz="3200" b="1" dirty="0" smtClean="0"/>
              <a:t>Impacto da Produção do PPGOP em relação ao quadriênio anterior</a:t>
            </a:r>
            <a:endParaRPr lang="pt-BR" sz="32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607619"/>
              </p:ext>
            </p:extLst>
          </p:nvPr>
        </p:nvGraphicFramePr>
        <p:xfrm>
          <a:off x="241539" y="1561376"/>
          <a:ext cx="11731925" cy="5046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72733">
                  <a:extLst>
                    <a:ext uri="{9D8B030D-6E8A-4147-A177-3AD203B41FA5}">
                      <a16:colId xmlns:a16="http://schemas.microsoft.com/office/drawing/2014/main" val="1449770002"/>
                    </a:ext>
                  </a:extLst>
                </a:gridCol>
                <a:gridCol w="1035170">
                  <a:extLst>
                    <a:ext uri="{9D8B030D-6E8A-4147-A177-3AD203B41FA5}">
                      <a16:colId xmlns:a16="http://schemas.microsoft.com/office/drawing/2014/main" val="3340913879"/>
                    </a:ext>
                  </a:extLst>
                </a:gridCol>
                <a:gridCol w="905773">
                  <a:extLst>
                    <a:ext uri="{9D8B030D-6E8A-4147-A177-3AD203B41FA5}">
                      <a16:colId xmlns:a16="http://schemas.microsoft.com/office/drawing/2014/main" val="3013828599"/>
                    </a:ext>
                  </a:extLst>
                </a:gridCol>
                <a:gridCol w="1518249">
                  <a:extLst>
                    <a:ext uri="{9D8B030D-6E8A-4147-A177-3AD203B41FA5}">
                      <a16:colId xmlns:a16="http://schemas.microsoft.com/office/drawing/2014/main" val="2911574133"/>
                    </a:ext>
                  </a:extLst>
                </a:gridCol>
              </a:tblGrid>
              <a:tr h="49240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effectLst/>
                        </a:rPr>
                        <a:t>Impacto da Produção do PPGOP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2021-2024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2017-2020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effectLst/>
                        </a:rPr>
                        <a:t>Variação (    )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91810261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Total de artigos de alto impacto publicados em periódicos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317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191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 65,97%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020998"/>
                  </a:ext>
                </a:extLst>
              </a:tr>
              <a:tr h="49240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Quantidade de Produtos Tecnológicos produzidos com </a:t>
                      </a:r>
                      <a:r>
                        <a:rPr lang="pt-BR" sz="1400" b="1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discentes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61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solidFill>
                            <a:srgbClr val="0070C0"/>
                          </a:solidFill>
                          <a:effectLst/>
                        </a:rPr>
                        <a:t>20</a:t>
                      </a:r>
                      <a:endParaRPr lang="pt-BR" sz="1400" b="1" i="0" u="none" strike="noStrike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205,00%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1010716"/>
                  </a:ext>
                </a:extLst>
              </a:tr>
              <a:tr h="49240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Quantidade de artigos publicados em periódicos com discentes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158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76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107,89%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4743484"/>
                  </a:ext>
                </a:extLst>
              </a:tr>
              <a:tr h="49240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Quantidade de artigos publicados em periódicos externos ao Brasil 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122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39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212,82%</a:t>
                      </a:r>
                      <a:endParaRPr lang="pt-BR" sz="1400" b="1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7351109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 dirty="0">
                          <a:effectLst/>
                        </a:rPr>
                        <a:t>Total de artigos publicados em periódicos no quadriênio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565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u="none" strike="noStrike" dirty="0">
                          <a:effectLst/>
                        </a:rPr>
                        <a:t>494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14,37%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4150301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H-index (todos) mais alto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39,13%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41534384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H-index (todos) médio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12,3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7,65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60,78%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3356909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i10-index (todos) mais alto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52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88,46%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3288172"/>
                  </a:ext>
                </a:extLst>
              </a:tr>
              <a:tr h="49240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i10-index (todos) médio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19,8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9,26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113,82%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1217105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H – Index (scopus) mais alto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12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33,33%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0428686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H – Index (scopus) médio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3,7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2,08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77,88%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4219095"/>
                  </a:ext>
                </a:extLst>
              </a:tr>
              <a:tr h="28564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Índice H Spell mais alto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9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7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>
                          <a:effectLst/>
                        </a:rPr>
                        <a:t>28,57%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5887408"/>
                  </a:ext>
                </a:extLst>
              </a:tr>
              <a:tr h="299251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u="none" strike="noStrike">
                          <a:effectLst/>
                        </a:rPr>
                        <a:t>Índice H Spell médio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3,1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>
                          <a:effectLst/>
                        </a:rPr>
                        <a:t>2,13</a:t>
                      </a:r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dirty="0">
                          <a:effectLst/>
                        </a:rPr>
                        <a:t>45,54%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6239908"/>
                  </a:ext>
                </a:extLst>
              </a:tr>
            </a:tbl>
          </a:graphicData>
        </a:graphic>
      </p:graphicFrame>
      <p:sp>
        <p:nvSpPr>
          <p:cNvPr id="3" name="Seta para Cima 2"/>
          <p:cNvSpPr/>
          <p:nvPr/>
        </p:nvSpPr>
        <p:spPr>
          <a:xfrm>
            <a:off x="11564983" y="1680755"/>
            <a:ext cx="148045" cy="343528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7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970155"/>
              </p:ext>
            </p:extLst>
          </p:nvPr>
        </p:nvGraphicFramePr>
        <p:xfrm>
          <a:off x="827314" y="121920"/>
          <a:ext cx="10319657" cy="6531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41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é uma produção em periódicos ideal para o PPGOP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54629" y="2133600"/>
            <a:ext cx="9849983" cy="3777622"/>
          </a:xfrm>
        </p:spPr>
        <p:txBody>
          <a:bodyPr/>
          <a:lstStyle/>
          <a:p>
            <a:pPr marL="400050" indent="-400050" algn="just">
              <a:buFont typeface="+mj-lt"/>
              <a:buAutoNum type="romanUcPeriod"/>
            </a:pPr>
            <a:r>
              <a:rPr lang="pt-BR" dirty="0" smtClean="0"/>
              <a:t>Ser um artigo publicado em periódico com aderência a área de Administração Pública e de acordo com as linhas de pesquisa do (a) docente no PPGOP;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dirty="0" smtClean="0"/>
              <a:t>Ser um periódico que está classificado como Q1 ou Q2 na lista </a:t>
            </a:r>
            <a:r>
              <a:rPr lang="pt-BR" dirty="0"/>
              <a:t>do SPELL (</a:t>
            </a:r>
            <a:r>
              <a:rPr lang="pt-BR" dirty="0">
                <a:hlinkClick r:id="rId2"/>
              </a:rPr>
              <a:t>http://</a:t>
            </a:r>
            <a:r>
              <a:rPr lang="pt-BR" dirty="0" smtClean="0">
                <a:hlinkClick r:id="rId2"/>
              </a:rPr>
              <a:t>www.spell.org.br/impacto</a:t>
            </a:r>
            <a:r>
              <a:rPr lang="pt-BR" dirty="0" smtClean="0"/>
              <a:t>) ou;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dirty="0" smtClean="0"/>
              <a:t>Está classificado no SJR no quartil Q1 </a:t>
            </a:r>
            <a:r>
              <a:rPr lang="pt-BR" dirty="0"/>
              <a:t>ou Q2 (</a:t>
            </a:r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www.scimagojr.com/journalrank.php</a:t>
            </a:r>
            <a:r>
              <a:rPr lang="pt-BR" dirty="0" smtClean="0"/>
              <a:t>);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dirty="0" smtClean="0"/>
              <a:t>Ter a participação de, no mínimo, um discente do PPGOP;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pt-BR" dirty="0" smtClean="0"/>
              <a:t>Ter a participação de um docente de outro PPG no Brasil (fora da UFSM), e/ou, principalmente no exterior.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83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06880" y="624110"/>
            <a:ext cx="9797731" cy="1280890"/>
          </a:xfrm>
        </p:spPr>
        <p:txBody>
          <a:bodyPr>
            <a:normAutofit/>
          </a:bodyPr>
          <a:lstStyle/>
          <a:p>
            <a:pPr algn="ctr"/>
            <a:r>
              <a:rPr lang="pt-BR" sz="3400" b="1" dirty="0" smtClean="0"/>
              <a:t>Produção Média por Docentes do PPGOP no quadriênio 2021-2024</a:t>
            </a:r>
            <a:endParaRPr lang="pt-BR" sz="3400" b="1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387011"/>
              </p:ext>
            </p:extLst>
          </p:nvPr>
        </p:nvGraphicFramePr>
        <p:xfrm>
          <a:off x="1500996" y="1975449"/>
          <a:ext cx="9204387" cy="4779034"/>
        </p:xfrm>
        <a:graphic>
          <a:graphicData uri="http://schemas.openxmlformats.org/drawingml/2006/table">
            <a:tbl>
              <a:tblPr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425255">
                  <a:extLst>
                    <a:ext uri="{9D8B030D-6E8A-4147-A177-3AD203B41FA5}">
                      <a16:colId xmlns:a16="http://schemas.microsoft.com/office/drawing/2014/main" val="3040662756"/>
                    </a:ext>
                  </a:extLst>
                </a:gridCol>
                <a:gridCol w="1344722">
                  <a:extLst>
                    <a:ext uri="{9D8B030D-6E8A-4147-A177-3AD203B41FA5}">
                      <a16:colId xmlns:a16="http://schemas.microsoft.com/office/drawing/2014/main" val="3646475263"/>
                    </a:ext>
                  </a:extLst>
                </a:gridCol>
                <a:gridCol w="1344722">
                  <a:extLst>
                    <a:ext uri="{9D8B030D-6E8A-4147-A177-3AD203B41FA5}">
                      <a16:colId xmlns:a16="http://schemas.microsoft.com/office/drawing/2014/main" val="3260921953"/>
                    </a:ext>
                  </a:extLst>
                </a:gridCol>
                <a:gridCol w="1089688">
                  <a:extLst>
                    <a:ext uri="{9D8B030D-6E8A-4147-A177-3AD203B41FA5}">
                      <a16:colId xmlns:a16="http://schemas.microsoft.com/office/drawing/2014/main" val="813126835"/>
                    </a:ext>
                  </a:extLst>
                </a:gridCol>
              </a:tblGrid>
              <a:tr h="78521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Produção </a:t>
                      </a:r>
                      <a:r>
                        <a:rPr lang="pt-BR" sz="1800" u="none" strike="noStrike" dirty="0" smtClean="0">
                          <a:effectLst/>
                        </a:rPr>
                        <a:t>Bibliográfica </a:t>
                      </a:r>
                      <a:r>
                        <a:rPr lang="pt-BR" sz="1800" u="none" strike="noStrike" dirty="0">
                          <a:effectLst/>
                        </a:rPr>
                        <a:t>por docente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2021-2024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2017-2020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Variação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44814"/>
                  </a:ext>
                </a:extLst>
              </a:tr>
              <a:tr h="418514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>
                          <a:effectLst/>
                        </a:rPr>
                        <a:t>Média de Produção no quadriênio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75,2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112,45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-33,13%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258439"/>
                  </a:ext>
                </a:extLst>
              </a:tr>
              <a:tr h="78521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>
                          <a:effectLst/>
                        </a:rPr>
                        <a:t>Média de Atividades Técnicas no quadriênio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31,3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51,57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-39,31%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5763"/>
                  </a:ext>
                </a:extLst>
              </a:tr>
              <a:tr h="837029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>
                          <a:effectLst/>
                        </a:rPr>
                        <a:t>Média de Publicações Bibliográficas no quadriênio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59,8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-26,42%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408662"/>
                  </a:ext>
                </a:extLst>
              </a:tr>
              <a:tr h="785213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>
                          <a:effectLst/>
                        </a:rPr>
                        <a:t>Média de Artigos Publicados em Periódicos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21,7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24,51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-11,46%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547204"/>
                  </a:ext>
                </a:extLst>
              </a:tr>
              <a:tr h="116785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800" u="none" strike="noStrike">
                          <a:effectLst/>
                        </a:rPr>
                        <a:t>Média de Artigos Publicados em Periódicos de Alto Impacto (extrato “A” do Qualis)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12,2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7,75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57,42%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5606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74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405</TotalTime>
  <Words>1778</Words>
  <Application>Microsoft Office PowerPoint</Application>
  <PresentationFormat>Widescreen</PresentationFormat>
  <Paragraphs>241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</vt:lpstr>
      <vt:lpstr>Wingdings 3</vt:lpstr>
      <vt:lpstr>Cacho</vt:lpstr>
      <vt:lpstr>Turmas 2025 MESTRADO E DOUTORADO SEJAM BEM VINDO!</vt:lpstr>
      <vt:lpstr>Programa de Pós-Graduação em Gestão de Organizações Públicas</vt:lpstr>
      <vt:lpstr>Planejamento Estratégico</vt:lpstr>
      <vt:lpstr>Dados do Relatório Sucupira 2021-2024</vt:lpstr>
      <vt:lpstr>Avanços Estruturais no Quadriênio 2021-2024</vt:lpstr>
      <vt:lpstr>Impacto da Produção do PPGOP em relação ao quadriênio anterior</vt:lpstr>
      <vt:lpstr>Apresentação do PowerPoint</vt:lpstr>
      <vt:lpstr>O que é uma produção em periódicos ideal para o PPGOP</vt:lpstr>
      <vt:lpstr>Produção Média por Docentes do PPGOP no quadriênio 2021-2024</vt:lpstr>
      <vt:lpstr>Apresentação do PowerPoint</vt:lpstr>
      <vt:lpstr>Desafios</vt:lpstr>
      <vt:lpstr>CURSO DE MESTRADO PROFISSIONAL EM GESTÃO DE ORGANIZAÇÕES PÚBLICAS</vt:lpstr>
      <vt:lpstr>Prazos e requisitos</vt:lpstr>
      <vt:lpstr>Disciplinas – Mestrado (https://www.ufsm.br/cursos/pos-graduacao/santa-maria/ppgop/informacoes-do-currículo)</vt:lpstr>
      <vt:lpstr>Confecção do Plano de Estudos</vt:lpstr>
      <vt:lpstr>Defesa da Dissertação</vt:lpstr>
      <vt:lpstr>CURSO DE DOUTORADO PROFISSIONAL EM GESTÃO DE ORGANIZAÇÕES PÚBLICAS</vt:lpstr>
      <vt:lpstr>Prazos e Requisitos</vt:lpstr>
      <vt:lpstr>Disciplinas – Doutorado (https://www.ufsm.br/cursos/pos-graduacao/santa-maria/ppgop/informacoes-do-currículo)</vt:lpstr>
      <vt:lpstr>Confecção do Plano de Estudos</vt:lpstr>
      <vt:lpstr>Defesa da Tese</vt:lpstr>
      <vt:lpstr>Produto Tecnológico</vt:lpstr>
      <vt:lpstr>Obrigado!</vt:lpstr>
    </vt:vector>
  </TitlesOfParts>
  <Company>CCSH - UFSM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132</cp:revision>
  <dcterms:created xsi:type="dcterms:W3CDTF">2025-02-19T18:53:02Z</dcterms:created>
  <dcterms:modified xsi:type="dcterms:W3CDTF">2025-04-23T11:09:47Z</dcterms:modified>
</cp:coreProperties>
</file>