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1.xml" ContentType="application/vnd.openxmlformats-officedocument.drawingml.chartshapes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8" r:id="rId3"/>
    <p:sldId id="269" r:id="rId4"/>
    <p:sldId id="267" r:id="rId5"/>
    <p:sldId id="264" r:id="rId6"/>
    <p:sldId id="270" r:id="rId7"/>
    <p:sldId id="271" r:id="rId8"/>
    <p:sldId id="257" r:id="rId9"/>
    <p:sldId id="272" r:id="rId10"/>
    <p:sldId id="277" r:id="rId11"/>
    <p:sldId id="260" r:id="rId12"/>
    <p:sldId id="275" r:id="rId13"/>
    <p:sldId id="276" r:id="rId14"/>
    <p:sldId id="279" r:id="rId15"/>
    <p:sldId id="280" r:id="rId16"/>
    <p:sldId id="265" r:id="rId17"/>
    <p:sldId id="258" r:id="rId18"/>
    <p:sldId id="266" r:id="rId19"/>
    <p:sldId id="259" r:id="rId20"/>
    <p:sldId id="261" r:id="rId21"/>
    <p:sldId id="262" r:id="rId22"/>
    <p:sldId id="263" r:id="rId23"/>
    <p:sldId id="273" r:id="rId24"/>
    <p:sldId id="274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39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5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Sucupira%202021.2024\Produ&#231;&#227;o%20totais%20docentes%202021.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ccli\Downloads\Docentes%20Permanentes%202021.202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Sucupira%202021.2024\Produ&#231;&#227;o%20totais%20docentes%202021.2024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Pasta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Sucupira%202021.2024\Produ&#231;&#227;o%20totais%20docentes%202021.2024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Sucupira%202021.2024\Produ&#231;&#227;o%20totais%20docentes%202021.2024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Sucupira%202021.2024\Produ&#231;&#227;o%20totais%20docentes%202021.2024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Sucupira%202021.2024\Produ&#231;&#227;o%20totais%20docentes%202021.2024.xlsx" TargetMode="Externa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1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Sucupira%202021.2024\Produ&#231;&#227;o%20totais%20docentes%202021.2024.xlsx" TargetMode="Externa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Distribuição da Produção Bibliográfica e Técnico-Tecnológica dos docentes Permanentes do PPGOP no Quadriênio 2021-2024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Planilha3!$B$2</c:f>
              <c:strCache>
                <c:ptCount val="1"/>
                <c:pt idx="0">
                  <c:v>Orientações concluídas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(Planilha3!$A$5,Planilha3!$A$7,Planilha3!$A$9)</c:f>
              <c:strCache>
                <c:ptCount val="3"/>
                <c:pt idx="0">
                  <c:v>Soma Ferramentas</c:v>
                </c:pt>
                <c:pt idx="1">
                  <c:v>Soma Inovação</c:v>
                </c:pt>
                <c:pt idx="2">
                  <c:v>Soma Pessoas</c:v>
                </c:pt>
              </c:strCache>
            </c:strRef>
          </c:cat>
          <c:val>
            <c:numRef>
              <c:f>(Planilha3!$B$5,Planilha3!$B$7,Planilha3!$B$9)</c:f>
              <c:numCache>
                <c:formatCode>_-* #,##0_-;\-* #,##0_-;_-* "-"??_-;_-@_-</c:formatCode>
                <c:ptCount val="3"/>
                <c:pt idx="0">
                  <c:v>41</c:v>
                </c:pt>
                <c:pt idx="1">
                  <c:v>36</c:v>
                </c:pt>
                <c:pt idx="2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2B-485B-BC5F-B2C70223F873}"/>
            </c:ext>
          </c:extLst>
        </c:ser>
        <c:ser>
          <c:idx val="1"/>
          <c:order val="1"/>
          <c:tx>
            <c:strRef>
              <c:f>Planilha3!$C$2</c:f>
              <c:strCache>
                <c:ptCount val="1"/>
                <c:pt idx="0">
                  <c:v>Orientações em 31/12/2024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(Planilha3!$A$5,Planilha3!$A$7,Planilha3!$A$9)</c:f>
              <c:strCache>
                <c:ptCount val="3"/>
                <c:pt idx="0">
                  <c:v>Soma Ferramentas</c:v>
                </c:pt>
                <c:pt idx="1">
                  <c:v>Soma Inovação</c:v>
                </c:pt>
                <c:pt idx="2">
                  <c:v>Soma Pessoas</c:v>
                </c:pt>
              </c:strCache>
            </c:strRef>
          </c:cat>
          <c:val>
            <c:numRef>
              <c:f>(Planilha3!$C$5,Planilha3!$C$7,Planilha3!$C$9)</c:f>
              <c:numCache>
                <c:formatCode>_-* #,##0_-;\-* #,##0_-;_-* "-"??_-;_-@_-</c:formatCode>
                <c:ptCount val="3"/>
                <c:pt idx="0">
                  <c:v>18</c:v>
                </c:pt>
                <c:pt idx="1">
                  <c:v>27</c:v>
                </c:pt>
                <c:pt idx="2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D2B-485B-BC5F-B2C70223F873}"/>
            </c:ext>
          </c:extLst>
        </c:ser>
        <c:ser>
          <c:idx val="3"/>
          <c:order val="2"/>
          <c:tx>
            <c:strRef>
              <c:f>Planilha3!$H$2</c:f>
              <c:strCache>
                <c:ptCount val="1"/>
                <c:pt idx="0">
                  <c:v>Total de Produção no quadriênio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(Planilha3!$A$5,Planilha3!$A$7,Planilha3!$A$9)</c:f>
              <c:strCache>
                <c:ptCount val="3"/>
                <c:pt idx="0">
                  <c:v>Soma Ferramentas</c:v>
                </c:pt>
                <c:pt idx="1">
                  <c:v>Soma Inovação</c:v>
                </c:pt>
                <c:pt idx="2">
                  <c:v>Soma Pessoas</c:v>
                </c:pt>
              </c:strCache>
            </c:strRef>
          </c:cat>
          <c:val>
            <c:numRef>
              <c:f>(Planilha3!$H$5,Planilha3!$H$7,Planilha3!$H$9)</c:f>
              <c:numCache>
                <c:formatCode>_-* #,##0_-;\-* #,##0_-;_-* "-"??_-;_-@_-</c:formatCode>
                <c:ptCount val="3"/>
                <c:pt idx="0">
                  <c:v>1140</c:v>
                </c:pt>
                <c:pt idx="1">
                  <c:v>476</c:v>
                </c:pt>
                <c:pt idx="2">
                  <c:v>340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D2B-485B-BC5F-B2C70223F873}"/>
            </c:ext>
          </c:extLst>
        </c:ser>
        <c:ser>
          <c:idx val="4"/>
          <c:order val="3"/>
          <c:tx>
            <c:strRef>
              <c:f>Planilha3!$I$2</c:f>
              <c:strCache>
                <c:ptCount val="1"/>
                <c:pt idx="0">
                  <c:v>Total de Atividades Técnicas no quadriênio </c:v>
                </c:pt>
              </c:strCache>
            </c:strRef>
          </c:tx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(Planilha3!$A$5,Planilha3!$A$7,Planilha3!$A$9)</c:f>
              <c:strCache>
                <c:ptCount val="3"/>
                <c:pt idx="0">
                  <c:v>Soma Ferramentas</c:v>
                </c:pt>
                <c:pt idx="1">
                  <c:v>Soma Inovação</c:v>
                </c:pt>
                <c:pt idx="2">
                  <c:v>Soma Pessoas</c:v>
                </c:pt>
              </c:strCache>
            </c:strRef>
          </c:cat>
          <c:val>
            <c:numRef>
              <c:f>(Planilha3!$I$5,Planilha3!$I$7,Planilha3!$I$9)</c:f>
              <c:numCache>
                <c:formatCode>_-* #,##0_-;\-* #,##0_-;_-* "-"??_-;_-@_-</c:formatCode>
                <c:ptCount val="3"/>
                <c:pt idx="0">
                  <c:v>511</c:v>
                </c:pt>
                <c:pt idx="1">
                  <c:v>176</c:v>
                </c:pt>
                <c:pt idx="2">
                  <c:v>126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D2B-485B-BC5F-B2C70223F873}"/>
            </c:ext>
          </c:extLst>
        </c:ser>
        <c:ser>
          <c:idx val="5"/>
          <c:order val="4"/>
          <c:tx>
            <c:strRef>
              <c:f>Planilha3!$J$2</c:f>
              <c:strCache>
                <c:ptCount val="1"/>
                <c:pt idx="0">
                  <c:v>Total de Publicações Bibliográficas no quadriênio 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(Planilha3!$A$5,Planilha3!$A$7,Planilha3!$A$9)</c:f>
              <c:strCache>
                <c:ptCount val="3"/>
                <c:pt idx="0">
                  <c:v>Soma Ferramentas</c:v>
                </c:pt>
                <c:pt idx="1">
                  <c:v>Soma Inovação</c:v>
                </c:pt>
                <c:pt idx="2">
                  <c:v>Soma Pessoas</c:v>
                </c:pt>
              </c:strCache>
            </c:strRef>
          </c:cat>
          <c:val>
            <c:numRef>
              <c:f>(Planilha3!$J$5,Planilha3!$J$7,Planilha3!$J$9)</c:f>
              <c:numCache>
                <c:formatCode>_-* #,##0_-;\-* #,##0_-;_-* "-"??_-;_-@_-</c:formatCode>
                <c:ptCount val="3"/>
                <c:pt idx="0">
                  <c:v>629</c:v>
                </c:pt>
                <c:pt idx="1">
                  <c:v>300</c:v>
                </c:pt>
                <c:pt idx="2">
                  <c:v>214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D2B-485B-BC5F-B2C70223F873}"/>
            </c:ext>
          </c:extLst>
        </c:ser>
        <c:ser>
          <c:idx val="6"/>
          <c:order val="5"/>
          <c:tx>
            <c:strRef>
              <c:f>Planilha3!$K$2</c:f>
              <c:strCache>
                <c:ptCount val="1"/>
                <c:pt idx="0">
                  <c:v>Total de Artigos Publicados em Periódicos </c:v>
                </c:pt>
              </c:strCache>
            </c:strRef>
          </c:tx>
          <c:spPr>
            <a:solidFill>
              <a:schemeClr val="accent1">
                <a:lumMod val="60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(Planilha3!$A$5,Planilha3!$A$7,Planilha3!$A$9)</c:f>
              <c:strCache>
                <c:ptCount val="3"/>
                <c:pt idx="0">
                  <c:v>Soma Ferramentas</c:v>
                </c:pt>
                <c:pt idx="1">
                  <c:v>Soma Inovação</c:v>
                </c:pt>
                <c:pt idx="2">
                  <c:v>Soma Pessoas</c:v>
                </c:pt>
              </c:strCache>
            </c:strRef>
          </c:cat>
          <c:val>
            <c:numRef>
              <c:f>(Planilha3!$K$5,Planilha3!$K$7,Planilha3!$K$9)</c:f>
              <c:numCache>
                <c:formatCode>_-* #,##0_-;\-* #,##0_-;_-* "-"??_-;_-@_-</c:formatCode>
                <c:ptCount val="3"/>
                <c:pt idx="0">
                  <c:v>275</c:v>
                </c:pt>
                <c:pt idx="1">
                  <c:v>176</c:v>
                </c:pt>
                <c:pt idx="2">
                  <c:v>114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D2B-485B-BC5F-B2C70223F873}"/>
            </c:ext>
          </c:extLst>
        </c:ser>
        <c:ser>
          <c:idx val="2"/>
          <c:order val="6"/>
          <c:tx>
            <c:strRef>
              <c:f>Planilha3!$L$2</c:f>
              <c:strCache>
                <c:ptCount val="1"/>
                <c:pt idx="0">
                  <c:v>Total de Artigos Publicados em Periódicos de Alto Impacto 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(Planilha3!$A$5,Planilha3!$A$7,Planilha3!$A$9)</c:f>
              <c:strCache>
                <c:ptCount val="3"/>
                <c:pt idx="0">
                  <c:v>Soma Ferramentas</c:v>
                </c:pt>
                <c:pt idx="1">
                  <c:v>Soma Inovação</c:v>
                </c:pt>
                <c:pt idx="2">
                  <c:v>Soma Pessoas</c:v>
                </c:pt>
              </c:strCache>
            </c:strRef>
          </c:cat>
          <c:val>
            <c:numRef>
              <c:f>(Planilha3!$L$5,Planilha3!$L$7,Planilha3!$L$9)</c:f>
              <c:numCache>
                <c:formatCode>_-* #,##0_-;\-* #,##0_-;_-* "-"??_-;_-@_-</c:formatCode>
                <c:ptCount val="3"/>
                <c:pt idx="0">
                  <c:v>152</c:v>
                </c:pt>
                <c:pt idx="1">
                  <c:v>105</c:v>
                </c:pt>
                <c:pt idx="2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D2B-485B-BC5F-B2C70223F87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31690864"/>
        <c:axId val="431691848"/>
      </c:barChart>
      <c:catAx>
        <c:axId val="431690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31691848"/>
        <c:crosses val="autoZero"/>
        <c:auto val="1"/>
        <c:lblAlgn val="ctr"/>
        <c:lblOffset val="100"/>
        <c:noMultiLvlLbl val="0"/>
      </c:catAx>
      <c:valAx>
        <c:axId val="431691848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crossAx val="4316908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pt-BR" sz="2000" dirty="0"/>
              <a:t>Comparação da Produção Qualificada dos Docentes do PPGOP do quadriênio </a:t>
            </a:r>
            <a:r>
              <a:rPr lang="pt-BR" sz="2000" dirty="0" smtClean="0"/>
              <a:t>2017-2020 </a:t>
            </a:r>
            <a:r>
              <a:rPr lang="pt-BR" sz="2000" dirty="0"/>
              <a:t>em relação ao quadriênio 2021-2024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'[Docentes Permanentes 2021.2024.xlsx]Produção'!$AT$40</c:f>
              <c:strCache>
                <c:ptCount val="1"/>
                <c:pt idx="0">
                  <c:v>2021-2024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'[Docentes Permanentes 2021.2024.xlsx]Produção'!$AU$39:$AX$39</c:f>
              <c:strCache>
                <c:ptCount val="4"/>
                <c:pt idx="0">
                  <c:v>A1</c:v>
                </c:pt>
                <c:pt idx="1">
                  <c:v>A2</c:v>
                </c:pt>
                <c:pt idx="2">
                  <c:v>A3</c:v>
                </c:pt>
                <c:pt idx="3">
                  <c:v>A4</c:v>
                </c:pt>
              </c:strCache>
            </c:strRef>
          </c:cat>
          <c:val>
            <c:numRef>
              <c:f>'[Docentes Permanentes 2021.2024.xlsx]Produção'!$AU$40:$AX$40</c:f>
              <c:numCache>
                <c:formatCode>General</c:formatCode>
                <c:ptCount val="4"/>
                <c:pt idx="0">
                  <c:v>78</c:v>
                </c:pt>
                <c:pt idx="1">
                  <c:v>66</c:v>
                </c:pt>
                <c:pt idx="2">
                  <c:v>57</c:v>
                </c:pt>
                <c:pt idx="3">
                  <c:v>101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3D-4BB4-9D21-662D63894AB1}"/>
            </c:ext>
          </c:extLst>
        </c:ser>
        <c:ser>
          <c:idx val="1"/>
          <c:order val="1"/>
          <c:tx>
            <c:strRef>
              <c:f>'[Docentes Permanentes 2021.2024.xlsx]Produção'!$AT$41</c:f>
              <c:strCache>
                <c:ptCount val="1"/>
                <c:pt idx="0">
                  <c:v>2017-2020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'[Docentes Permanentes 2021.2024.xlsx]Produção'!$AU$39:$AX$39</c:f>
              <c:strCache>
                <c:ptCount val="4"/>
                <c:pt idx="0">
                  <c:v>A1</c:v>
                </c:pt>
                <c:pt idx="1">
                  <c:v>A2</c:v>
                </c:pt>
                <c:pt idx="2">
                  <c:v>A3</c:v>
                </c:pt>
                <c:pt idx="3">
                  <c:v>A4</c:v>
                </c:pt>
              </c:strCache>
            </c:strRef>
          </c:cat>
          <c:val>
            <c:numRef>
              <c:f>'[Docentes Permanentes 2021.2024.xlsx]Produção'!$AU$41:$AX$41</c:f>
              <c:numCache>
                <c:formatCode>General</c:formatCode>
                <c:ptCount val="4"/>
                <c:pt idx="0">
                  <c:v>12</c:v>
                </c:pt>
                <c:pt idx="1">
                  <c:v>29</c:v>
                </c:pt>
                <c:pt idx="2">
                  <c:v>74</c:v>
                </c:pt>
                <c:pt idx="3">
                  <c:v>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3D-4BB4-9D21-662D63894A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469706424"/>
        <c:axId val="469712328"/>
      </c:barChart>
      <c:catAx>
        <c:axId val="469706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69712328"/>
        <c:crosses val="autoZero"/>
        <c:auto val="1"/>
        <c:lblAlgn val="ctr"/>
        <c:lblOffset val="100"/>
        <c:noMultiLvlLbl val="0"/>
      </c:catAx>
      <c:valAx>
        <c:axId val="469712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69706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pt-BR" dirty="0"/>
              <a:t>Produção </a:t>
            </a:r>
            <a:r>
              <a:rPr lang="pt-BR" dirty="0" smtClean="0"/>
              <a:t>Média </a:t>
            </a:r>
            <a:r>
              <a:rPr lang="pt-BR" dirty="0"/>
              <a:t>dos Docentes Permanentes do PPGOP no Quadriênio 2021-2024 por Linha de Pesquisa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pt-B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percentStacked"/>
        <c:varyColors val="0"/>
        <c:ser>
          <c:idx val="0"/>
          <c:order val="0"/>
          <c:tx>
            <c:strRef>
              <c:f>Planilha3!$A$4</c:f>
              <c:strCache>
                <c:ptCount val="1"/>
                <c:pt idx="0">
                  <c:v>Média Quadriênio (2021-2024)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Planilha3!$H$2:$L$2</c:f>
              <c:strCache>
                <c:ptCount val="5"/>
                <c:pt idx="0">
                  <c:v>Total de Produção no quadriênio</c:v>
                </c:pt>
                <c:pt idx="1">
                  <c:v>Total de Atividades Técnicas no quadriênio </c:v>
                </c:pt>
                <c:pt idx="2">
                  <c:v>Total de Publicações Bibliográficas no quadriênio </c:v>
                </c:pt>
                <c:pt idx="3">
                  <c:v>Total de Artigos Publicados em Periódicos </c:v>
                </c:pt>
                <c:pt idx="4">
                  <c:v>Total de Artigos Publicados em Periódicos de Alto Impacto </c:v>
                </c:pt>
              </c:strCache>
            </c:strRef>
          </c:cat>
          <c:val>
            <c:numRef>
              <c:f>Planilha3!$H$4:$L$4</c:f>
              <c:numCache>
                <c:formatCode>_-* #,##0_-;\-* #,##0_-;_-* "-"??_-;_-@_-</c:formatCode>
                <c:ptCount val="5"/>
                <c:pt idx="0">
                  <c:v>75.230769230769226</c:v>
                </c:pt>
                <c:pt idx="1">
                  <c:v>31.26923076923077</c:v>
                </c:pt>
                <c:pt idx="2">
                  <c:v>43.96153846153846</c:v>
                </c:pt>
                <c:pt idx="3">
                  <c:v>21.73076923076923</c:v>
                </c:pt>
                <c:pt idx="4">
                  <c:v>12.192307692307692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AD-4E77-8504-E7AFCF52D8DB}"/>
            </c:ext>
          </c:extLst>
        </c:ser>
        <c:ser>
          <c:idx val="1"/>
          <c:order val="1"/>
          <c:tx>
            <c:strRef>
              <c:f>Planilha3!$A$6</c:f>
              <c:strCache>
                <c:ptCount val="1"/>
                <c:pt idx="0">
                  <c:v>Média Ferramentas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Planilha3!$H$2:$L$2</c:f>
              <c:strCache>
                <c:ptCount val="5"/>
                <c:pt idx="0">
                  <c:v>Total de Produção no quadriênio</c:v>
                </c:pt>
                <c:pt idx="1">
                  <c:v>Total de Atividades Técnicas no quadriênio </c:v>
                </c:pt>
                <c:pt idx="2">
                  <c:v>Total de Publicações Bibliográficas no quadriênio </c:v>
                </c:pt>
                <c:pt idx="3">
                  <c:v>Total de Artigos Publicados em Periódicos </c:v>
                </c:pt>
                <c:pt idx="4">
                  <c:v>Total de Artigos Publicados em Periódicos de Alto Impacto </c:v>
                </c:pt>
              </c:strCache>
            </c:strRef>
          </c:cat>
          <c:val>
            <c:numRef>
              <c:f>Planilha3!$H$6:$L$6</c:f>
              <c:numCache>
                <c:formatCode>_-* #,##0_-;\-* #,##0_-;_-* "-"??_-;_-@_-</c:formatCode>
                <c:ptCount val="5"/>
                <c:pt idx="0">
                  <c:v>88.9</c:v>
                </c:pt>
                <c:pt idx="1">
                  <c:v>37.85</c:v>
                </c:pt>
                <c:pt idx="2">
                  <c:v>51.05</c:v>
                </c:pt>
                <c:pt idx="3">
                  <c:v>24</c:v>
                </c:pt>
                <c:pt idx="4">
                  <c:v>13.65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AD-4E77-8504-E7AFCF52D8DB}"/>
            </c:ext>
          </c:extLst>
        </c:ser>
        <c:ser>
          <c:idx val="2"/>
          <c:order val="2"/>
          <c:tx>
            <c:strRef>
              <c:f>Planilha3!$A$8</c:f>
              <c:strCache>
                <c:ptCount val="1"/>
                <c:pt idx="0">
                  <c:v>Média Inovação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5BAD-4E77-8504-E7AFCF52D8D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Planilha3!$H$2:$L$2</c:f>
              <c:strCache>
                <c:ptCount val="5"/>
                <c:pt idx="0">
                  <c:v>Total de Produção no quadriênio</c:v>
                </c:pt>
                <c:pt idx="1">
                  <c:v>Total de Atividades Técnicas no quadriênio </c:v>
                </c:pt>
                <c:pt idx="2">
                  <c:v>Total de Publicações Bibliográficas no quadriênio </c:v>
                </c:pt>
                <c:pt idx="3">
                  <c:v>Total de Artigos Publicados em Periódicos </c:v>
                </c:pt>
                <c:pt idx="4">
                  <c:v>Total de Artigos Publicados em Periódicos de Alto Impacto </c:v>
                </c:pt>
              </c:strCache>
            </c:strRef>
          </c:cat>
          <c:val>
            <c:numRef>
              <c:f>Planilha3!$H$8:$L$8</c:f>
              <c:numCache>
                <c:formatCode>_-* #,##0_-;\-* #,##0_-;_-* "-"??_-;_-@_-</c:formatCode>
                <c:ptCount val="5"/>
                <c:pt idx="0">
                  <c:v>80.217391304347828</c:v>
                </c:pt>
                <c:pt idx="1">
                  <c:v>34.260869565217391</c:v>
                </c:pt>
                <c:pt idx="2">
                  <c:v>45.956521739130437</c:v>
                </c:pt>
                <c:pt idx="3">
                  <c:v>21.913043478260871</c:v>
                </c:pt>
                <c:pt idx="4">
                  <c:v>12.434782608695652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BAD-4E77-8504-E7AFCF52D8DB}"/>
            </c:ext>
          </c:extLst>
        </c:ser>
        <c:ser>
          <c:idx val="3"/>
          <c:order val="3"/>
          <c:tx>
            <c:strRef>
              <c:f>Planilha3!$A$10</c:f>
              <c:strCache>
                <c:ptCount val="1"/>
                <c:pt idx="0">
                  <c:v>Média Pessoas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Planilha3!$H$2:$L$2</c:f>
              <c:strCache>
                <c:ptCount val="5"/>
                <c:pt idx="0">
                  <c:v>Total de Produção no quadriênio</c:v>
                </c:pt>
                <c:pt idx="1">
                  <c:v>Total de Atividades Técnicas no quadriênio </c:v>
                </c:pt>
                <c:pt idx="2">
                  <c:v>Total de Publicações Bibliográficas no quadriênio </c:v>
                </c:pt>
                <c:pt idx="3">
                  <c:v>Total de Artigos Publicados em Periódicos </c:v>
                </c:pt>
                <c:pt idx="4">
                  <c:v>Total de Artigos Publicados em Periódicos de Alto Impacto </c:v>
                </c:pt>
              </c:strCache>
            </c:strRef>
          </c:cat>
          <c:val>
            <c:numRef>
              <c:f>Planilha3!$H$10:$L$10</c:f>
              <c:numCache>
                <c:formatCode>_-* #,##0_-;\-* #,##0_-;_-* "-"??_-;_-@_-</c:formatCode>
                <c:ptCount val="5"/>
                <c:pt idx="0">
                  <c:v>75.88</c:v>
                </c:pt>
                <c:pt idx="1">
                  <c:v>31.32</c:v>
                </c:pt>
                <c:pt idx="2">
                  <c:v>44.56</c:v>
                </c:pt>
                <c:pt idx="3">
                  <c:v>21.84</c:v>
                </c:pt>
                <c:pt idx="4">
                  <c:v>12.32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BAD-4E77-8504-E7AFCF52D8D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box"/>
        <c:axId val="546259824"/>
        <c:axId val="430482056"/>
        <c:axId val="0"/>
      </c:bar3DChart>
      <c:catAx>
        <c:axId val="5462598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30482056"/>
        <c:crosses val="autoZero"/>
        <c:auto val="1"/>
        <c:lblAlgn val="ctr"/>
        <c:lblOffset val="100"/>
        <c:noMultiLvlLbl val="0"/>
      </c:catAx>
      <c:valAx>
        <c:axId val="430482056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546259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pt-BR" sz="1800" b="1" i="0" u="none" strike="noStrike" baseline="0" dirty="0" smtClean="0"/>
              <a:t>Produção qualificada média por conceito do programa (2021-2022) </a:t>
            </a:r>
            <a:endParaRPr lang="pt-BR" sz="1800" b="1" dirty="0"/>
          </a:p>
        </c:rich>
      </c:tx>
      <c:layout>
        <c:manualLayout>
          <c:xMode val="edge"/>
          <c:yMode val="edge"/>
          <c:x val="0.178188165201977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Planilha1!$A$18:$A$20</c:f>
              <c:strCache>
                <c:ptCount val="3"/>
                <c:pt idx="0">
                  <c:v>conceito 3</c:v>
                </c:pt>
                <c:pt idx="1">
                  <c:v>conceito 4</c:v>
                </c:pt>
                <c:pt idx="2">
                  <c:v>conceito 5</c:v>
                </c:pt>
              </c:strCache>
            </c:strRef>
          </c:cat>
          <c:val>
            <c:numRef>
              <c:f>Planilha1!$B$18:$B$20</c:f>
              <c:numCache>
                <c:formatCode>General</c:formatCode>
                <c:ptCount val="3"/>
                <c:pt idx="0">
                  <c:v>62</c:v>
                </c:pt>
                <c:pt idx="1">
                  <c:v>72</c:v>
                </c:pt>
                <c:pt idx="2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70-4FF8-81CF-191600EA042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466148256"/>
        <c:axId val="466151536"/>
      </c:barChart>
      <c:catAx>
        <c:axId val="466148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66151536"/>
        <c:crosses val="autoZero"/>
        <c:auto val="1"/>
        <c:lblAlgn val="ctr"/>
        <c:lblOffset val="100"/>
        <c:noMultiLvlLbl val="0"/>
      </c:catAx>
      <c:valAx>
        <c:axId val="466151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661482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Evolução das Produção dos Docentes Permanentes do PPGOP no Quadriênio 2021-2024 em relação ao Quadriênio 2017-2020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Planilha3!$A$3</c:f>
              <c:strCache>
                <c:ptCount val="1"/>
                <c:pt idx="0">
                  <c:v>Soma Quadriênio (2021-2024)</c:v>
                </c:pt>
              </c:strCache>
            </c:strRef>
          </c:tx>
          <c:spPr>
            <a:solidFill>
              <a:srgbClr val="FFC00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Planilha3!$H$2:$L$2</c:f>
              <c:strCache>
                <c:ptCount val="5"/>
                <c:pt idx="0">
                  <c:v>Total de Produção no quadriênio</c:v>
                </c:pt>
                <c:pt idx="1">
                  <c:v>Total de Atividades Técnicas no quadriênio </c:v>
                </c:pt>
                <c:pt idx="2">
                  <c:v>Total de Publicações Bibliográficas no quadriênio </c:v>
                </c:pt>
                <c:pt idx="3">
                  <c:v>Total de Artigos Publicados em Periódicos </c:v>
                </c:pt>
                <c:pt idx="4">
                  <c:v>Total de Artigos Publicados em Periódicos de Alto Impacto </c:v>
                </c:pt>
              </c:strCache>
            </c:strRef>
          </c:cat>
          <c:val>
            <c:numRef>
              <c:f>Planilha3!$H$3:$L$3</c:f>
              <c:numCache>
                <c:formatCode>_-* #,##0_-;\-* #,##0_-;_-* "-"??_-;_-@_-</c:formatCode>
                <c:ptCount val="5"/>
                <c:pt idx="0">
                  <c:v>1956</c:v>
                </c:pt>
                <c:pt idx="1">
                  <c:v>813</c:v>
                </c:pt>
                <c:pt idx="2">
                  <c:v>1143</c:v>
                </c:pt>
                <c:pt idx="3">
                  <c:v>565</c:v>
                </c:pt>
                <c:pt idx="4">
                  <c:v>317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BE-4AFA-87D2-A31030CAC924}"/>
            </c:ext>
          </c:extLst>
        </c:ser>
        <c:ser>
          <c:idx val="1"/>
          <c:order val="1"/>
          <c:tx>
            <c:strRef>
              <c:f>Planilha3!$A$11</c:f>
              <c:strCache>
                <c:ptCount val="1"/>
                <c:pt idx="0">
                  <c:v>Soma Quadriênio (2017-2020)</c:v>
                </c:pt>
              </c:strCache>
            </c:strRef>
          </c:tx>
          <c:spPr>
            <a:solidFill>
              <a:srgbClr val="00B0F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Planilha3!$H$2:$L$2</c:f>
              <c:strCache>
                <c:ptCount val="5"/>
                <c:pt idx="0">
                  <c:v>Total de Produção no quadriênio</c:v>
                </c:pt>
                <c:pt idx="1">
                  <c:v>Total de Atividades Técnicas no quadriênio </c:v>
                </c:pt>
                <c:pt idx="2">
                  <c:v>Total de Publicações Bibliográficas no quadriênio </c:v>
                </c:pt>
                <c:pt idx="3">
                  <c:v>Total de Artigos Publicados em Periódicos </c:v>
                </c:pt>
                <c:pt idx="4">
                  <c:v>Total de Artigos Publicados em Periódicos de Alto Impacto </c:v>
                </c:pt>
              </c:strCache>
            </c:strRef>
          </c:cat>
          <c:val>
            <c:numRef>
              <c:f>Planilha3!$H$11:$L$11</c:f>
              <c:numCache>
                <c:formatCode>_-* #,##0_-;\-* #,##0_-;_-* "-"??_-;_-@_-</c:formatCode>
                <c:ptCount val="5"/>
                <c:pt idx="0">
                  <c:v>2321</c:v>
                </c:pt>
                <c:pt idx="1">
                  <c:v>1094</c:v>
                </c:pt>
                <c:pt idx="2">
                  <c:v>1208</c:v>
                </c:pt>
                <c:pt idx="3">
                  <c:v>494</c:v>
                </c:pt>
                <c:pt idx="4">
                  <c:v>191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BE-4AFA-87D2-A31030CAC92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42772768"/>
        <c:axId val="542766208"/>
      </c:barChart>
      <c:catAx>
        <c:axId val="542772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2766208"/>
        <c:crosses val="autoZero"/>
        <c:auto val="1"/>
        <c:lblAlgn val="ctr"/>
        <c:lblOffset val="100"/>
        <c:noMultiLvlLbl val="0"/>
      </c:catAx>
      <c:valAx>
        <c:axId val="542766208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crossAx val="542772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Produção Média por docente Permanente do PPGOP no Quadriênio 2021-2024 em comparação ao Quadriênio 2017-2020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Planilha3!$A$4</c:f>
              <c:strCache>
                <c:ptCount val="1"/>
                <c:pt idx="0">
                  <c:v>Média Quadriênio (2021-2024)</c:v>
                </c:pt>
              </c:strCache>
            </c:strRef>
          </c:tx>
          <c:spPr>
            <a:solidFill>
              <a:srgbClr val="FFC00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Planilha3!$H$2:$L$2</c:f>
              <c:strCache>
                <c:ptCount val="5"/>
                <c:pt idx="0">
                  <c:v>Total de Produção no quadriênio</c:v>
                </c:pt>
                <c:pt idx="1">
                  <c:v>Total de Atividades Técnicas no quadriênio </c:v>
                </c:pt>
                <c:pt idx="2">
                  <c:v>Total de Publicações Bibliográficas no quadriênio </c:v>
                </c:pt>
                <c:pt idx="3">
                  <c:v>Total de Artigos Publicados em Periódicos </c:v>
                </c:pt>
                <c:pt idx="4">
                  <c:v>Total de Artigos Publicados em Periódicos de Alto Impacto </c:v>
                </c:pt>
              </c:strCache>
            </c:strRef>
          </c:cat>
          <c:val>
            <c:numRef>
              <c:f>Planilha3!$H$4:$L$4</c:f>
              <c:numCache>
                <c:formatCode>_-* #,##0_-;\-* #,##0_-;_-* "-"??_-;_-@_-</c:formatCode>
                <c:ptCount val="5"/>
                <c:pt idx="0">
                  <c:v>75.230769230769226</c:v>
                </c:pt>
                <c:pt idx="1">
                  <c:v>31.26923076923077</c:v>
                </c:pt>
                <c:pt idx="2">
                  <c:v>43.96153846153846</c:v>
                </c:pt>
                <c:pt idx="3">
                  <c:v>21.73076923076923</c:v>
                </c:pt>
                <c:pt idx="4">
                  <c:v>12.192307692307692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1F-4AE3-8328-526CA75FDE69}"/>
            </c:ext>
          </c:extLst>
        </c:ser>
        <c:ser>
          <c:idx val="1"/>
          <c:order val="1"/>
          <c:tx>
            <c:strRef>
              <c:f>Planilha3!$A$12</c:f>
              <c:strCache>
                <c:ptCount val="1"/>
                <c:pt idx="0">
                  <c:v>Média Quadriênio (2017-2020)</c:v>
                </c:pt>
              </c:strCache>
            </c:strRef>
          </c:tx>
          <c:spPr>
            <a:solidFill>
              <a:schemeClr val="accent1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Planilha3!$H$2:$L$2</c:f>
              <c:strCache>
                <c:ptCount val="5"/>
                <c:pt idx="0">
                  <c:v>Total de Produção no quadriênio</c:v>
                </c:pt>
                <c:pt idx="1">
                  <c:v>Total de Atividades Técnicas no quadriênio </c:v>
                </c:pt>
                <c:pt idx="2">
                  <c:v>Total de Publicações Bibliográficas no quadriênio </c:v>
                </c:pt>
                <c:pt idx="3">
                  <c:v>Total de Artigos Publicados em Periódicos </c:v>
                </c:pt>
                <c:pt idx="4">
                  <c:v>Total de Artigos Publicados em Periódicos de Alto Impacto </c:v>
                </c:pt>
              </c:strCache>
            </c:strRef>
          </c:cat>
          <c:val>
            <c:numRef>
              <c:f>Planilha3!$H$12:$L$12</c:f>
              <c:numCache>
                <c:formatCode>_-* #,##0_-;\-* #,##0_-;_-* "-"??_-;_-@_-</c:formatCode>
                <c:ptCount val="5"/>
                <c:pt idx="0">
                  <c:v>112.45</c:v>
                </c:pt>
                <c:pt idx="1">
                  <c:v>51.57</c:v>
                </c:pt>
                <c:pt idx="2">
                  <c:v>59.8</c:v>
                </c:pt>
                <c:pt idx="3">
                  <c:v>24.51</c:v>
                </c:pt>
                <c:pt idx="4">
                  <c:v>7.75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1F-4AE3-8328-526CA75FDE6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24302776"/>
        <c:axId val="424302448"/>
      </c:barChart>
      <c:catAx>
        <c:axId val="4243027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24302448"/>
        <c:crosses val="autoZero"/>
        <c:auto val="1"/>
        <c:lblAlgn val="ctr"/>
        <c:lblOffset val="100"/>
        <c:noMultiLvlLbl val="0"/>
      </c:catAx>
      <c:valAx>
        <c:axId val="424302448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24302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600" b="1"/>
              <a:t>Comparação</a:t>
            </a:r>
            <a:r>
              <a:rPr lang="pt-BR" sz="1600" b="1" baseline="0"/>
              <a:t> Média dos Docentes Permanentes sobre os indicadores de impacto da Produção Científica, por linha de Pesquisa do PPGOP, no Quadriênio 2021-2024</a:t>
            </a:r>
            <a:endParaRPr lang="pt-BR" sz="1600" b="1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Planilha3!$A$4</c:f>
              <c:strCache>
                <c:ptCount val="1"/>
                <c:pt idx="0">
                  <c:v>Média Quadriênio (2021-2024)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Planilha3!$D$2:$G$2</c:f>
              <c:strCache>
                <c:ptCount val="4"/>
                <c:pt idx="0">
                  <c:v>h-index (Google Acadêmico)</c:v>
                </c:pt>
                <c:pt idx="1">
                  <c:v>i10-index (Google Acadêmico)</c:v>
                </c:pt>
                <c:pt idx="2">
                  <c:v>H-index (Scopus)</c:v>
                </c:pt>
                <c:pt idx="3">
                  <c:v>índice H (Spell)</c:v>
                </c:pt>
              </c:strCache>
            </c:strRef>
          </c:cat>
          <c:val>
            <c:numRef>
              <c:f>Planilha3!$D$4:$G$4</c:f>
              <c:numCache>
                <c:formatCode>_-* #,##0_-;\-* #,##0_-;_-* "-"??_-;_-@_-</c:formatCode>
                <c:ptCount val="4"/>
                <c:pt idx="0">
                  <c:v>12.346153846153847</c:v>
                </c:pt>
                <c:pt idx="1">
                  <c:v>19.76923076923077</c:v>
                </c:pt>
                <c:pt idx="2">
                  <c:v>3.6538461538461537</c:v>
                </c:pt>
                <c:pt idx="3">
                  <c:v>3.1153846153846154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36-4E41-8FF8-AA4A3768D4E9}"/>
            </c:ext>
          </c:extLst>
        </c:ser>
        <c:ser>
          <c:idx val="1"/>
          <c:order val="1"/>
          <c:tx>
            <c:strRef>
              <c:f>Planilha3!$A$6</c:f>
              <c:strCache>
                <c:ptCount val="1"/>
                <c:pt idx="0">
                  <c:v>Média Ferramentas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Planilha3!$D$2:$G$2</c:f>
              <c:strCache>
                <c:ptCount val="4"/>
                <c:pt idx="0">
                  <c:v>h-index (Google Acadêmico)</c:v>
                </c:pt>
                <c:pt idx="1">
                  <c:v>i10-index (Google Acadêmico)</c:v>
                </c:pt>
                <c:pt idx="2">
                  <c:v>H-index (Scopus)</c:v>
                </c:pt>
                <c:pt idx="3">
                  <c:v>índice H (Spell)</c:v>
                </c:pt>
              </c:strCache>
            </c:strRef>
          </c:cat>
          <c:val>
            <c:numRef>
              <c:f>Planilha3!$D$6:$G$6</c:f>
              <c:numCache>
                <c:formatCode>_-* #,##0_-;\-* #,##0_-;_-* "-"??_-;_-@_-</c:formatCode>
                <c:ptCount val="4"/>
                <c:pt idx="0">
                  <c:v>12</c:v>
                </c:pt>
                <c:pt idx="1">
                  <c:v>19.75</c:v>
                </c:pt>
                <c:pt idx="2">
                  <c:v>3.9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36-4E41-8FF8-AA4A3768D4E9}"/>
            </c:ext>
          </c:extLst>
        </c:ser>
        <c:ser>
          <c:idx val="2"/>
          <c:order val="2"/>
          <c:tx>
            <c:strRef>
              <c:f>Planilha3!$A$8</c:f>
              <c:strCache>
                <c:ptCount val="1"/>
                <c:pt idx="0">
                  <c:v>Média Inovação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Planilha3!$D$2:$G$2</c:f>
              <c:strCache>
                <c:ptCount val="4"/>
                <c:pt idx="0">
                  <c:v>h-index (Google Acadêmico)</c:v>
                </c:pt>
                <c:pt idx="1">
                  <c:v>i10-index (Google Acadêmico)</c:v>
                </c:pt>
                <c:pt idx="2">
                  <c:v>H-index (Scopus)</c:v>
                </c:pt>
                <c:pt idx="3">
                  <c:v>índice H (Spell)</c:v>
                </c:pt>
              </c:strCache>
            </c:strRef>
          </c:cat>
          <c:val>
            <c:numRef>
              <c:f>Planilha3!$D$8:$G$8</c:f>
              <c:numCache>
                <c:formatCode>_-* #,##0_-;\-* #,##0_-;_-* "-"??_-;_-@_-</c:formatCode>
                <c:ptCount val="4"/>
                <c:pt idx="0">
                  <c:v>12.086956521739131</c:v>
                </c:pt>
                <c:pt idx="1">
                  <c:v>19.130434782608695</c:v>
                </c:pt>
                <c:pt idx="2">
                  <c:v>3.7391304347826089</c:v>
                </c:pt>
                <c:pt idx="3">
                  <c:v>2.9130434782608696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836-4E41-8FF8-AA4A3768D4E9}"/>
            </c:ext>
          </c:extLst>
        </c:ser>
        <c:ser>
          <c:idx val="3"/>
          <c:order val="3"/>
          <c:tx>
            <c:strRef>
              <c:f>Planilha3!$A$10</c:f>
              <c:strCache>
                <c:ptCount val="1"/>
                <c:pt idx="0">
                  <c:v>Média Pessoas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Planilha3!$D$2:$G$2</c:f>
              <c:strCache>
                <c:ptCount val="4"/>
                <c:pt idx="0">
                  <c:v>h-index (Google Acadêmico)</c:v>
                </c:pt>
                <c:pt idx="1">
                  <c:v>i10-index (Google Acadêmico)</c:v>
                </c:pt>
                <c:pt idx="2">
                  <c:v>H-index (Scopus)</c:v>
                </c:pt>
                <c:pt idx="3">
                  <c:v>índice H (Spell)</c:v>
                </c:pt>
              </c:strCache>
            </c:strRef>
          </c:cat>
          <c:val>
            <c:numRef>
              <c:f>Planilha3!$D$10:$G$10</c:f>
              <c:numCache>
                <c:formatCode>_-* #,##0_-;\-* #,##0_-;_-* "-"??_-;_-@_-</c:formatCode>
                <c:ptCount val="4"/>
                <c:pt idx="0">
                  <c:v>11.92</c:v>
                </c:pt>
                <c:pt idx="1">
                  <c:v>19.239999999999998</c:v>
                </c:pt>
                <c:pt idx="2">
                  <c:v>3.6</c:v>
                </c:pt>
                <c:pt idx="3">
                  <c:v>2.96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836-4E41-8FF8-AA4A3768D4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42652336"/>
        <c:axId val="542654632"/>
      </c:barChart>
      <c:catAx>
        <c:axId val="542652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2654632"/>
        <c:crosses val="autoZero"/>
        <c:auto val="1"/>
        <c:lblAlgn val="ctr"/>
        <c:lblOffset val="100"/>
        <c:noMultiLvlLbl val="0"/>
      </c:catAx>
      <c:valAx>
        <c:axId val="542654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2652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Quantidade de Dissertações/Teses defendidas no PPGOP por Quadriênio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Planilha4!$A$23</c:f>
              <c:strCache>
                <c:ptCount val="1"/>
                <c:pt idx="0">
                  <c:v>2012</c:v>
                </c:pt>
              </c:strCache>
            </c:strRef>
          </c:tx>
          <c:spPr>
            <a:gradFill>
              <a:gsLst>
                <a:gs pos="100000">
                  <a:schemeClr val="accent1">
                    <a:alpha val="0"/>
                  </a:schemeClr>
                </a:gs>
                <a:gs pos="50000">
                  <a:schemeClr val="accent1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Planilha4!$B$23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16-41E0-88A0-3EC90717D75B}"/>
            </c:ext>
          </c:extLst>
        </c:ser>
        <c:ser>
          <c:idx val="1"/>
          <c:order val="1"/>
          <c:tx>
            <c:strRef>
              <c:f>Planilha4!$A$24</c:f>
              <c:strCache>
                <c:ptCount val="1"/>
                <c:pt idx="0">
                  <c:v>2013-2016</c:v>
                </c:pt>
              </c:strCache>
            </c:strRef>
          </c:tx>
          <c:spPr>
            <a:gradFill>
              <a:gsLst>
                <a:gs pos="100000">
                  <a:schemeClr val="accent2">
                    <a:alpha val="0"/>
                  </a:schemeClr>
                </a:gs>
                <a:gs pos="50000">
                  <a:schemeClr val="accent2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Planilha4!$B$24</c:f>
              <c:numCache>
                <c:formatCode>General</c:formatCode>
                <c:ptCount val="1"/>
                <c:pt idx="0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616-41E0-88A0-3EC90717D75B}"/>
            </c:ext>
          </c:extLst>
        </c:ser>
        <c:ser>
          <c:idx val="2"/>
          <c:order val="2"/>
          <c:tx>
            <c:strRef>
              <c:f>Planilha4!$A$25</c:f>
              <c:strCache>
                <c:ptCount val="1"/>
                <c:pt idx="0">
                  <c:v>2017-2020</c:v>
                </c:pt>
              </c:strCache>
            </c:strRef>
          </c:tx>
          <c:spPr>
            <a:gradFill>
              <a:gsLst>
                <a:gs pos="100000">
                  <a:schemeClr val="accent3">
                    <a:alpha val="0"/>
                  </a:schemeClr>
                </a:gs>
                <a:gs pos="50000">
                  <a:schemeClr val="accent3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Planilha4!$B$25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616-41E0-88A0-3EC90717D75B}"/>
            </c:ext>
          </c:extLst>
        </c:ser>
        <c:ser>
          <c:idx val="3"/>
          <c:order val="3"/>
          <c:tx>
            <c:strRef>
              <c:f>Planilha4!$A$26</c:f>
              <c:strCache>
                <c:ptCount val="1"/>
                <c:pt idx="0">
                  <c:v>2021-2024</c:v>
                </c:pt>
              </c:strCache>
            </c:strRef>
          </c:tx>
          <c:spPr>
            <a:gradFill>
              <a:gsLst>
                <a:gs pos="100000">
                  <a:schemeClr val="accent4">
                    <a:alpha val="0"/>
                  </a:schemeClr>
                </a:gs>
                <a:gs pos="50000">
                  <a:schemeClr val="accent4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Planilha4!$B$26</c:f>
              <c:numCache>
                <c:formatCode>General</c:formatCode>
                <c:ptCount val="1"/>
                <c:pt idx="0">
                  <c:v>149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616-41E0-88A0-3EC90717D7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433376288"/>
        <c:axId val="433377600"/>
        <c:axId val="444923920"/>
      </c:bar3DChart>
      <c:catAx>
        <c:axId val="433376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33377600"/>
        <c:crosses val="autoZero"/>
        <c:auto val="1"/>
        <c:lblAlgn val="ctr"/>
        <c:lblOffset val="100"/>
        <c:noMultiLvlLbl val="0"/>
      </c:catAx>
      <c:valAx>
        <c:axId val="433377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33376288"/>
        <c:crosses val="autoZero"/>
        <c:crossBetween val="between"/>
      </c:valAx>
      <c:serAx>
        <c:axId val="444923920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33377600"/>
        <c:crosses val="autoZero"/>
      </c:ser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800" b="1"/>
              <a:t>Valores dos Projetos Externos a UFSM captados pelos Docentes Permanentes do PPGOP no Quadriênio 2021-2024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areaChart>
        <c:grouping val="standard"/>
        <c:varyColors val="0"/>
        <c:ser>
          <c:idx val="0"/>
          <c:order val="0"/>
          <c:tx>
            <c:strRef>
              <c:f>Planilha2!$N$2</c:f>
              <c:strCache>
                <c:ptCount val="1"/>
                <c:pt idx="0">
                  <c:v>Projetos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dLbl>
              <c:idx val="0"/>
              <c:layout>
                <c:manualLayout>
                  <c:x val="3.9441246931398527E-2"/>
                  <c:y val="-0.2972331769125827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D9E-41D6-8D47-D32CDA278248}"/>
                </c:ext>
              </c:extLst>
            </c:dLbl>
            <c:dLbl>
              <c:idx val="2"/>
              <c:layout>
                <c:manualLayout>
                  <c:x val="-7.8882493862797044E-3"/>
                  <c:y val="-0.1285902396572166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D9E-41D6-8D47-D32CDA278248}"/>
                </c:ext>
              </c:extLst>
            </c:dLbl>
            <c:dLbl>
              <c:idx val="3"/>
              <c:layout>
                <c:manualLayout>
                  <c:x val="2.4979456389885756E-2"/>
                  <c:y val="-2.74044773039969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A57-4F03-87C8-CFEB8357C924}"/>
                </c:ext>
              </c:extLst>
            </c:dLbl>
            <c:dLbl>
              <c:idx val="21"/>
              <c:layout>
                <c:manualLayout>
                  <c:x val="-9.6410823197361986E-17"/>
                  <c:y val="-3.16205507353811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A57-4F03-87C8-CFEB8357C924}"/>
                </c:ext>
              </c:extLst>
            </c:dLbl>
            <c:dLbl>
              <c:idx val="22"/>
              <c:layout>
                <c:manualLayout>
                  <c:x val="0"/>
                  <c:y val="-2.1080367156920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A57-4F03-87C8-CFEB8357C924}"/>
                </c:ext>
              </c:extLst>
            </c:dLbl>
            <c:dLbl>
              <c:idx val="23"/>
              <c:layout>
                <c:manualLayout>
                  <c:x val="1.3147082310466175E-3"/>
                  <c:y val="-9.06455787747592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A57-4F03-87C8-CFEB8357C92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Planilha2!$N$3:$N$28</c:f>
              <c:numCache>
                <c:formatCode>_(* #,##0.00_);_(* \(#,##0.00\);_(* "-"??_);_(@_)</c:formatCode>
                <c:ptCount val="26"/>
                <c:pt idx="0">
                  <c:v>650000</c:v>
                </c:pt>
                <c:pt idx="1">
                  <c:v>0</c:v>
                </c:pt>
                <c:pt idx="2">
                  <c:v>180980.23</c:v>
                </c:pt>
                <c:pt idx="3">
                  <c:v>197600</c:v>
                </c:pt>
                <c:pt idx="4">
                  <c:v>0</c:v>
                </c:pt>
                <c:pt idx="5">
                  <c:v>61910.23</c:v>
                </c:pt>
                <c:pt idx="6">
                  <c:v>980.23</c:v>
                </c:pt>
                <c:pt idx="7">
                  <c:v>0</c:v>
                </c:pt>
                <c:pt idx="8">
                  <c:v>91911.11</c:v>
                </c:pt>
                <c:pt idx="9">
                  <c:v>38500</c:v>
                </c:pt>
                <c:pt idx="10">
                  <c:v>0</c:v>
                </c:pt>
                <c:pt idx="11">
                  <c:v>110000</c:v>
                </c:pt>
                <c:pt idx="12">
                  <c:v>476300</c:v>
                </c:pt>
                <c:pt idx="13">
                  <c:v>980.23</c:v>
                </c:pt>
                <c:pt idx="14">
                  <c:v>482700</c:v>
                </c:pt>
                <c:pt idx="15">
                  <c:v>63000</c:v>
                </c:pt>
                <c:pt idx="16">
                  <c:v>241500</c:v>
                </c:pt>
                <c:pt idx="17">
                  <c:v>725000</c:v>
                </c:pt>
                <c:pt idx="18" formatCode="General">
                  <c:v>0</c:v>
                </c:pt>
                <c:pt idx="19">
                  <c:v>10000</c:v>
                </c:pt>
                <c:pt idx="20">
                  <c:v>406824.76</c:v>
                </c:pt>
                <c:pt idx="21">
                  <c:v>260707.75</c:v>
                </c:pt>
                <c:pt idx="22">
                  <c:v>980.23</c:v>
                </c:pt>
                <c:pt idx="23">
                  <c:v>150000</c:v>
                </c:pt>
                <c:pt idx="24">
                  <c:v>73300</c:v>
                </c:pt>
                <c:pt idx="25">
                  <c:v>150000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A57-4F03-87C8-CFEB8357C9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88957352"/>
        <c:axId val="488952432"/>
      </c:areaChart>
      <c:catAx>
        <c:axId val="48895735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8952432"/>
        <c:crosses val="autoZero"/>
        <c:auto val="1"/>
        <c:lblAlgn val="ctr"/>
        <c:lblOffset val="100"/>
        <c:noMultiLvlLbl val="0"/>
      </c:catAx>
      <c:valAx>
        <c:axId val="488952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895735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/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alpha val="0"/>
            </a:schemeClr>
          </a:gs>
          <a:gs pos="50000">
            <a:schemeClr val="phClr"/>
          </a:gs>
        </a:gsLst>
        <a:lin ang="5400000" scaled="0"/>
      </a:gradFill>
      <a:sp3d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0.71589</cdr:x>
      <cdr:y>0.27668</cdr:y>
    </cdr:from>
    <cdr:to>
      <cdr:x>0.89154</cdr:x>
      <cdr:y>0.38076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6915468" y="1666876"/>
          <a:ext cx="1696719" cy="627062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pt-BR" sz="1100" dirty="0"/>
            <a:t>Aumento de 49%</a:t>
          </a:r>
          <a:r>
            <a:rPr lang="pt-BR" sz="1100" baseline="0" dirty="0"/>
            <a:t> </a:t>
          </a:r>
          <a:r>
            <a:rPr lang="pt-BR" sz="1100" baseline="0" dirty="0" smtClean="0"/>
            <a:t>nas</a:t>
          </a:r>
          <a:r>
            <a:rPr lang="pt-BR" sz="1100" dirty="0" smtClean="0"/>
            <a:t> defesas </a:t>
          </a:r>
          <a:r>
            <a:rPr lang="pt-BR" sz="1100" baseline="0" dirty="0" smtClean="0"/>
            <a:t>em </a:t>
          </a:r>
          <a:r>
            <a:rPr lang="pt-BR" sz="1100" baseline="0" dirty="0"/>
            <a:t>relação ao quadriênio anterior</a:t>
          </a:r>
          <a:r>
            <a:rPr lang="pt-BR" sz="1100" dirty="0"/>
            <a:t> 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0.77135</cdr:x>
      <cdr:y>0.25804</cdr:y>
    </cdr:from>
    <cdr:to>
      <cdr:x>0.95305</cdr:x>
      <cdr:y>0.41624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7451202" y="1554585"/>
          <a:ext cx="1755235" cy="953052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/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pt-BR" sz="1100" b="1" dirty="0"/>
            <a:t>Total: R$ </a:t>
          </a:r>
          <a:r>
            <a:rPr lang="pt-BR" sz="1100" b="1" dirty="0" smtClean="0"/>
            <a:t>4.373.177,77</a:t>
          </a:r>
        </a:p>
        <a:p xmlns:a="http://schemas.openxmlformats.org/drawingml/2006/main">
          <a:pPr algn="ctr"/>
          <a:endParaRPr lang="pt-BR" sz="1100" b="1" dirty="0" smtClean="0"/>
        </a:p>
        <a:p xmlns:a="http://schemas.openxmlformats.org/drawingml/2006/main">
          <a:pPr algn="ctr"/>
          <a:r>
            <a:rPr lang="pt-BR" sz="1100" b="1" dirty="0" smtClean="0"/>
            <a:t>Aumento de 212% em</a:t>
          </a:r>
        </a:p>
        <a:p xmlns:a="http://schemas.openxmlformats.org/drawingml/2006/main">
          <a:pPr algn="ctr"/>
          <a:r>
            <a:rPr lang="pt-BR" b="1" dirty="0" smtClean="0"/>
            <a:t>relação ao quadriênio</a:t>
          </a:r>
        </a:p>
        <a:p xmlns:a="http://schemas.openxmlformats.org/drawingml/2006/main">
          <a:pPr algn="ctr"/>
          <a:r>
            <a:rPr lang="pt-BR" sz="1100" b="1" dirty="0" smtClean="0"/>
            <a:t>anterior. </a:t>
          </a:r>
          <a:endParaRPr lang="pt-BR" sz="1100" b="1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D3773-9B9D-4E4B-AED3-B5F2F7ADDB08}" type="datetimeFigureOut">
              <a:rPr lang="pt-BR" smtClean="0"/>
              <a:t>07/03/2025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1182E-1EE0-4AF3-91A5-623AA3E51B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7638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D3773-9B9D-4E4B-AED3-B5F2F7ADDB08}" type="datetimeFigureOut">
              <a:rPr lang="pt-BR" smtClean="0"/>
              <a:t>07/03/2025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1182E-1EE0-4AF3-91A5-623AA3E51B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8998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D3773-9B9D-4E4B-AED3-B5F2F7ADDB08}" type="datetimeFigureOut">
              <a:rPr lang="pt-BR" smtClean="0"/>
              <a:t>07/03/2025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1182E-1EE0-4AF3-91A5-623AA3E51B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19194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pt-BR" smtClean="0"/>
              <a:t>Editar estilos de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D3773-9B9D-4E4B-AED3-B5F2F7ADDB08}" type="datetimeFigureOut">
              <a:rPr lang="pt-BR" smtClean="0"/>
              <a:t>07/03/2025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1182E-1EE0-4AF3-91A5-623AA3E51B87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65612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D3773-9B9D-4E4B-AED3-B5F2F7ADDB08}" type="datetimeFigureOut">
              <a:rPr lang="pt-BR" smtClean="0"/>
              <a:t>07/03/2025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1182E-1EE0-4AF3-91A5-623AA3E51B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07178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D3773-9B9D-4E4B-AED3-B5F2F7ADDB08}" type="datetimeFigureOut">
              <a:rPr lang="pt-BR" smtClean="0"/>
              <a:t>07/03/2025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1182E-1EE0-4AF3-91A5-623AA3E51B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32006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D3773-9B9D-4E4B-AED3-B5F2F7ADDB08}" type="datetimeFigureOut">
              <a:rPr lang="pt-BR" smtClean="0"/>
              <a:t>07/03/2025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1182E-1EE0-4AF3-91A5-623AA3E51B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2925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D3773-9B9D-4E4B-AED3-B5F2F7ADDB08}" type="datetimeFigureOut">
              <a:rPr lang="pt-BR" smtClean="0"/>
              <a:t>07/03/2025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1182E-1EE0-4AF3-91A5-623AA3E51B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46184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D3773-9B9D-4E4B-AED3-B5F2F7ADDB08}" type="datetimeFigureOut">
              <a:rPr lang="pt-BR" smtClean="0"/>
              <a:t>07/03/2025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1182E-1EE0-4AF3-91A5-623AA3E51B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5815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D3773-9B9D-4E4B-AED3-B5F2F7ADDB08}" type="datetimeFigureOut">
              <a:rPr lang="pt-BR" smtClean="0"/>
              <a:t>07/03/2025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1182E-1EE0-4AF3-91A5-623AA3E51B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0672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D3773-9B9D-4E4B-AED3-B5F2F7ADDB08}" type="datetimeFigureOut">
              <a:rPr lang="pt-BR" smtClean="0"/>
              <a:t>07/03/2025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1182E-1EE0-4AF3-91A5-623AA3E51B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5512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D3773-9B9D-4E4B-AED3-B5F2F7ADDB08}" type="datetimeFigureOut">
              <a:rPr lang="pt-BR" smtClean="0"/>
              <a:t>07/03/2025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1182E-1EE0-4AF3-91A5-623AA3E51B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352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D3773-9B9D-4E4B-AED3-B5F2F7ADDB08}" type="datetimeFigureOut">
              <a:rPr lang="pt-BR" smtClean="0"/>
              <a:t>07/03/2025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1182E-1EE0-4AF3-91A5-623AA3E51B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4851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D3773-9B9D-4E4B-AED3-B5F2F7ADDB08}" type="datetimeFigureOut">
              <a:rPr lang="pt-BR" smtClean="0"/>
              <a:t>07/03/2025</a:t>
            </a:fld>
            <a:endParaRPr lang="pt-B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1182E-1EE0-4AF3-91A5-623AA3E51B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6872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D3773-9B9D-4E4B-AED3-B5F2F7ADDB08}" type="datetimeFigureOut">
              <a:rPr lang="pt-BR" smtClean="0"/>
              <a:t>07/03/2025</a:t>
            </a:fld>
            <a:endParaRPr lang="pt-B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1182E-1EE0-4AF3-91A5-623AA3E51B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8567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D3773-9B9D-4E4B-AED3-B5F2F7ADDB08}" type="datetimeFigureOut">
              <a:rPr lang="pt-BR" smtClean="0"/>
              <a:t>07/03/2025</a:t>
            </a:fld>
            <a:endParaRPr lang="pt-B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1182E-1EE0-4AF3-91A5-623AA3E51B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2442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D3773-9B9D-4E4B-AED3-B5F2F7ADDB08}" type="datetimeFigureOut">
              <a:rPr lang="pt-BR" smtClean="0"/>
              <a:t>07/03/2025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1182E-1EE0-4AF3-91A5-623AA3E51B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120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26D3773-9B9D-4E4B-AED3-B5F2F7ADDB08}" type="datetimeFigureOut">
              <a:rPr lang="pt-BR" smtClean="0"/>
              <a:t>07/03/2025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1182E-1EE0-4AF3-91A5-623AA3E51B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08971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imagojr.com/journalrank.php" TargetMode="External"/><Relationship Id="rId2" Type="http://schemas.openxmlformats.org/officeDocument/2006/relationships/hyperlink" Target="http://www.spell.org.br/impacto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fi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22374" y="1958197"/>
            <a:ext cx="8825658" cy="2353358"/>
          </a:xfrm>
        </p:spPr>
        <p:txBody>
          <a:bodyPr/>
          <a:lstStyle/>
          <a:p>
            <a:pPr algn="ctr"/>
            <a:r>
              <a:rPr lang="pt-BR" sz="4400" dirty="0" smtClean="0"/>
              <a:t>APRESENTAÇÃO DO RELATÓRIO SUCUPIRA PPGOP 2021-2024</a:t>
            </a:r>
            <a:endParaRPr lang="pt-B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pt-BR" sz="1600" dirty="0"/>
          </a:p>
          <a:p>
            <a:pPr algn="r"/>
            <a:r>
              <a:rPr lang="pt-BR" sz="1600" dirty="0" smtClean="0"/>
              <a:t>Coordenação: Prof. Breno augusto </a:t>
            </a:r>
            <a:r>
              <a:rPr lang="pt-BR" sz="1600" dirty="0" err="1" smtClean="0"/>
              <a:t>diniz</a:t>
            </a:r>
            <a:r>
              <a:rPr lang="pt-BR" sz="1600" dirty="0" smtClean="0"/>
              <a:t> pereira</a:t>
            </a:r>
          </a:p>
          <a:p>
            <a:pPr algn="r"/>
            <a:r>
              <a:rPr lang="pt-BR" sz="1600" dirty="0"/>
              <a:t> </a:t>
            </a:r>
            <a:r>
              <a:rPr lang="pt-BR" sz="1600" dirty="0" smtClean="0"/>
              <a:t>                               prof. </a:t>
            </a:r>
            <a:r>
              <a:rPr lang="pt-BR" sz="1600" dirty="0" err="1" smtClean="0"/>
              <a:t>Reisoli</a:t>
            </a:r>
            <a:r>
              <a:rPr lang="pt-BR" sz="1600" dirty="0" smtClean="0"/>
              <a:t> </a:t>
            </a:r>
            <a:r>
              <a:rPr lang="pt-BR" sz="1600" dirty="0" err="1" smtClean="0"/>
              <a:t>bender</a:t>
            </a:r>
            <a:r>
              <a:rPr lang="pt-BR" sz="1600" dirty="0" smtClean="0"/>
              <a:t> filho</a:t>
            </a:r>
            <a:endParaRPr lang="pt-BR" sz="16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844658" y="198407"/>
            <a:ext cx="963276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000" b="1" dirty="0" smtClean="0"/>
              <a:t>UNIVERSIDADE FEDERAL DE SANTA MARIA</a:t>
            </a:r>
          </a:p>
          <a:p>
            <a:pPr algn="ctr"/>
            <a:r>
              <a:rPr lang="pt-BR" sz="2000" b="1" dirty="0" smtClean="0"/>
              <a:t>CENTRO DE CIÊNCIAS SOCIAIS E HUMANAS</a:t>
            </a:r>
          </a:p>
          <a:p>
            <a:pPr algn="ctr"/>
            <a:r>
              <a:rPr lang="pt-BR" sz="2000" b="1" dirty="0" smtClean="0"/>
              <a:t>PROGRAMA DE PÓS-GRADUAÇÃO EM GESTÃO DE ORGANIZAÇÕES PÚBLICAS</a:t>
            </a:r>
            <a:endParaRPr lang="pt-BR" sz="2000" b="1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8083" y="0"/>
            <a:ext cx="1715655" cy="1708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98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818358"/>
              </p:ext>
            </p:extLst>
          </p:nvPr>
        </p:nvGraphicFramePr>
        <p:xfrm>
          <a:off x="827314" y="121920"/>
          <a:ext cx="10319657" cy="65314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4416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8362417"/>
              </p:ext>
            </p:extLst>
          </p:nvPr>
        </p:nvGraphicFramePr>
        <p:xfrm>
          <a:off x="457200" y="112143"/>
          <a:ext cx="11257472" cy="6633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446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271579"/>
          </a:xfrm>
        </p:spPr>
        <p:txBody>
          <a:bodyPr/>
          <a:lstStyle/>
          <a:p>
            <a:pPr algn="ctr"/>
            <a:r>
              <a:rPr lang="pt-BR" dirty="0" smtClean="0"/>
              <a:t>Mediana da Área 27 da Capes </a:t>
            </a:r>
            <a:br>
              <a:rPr lang="pt-BR" dirty="0" smtClean="0"/>
            </a:br>
            <a:r>
              <a:rPr lang="pt-BR" sz="1600" dirty="0" smtClean="0"/>
              <a:t>(projeção com base dos dados do seminário de meio termo)</a:t>
            </a:r>
            <a:endParaRPr lang="pt-BR" sz="1600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058191"/>
              </p:ext>
            </p:extLst>
          </p:nvPr>
        </p:nvGraphicFramePr>
        <p:xfrm>
          <a:off x="304802" y="5265961"/>
          <a:ext cx="11591107" cy="13525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58741">
                  <a:extLst>
                    <a:ext uri="{9D8B030D-6E8A-4147-A177-3AD203B41FA5}">
                      <a16:colId xmlns:a16="http://schemas.microsoft.com/office/drawing/2014/main" val="3815661973"/>
                    </a:ext>
                  </a:extLst>
                </a:gridCol>
                <a:gridCol w="818606">
                  <a:extLst>
                    <a:ext uri="{9D8B030D-6E8A-4147-A177-3AD203B41FA5}">
                      <a16:colId xmlns:a16="http://schemas.microsoft.com/office/drawing/2014/main" val="988838536"/>
                    </a:ext>
                  </a:extLst>
                </a:gridCol>
                <a:gridCol w="1952857">
                  <a:extLst>
                    <a:ext uri="{9D8B030D-6E8A-4147-A177-3AD203B41FA5}">
                      <a16:colId xmlns:a16="http://schemas.microsoft.com/office/drawing/2014/main" val="859360279"/>
                    </a:ext>
                  </a:extLst>
                </a:gridCol>
                <a:gridCol w="1460903">
                  <a:extLst>
                    <a:ext uri="{9D8B030D-6E8A-4147-A177-3AD203B41FA5}">
                      <a16:colId xmlns:a16="http://schemas.microsoft.com/office/drawing/2014/main" val="2504107637"/>
                    </a:ext>
                  </a:extLst>
                </a:gridCol>
              </a:tblGrid>
              <a:tr h="417417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Avaliação da Produção Bibliográfica (Profissional)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Projeção (2023-2024)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</a:t>
                      </a:r>
                      <a:r>
                        <a:rPr lang="pt-B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quadriênio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47958775"/>
                  </a:ext>
                </a:extLst>
              </a:tr>
              <a:tr h="417417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Mediana de pontos obtidos pelos n melhores produtos de cada docente permanente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46980919"/>
                  </a:ext>
                </a:extLst>
              </a:tr>
              <a:tr h="51771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Mediana de pontos obtidos pelos n melhores produtos de cada docente permanente do PPGOP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210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66148799"/>
                  </a:ext>
                </a:extLst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588" y="1511933"/>
            <a:ext cx="5033555" cy="3754028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5728256" y="4767066"/>
            <a:ext cx="5854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OBS.: Não se calcula aqui o produto tecnológico</a:t>
            </a:r>
            <a:endParaRPr lang="pt-BR" sz="1400" dirty="0"/>
          </a:p>
        </p:txBody>
      </p:sp>
      <p:graphicFrame>
        <p:nvGraphicFramePr>
          <p:cNvPr id="8" name="Gráfico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743858"/>
              </p:ext>
            </p:extLst>
          </p:nvPr>
        </p:nvGraphicFramePr>
        <p:xfrm>
          <a:off x="5580210" y="1554121"/>
          <a:ext cx="5854143" cy="30218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8194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Critério de Avaliação</a:t>
            </a:r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0084" y="2411099"/>
            <a:ext cx="9049390" cy="2604757"/>
          </a:xfrm>
          <a:prstGeom prst="rect">
            <a:avLst/>
          </a:prstGeom>
        </p:spPr>
      </p:pic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387181"/>
              </p:ext>
            </p:extLst>
          </p:nvPr>
        </p:nvGraphicFramePr>
        <p:xfrm>
          <a:off x="1375954" y="5129349"/>
          <a:ext cx="9396546" cy="15060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65331">
                  <a:extLst>
                    <a:ext uri="{9D8B030D-6E8A-4147-A177-3AD203B41FA5}">
                      <a16:colId xmlns:a16="http://schemas.microsoft.com/office/drawing/2014/main" val="3815661973"/>
                    </a:ext>
                  </a:extLst>
                </a:gridCol>
                <a:gridCol w="1028675">
                  <a:extLst>
                    <a:ext uri="{9D8B030D-6E8A-4147-A177-3AD203B41FA5}">
                      <a16:colId xmlns:a16="http://schemas.microsoft.com/office/drawing/2014/main" val="859360279"/>
                    </a:ext>
                  </a:extLst>
                </a:gridCol>
                <a:gridCol w="1701270">
                  <a:extLst>
                    <a:ext uri="{9D8B030D-6E8A-4147-A177-3AD203B41FA5}">
                      <a16:colId xmlns:a16="http://schemas.microsoft.com/office/drawing/2014/main" val="2504107637"/>
                    </a:ext>
                  </a:extLst>
                </a:gridCol>
                <a:gridCol w="1701270">
                  <a:extLst>
                    <a:ext uri="{9D8B030D-6E8A-4147-A177-3AD203B41FA5}">
                      <a16:colId xmlns:a16="http://schemas.microsoft.com/office/drawing/2014/main" val="3378889390"/>
                    </a:ext>
                  </a:extLst>
                </a:gridCol>
              </a:tblGrid>
              <a:tr h="55402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Avaliação da Produção Bibliográfica (Profissional)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</a:t>
                      </a:r>
                      <a:r>
                        <a:rPr lang="pt-B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quadriênio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Critério</a:t>
                      </a:r>
                      <a:r>
                        <a:rPr lang="pt-BR" sz="14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 (exemplo)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Critério B (muito bom)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47958775"/>
                  </a:ext>
                </a:extLst>
              </a:tr>
              <a:tr h="417417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Mediana de pontos obtidos pelos n melhores produtos de cada docente permanente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65% e 75% para cursos conceito 5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46980919"/>
                  </a:ext>
                </a:extLst>
              </a:tr>
              <a:tr h="51771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Mediana de pontos obtidos pelos n melhores produtos de cada docente permanente do PPGOP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210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92,3%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66148799"/>
                  </a:ext>
                </a:extLst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0456" y="1295118"/>
            <a:ext cx="9187543" cy="100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45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O que é uma produção em periódicos ideal para o PPGOP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54629" y="2133600"/>
            <a:ext cx="9849983" cy="3777622"/>
          </a:xfrm>
        </p:spPr>
        <p:txBody>
          <a:bodyPr/>
          <a:lstStyle/>
          <a:p>
            <a:pPr marL="400050" indent="-400050" algn="just">
              <a:buFont typeface="+mj-lt"/>
              <a:buAutoNum type="romanUcPeriod"/>
            </a:pPr>
            <a:r>
              <a:rPr lang="pt-BR" dirty="0" smtClean="0"/>
              <a:t>Ser um artigo publicado em periódico com aderência a área de Administração Pública e de acordo com as linhas de pesquisa do (a) docente no PPGOP;</a:t>
            </a:r>
          </a:p>
          <a:p>
            <a:pPr marL="400050" indent="-400050" algn="just">
              <a:buFont typeface="+mj-lt"/>
              <a:buAutoNum type="romanUcPeriod"/>
            </a:pPr>
            <a:r>
              <a:rPr lang="pt-BR" dirty="0" smtClean="0"/>
              <a:t>Ser um periódico que está classificado como Q1 ou Q2 na lista </a:t>
            </a:r>
            <a:r>
              <a:rPr lang="pt-BR" dirty="0"/>
              <a:t>do SPELL (</a:t>
            </a:r>
            <a:r>
              <a:rPr lang="pt-BR" dirty="0">
                <a:hlinkClick r:id="rId2"/>
              </a:rPr>
              <a:t>http://</a:t>
            </a:r>
            <a:r>
              <a:rPr lang="pt-BR" dirty="0" smtClean="0">
                <a:hlinkClick r:id="rId2"/>
              </a:rPr>
              <a:t>www.spell.org.br/impacto</a:t>
            </a:r>
            <a:r>
              <a:rPr lang="pt-BR" dirty="0" smtClean="0"/>
              <a:t>) ou;</a:t>
            </a:r>
          </a:p>
          <a:p>
            <a:pPr marL="400050" indent="-400050" algn="just">
              <a:buFont typeface="+mj-lt"/>
              <a:buAutoNum type="romanUcPeriod"/>
            </a:pPr>
            <a:r>
              <a:rPr lang="pt-BR" dirty="0" smtClean="0"/>
              <a:t>Está classificado no SJR no quartil Q1 </a:t>
            </a:r>
            <a:r>
              <a:rPr lang="pt-BR" dirty="0"/>
              <a:t>ou Q2 (</a:t>
            </a:r>
            <a:r>
              <a:rPr lang="pt-BR" dirty="0">
                <a:hlinkClick r:id="rId3"/>
              </a:rPr>
              <a:t>https://</a:t>
            </a:r>
            <a:r>
              <a:rPr lang="pt-BR" dirty="0" smtClean="0">
                <a:hlinkClick r:id="rId3"/>
              </a:rPr>
              <a:t>www.scimagojr.com/journalrank.php</a:t>
            </a:r>
            <a:r>
              <a:rPr lang="pt-BR" dirty="0" smtClean="0"/>
              <a:t>);</a:t>
            </a:r>
          </a:p>
          <a:p>
            <a:pPr marL="400050" indent="-400050" algn="just">
              <a:buFont typeface="+mj-lt"/>
              <a:buAutoNum type="romanUcPeriod"/>
            </a:pPr>
            <a:r>
              <a:rPr lang="pt-BR" dirty="0" smtClean="0"/>
              <a:t>Ter a participação de, no mínimo, um discente do PPGOP;</a:t>
            </a:r>
          </a:p>
          <a:p>
            <a:pPr marL="400050" indent="-400050" algn="just">
              <a:buFont typeface="+mj-lt"/>
              <a:buAutoNum type="romanUcPeriod"/>
            </a:pPr>
            <a:r>
              <a:rPr lang="pt-BR" dirty="0" smtClean="0"/>
              <a:t>Ter a participação de um docente de outro PPG no Brasil (fora da UFSM), e/ou, principalmente no exterior.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543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FATOR PARA DECIDIR O QUALIS</a:t>
            </a:r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1424259"/>
              </p:ext>
            </p:extLst>
          </p:nvPr>
        </p:nvGraphicFramePr>
        <p:xfrm>
          <a:off x="2424023" y="1853248"/>
          <a:ext cx="6711351" cy="3779800"/>
        </p:xfrm>
        <a:graphic>
          <a:graphicData uri="http://schemas.openxmlformats.org/drawingml/2006/table">
            <a:tbl>
              <a:tblPr/>
              <a:tblGrid>
                <a:gridCol w="1952393">
                  <a:extLst>
                    <a:ext uri="{9D8B030D-6E8A-4147-A177-3AD203B41FA5}">
                      <a16:colId xmlns:a16="http://schemas.microsoft.com/office/drawing/2014/main" val="3179790429"/>
                    </a:ext>
                  </a:extLst>
                </a:gridCol>
                <a:gridCol w="4758958">
                  <a:extLst>
                    <a:ext uri="{9D8B030D-6E8A-4147-A177-3AD203B41FA5}">
                      <a16:colId xmlns:a16="http://schemas.microsoft.com/office/drawing/2014/main" val="1971752924"/>
                    </a:ext>
                  </a:extLst>
                </a:gridCol>
              </a:tblGrid>
              <a:tr h="7859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Qualis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H5 Google Acadêmico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329948"/>
                  </a:ext>
                </a:extLst>
              </a:tr>
              <a:tr h="74847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ACIMA DE 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5449169"/>
                  </a:ext>
                </a:extLst>
              </a:tr>
              <a:tr h="74847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21 A 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7688968"/>
                  </a:ext>
                </a:extLst>
              </a:tr>
              <a:tr h="74847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13 A 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011742"/>
                  </a:ext>
                </a:extLst>
              </a:tr>
              <a:tr h="74847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MENOR QUE 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7134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520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600" b="1" dirty="0" smtClean="0"/>
              <a:t>Produção Bibliográfica do PPGOP 2021-2024</a:t>
            </a:r>
            <a:endParaRPr lang="pt-BR" sz="3600" b="1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3712315"/>
              </p:ext>
            </p:extLst>
          </p:nvPr>
        </p:nvGraphicFramePr>
        <p:xfrm>
          <a:off x="1000665" y="1785667"/>
          <a:ext cx="10213674" cy="47704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20151">
                  <a:extLst>
                    <a:ext uri="{9D8B030D-6E8A-4147-A177-3AD203B41FA5}">
                      <a16:colId xmlns:a16="http://schemas.microsoft.com/office/drawing/2014/main" val="2308887144"/>
                    </a:ext>
                  </a:extLst>
                </a:gridCol>
                <a:gridCol w="1492174">
                  <a:extLst>
                    <a:ext uri="{9D8B030D-6E8A-4147-A177-3AD203B41FA5}">
                      <a16:colId xmlns:a16="http://schemas.microsoft.com/office/drawing/2014/main" val="2332022717"/>
                    </a:ext>
                  </a:extLst>
                </a:gridCol>
                <a:gridCol w="1492174">
                  <a:extLst>
                    <a:ext uri="{9D8B030D-6E8A-4147-A177-3AD203B41FA5}">
                      <a16:colId xmlns:a16="http://schemas.microsoft.com/office/drawing/2014/main" val="2353587811"/>
                    </a:ext>
                  </a:extLst>
                </a:gridCol>
                <a:gridCol w="1209175">
                  <a:extLst>
                    <a:ext uri="{9D8B030D-6E8A-4147-A177-3AD203B41FA5}">
                      <a16:colId xmlns:a16="http://schemas.microsoft.com/office/drawing/2014/main" val="3905589310"/>
                    </a:ext>
                  </a:extLst>
                </a:gridCol>
              </a:tblGrid>
              <a:tr h="792387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Produção Bbiliográfica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2021-2024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2017-2020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Variação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91451503"/>
                  </a:ext>
                </a:extLst>
              </a:tr>
              <a:tr h="42233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u="none" strike="noStrike">
                          <a:effectLst/>
                        </a:rPr>
                        <a:t>Total de Produção no quadriênio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1956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2321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-15,73%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73170443"/>
                  </a:ext>
                </a:extLst>
              </a:tr>
              <a:tr h="79238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u="none" strike="noStrike">
                          <a:effectLst/>
                        </a:rPr>
                        <a:t>Total de Atividades Técnicas no quadriênio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813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1094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-25,69%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32499141"/>
                  </a:ext>
                </a:extLst>
              </a:tr>
              <a:tr h="79238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u="none" strike="noStrike">
                          <a:effectLst/>
                        </a:rPr>
                        <a:t>Total de Publicações Bibliográficas no quadriênio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1143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1208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-5,38%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06815677"/>
                  </a:ext>
                </a:extLst>
              </a:tr>
              <a:tr h="79238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u="none" strike="noStrike">
                          <a:effectLst/>
                        </a:rPr>
                        <a:t>Total de Artigos Publicados em Periódicos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565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494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14,37%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74836179"/>
                  </a:ext>
                </a:extLst>
              </a:tr>
              <a:tr h="1178524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Total de Artigos Publicados em Periódicos de Alto Impacto (extrato “A” do </a:t>
                      </a:r>
                      <a:r>
                        <a:rPr lang="pt-BR" sz="1800" b="1" u="none" strike="noStrike" dirty="0" err="1">
                          <a:solidFill>
                            <a:srgbClr val="0070C0"/>
                          </a:solidFill>
                          <a:effectLst/>
                        </a:rPr>
                        <a:t>Qualis</a:t>
                      </a:r>
                      <a:r>
                        <a:rPr lang="pt-BR" sz="18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)</a:t>
                      </a:r>
                      <a:endParaRPr lang="pt-BR" sz="18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317</a:t>
                      </a:r>
                      <a:endParaRPr lang="pt-BR" sz="18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191</a:t>
                      </a:r>
                      <a:endParaRPr lang="pt-BR" sz="18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65,97%</a:t>
                      </a:r>
                      <a:endParaRPr lang="pt-BR" sz="18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567855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307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629316"/>
              </p:ext>
            </p:extLst>
          </p:nvPr>
        </p:nvGraphicFramePr>
        <p:xfrm>
          <a:off x="569342" y="0"/>
          <a:ext cx="1066224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5611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600" b="1" dirty="0" smtClean="0"/>
              <a:t>Produção Média por Docentes do PPGOP no quadriênio 2021-2024</a:t>
            </a:r>
            <a:endParaRPr lang="pt-BR" sz="3600" b="1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387011"/>
              </p:ext>
            </p:extLst>
          </p:nvPr>
        </p:nvGraphicFramePr>
        <p:xfrm>
          <a:off x="1500996" y="1975449"/>
          <a:ext cx="9204387" cy="4779034"/>
        </p:xfrm>
        <a:graphic>
          <a:graphicData uri="http://schemas.openxmlformats.org/drawingml/2006/table">
            <a:tbl>
              <a:tblPr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5425255">
                  <a:extLst>
                    <a:ext uri="{9D8B030D-6E8A-4147-A177-3AD203B41FA5}">
                      <a16:colId xmlns:a16="http://schemas.microsoft.com/office/drawing/2014/main" val="3040662756"/>
                    </a:ext>
                  </a:extLst>
                </a:gridCol>
                <a:gridCol w="1344722">
                  <a:extLst>
                    <a:ext uri="{9D8B030D-6E8A-4147-A177-3AD203B41FA5}">
                      <a16:colId xmlns:a16="http://schemas.microsoft.com/office/drawing/2014/main" val="3646475263"/>
                    </a:ext>
                  </a:extLst>
                </a:gridCol>
                <a:gridCol w="1344722">
                  <a:extLst>
                    <a:ext uri="{9D8B030D-6E8A-4147-A177-3AD203B41FA5}">
                      <a16:colId xmlns:a16="http://schemas.microsoft.com/office/drawing/2014/main" val="3260921953"/>
                    </a:ext>
                  </a:extLst>
                </a:gridCol>
                <a:gridCol w="1089688">
                  <a:extLst>
                    <a:ext uri="{9D8B030D-6E8A-4147-A177-3AD203B41FA5}">
                      <a16:colId xmlns:a16="http://schemas.microsoft.com/office/drawing/2014/main" val="813126835"/>
                    </a:ext>
                  </a:extLst>
                </a:gridCol>
              </a:tblGrid>
              <a:tr h="78521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</a:rPr>
                        <a:t>Produção </a:t>
                      </a:r>
                      <a:r>
                        <a:rPr lang="pt-BR" sz="1800" u="none" strike="noStrike" dirty="0" smtClean="0">
                          <a:effectLst/>
                        </a:rPr>
                        <a:t>Bibliográfica </a:t>
                      </a:r>
                      <a:r>
                        <a:rPr lang="pt-BR" sz="1800" u="none" strike="noStrike" dirty="0">
                          <a:effectLst/>
                        </a:rPr>
                        <a:t>por docente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2021-2024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2017-2020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Variação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9744814"/>
                  </a:ext>
                </a:extLst>
              </a:tr>
              <a:tr h="418514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u="none" strike="noStrike">
                          <a:effectLst/>
                        </a:rPr>
                        <a:t>Média de Produção no quadriênio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75,2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112,45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-33,13%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5258439"/>
                  </a:ext>
                </a:extLst>
              </a:tr>
              <a:tr h="785213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u="none" strike="noStrike">
                          <a:effectLst/>
                        </a:rPr>
                        <a:t>Média de Atividades Técnicas no quadriênio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31,3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51,57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-39,31%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115763"/>
                  </a:ext>
                </a:extLst>
              </a:tr>
              <a:tr h="837029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u="none" strike="noStrike">
                          <a:effectLst/>
                        </a:rPr>
                        <a:t>Média de Publicações Bibliográficas no quadriênio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59,8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-26,42%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408662"/>
                  </a:ext>
                </a:extLst>
              </a:tr>
              <a:tr h="785213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u="none" strike="noStrike">
                          <a:effectLst/>
                        </a:rPr>
                        <a:t>Média de Artigos Publicados em Periódicos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21,7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24,51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-11,46%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547204"/>
                  </a:ext>
                </a:extLst>
              </a:tr>
              <a:tr h="1167852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u="none" strike="noStrike">
                          <a:effectLst/>
                        </a:rPr>
                        <a:t>Média de Artigos Publicados em Periódicos de Alto Impacto (extrato “A” do Qualis)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12,2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7,75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57,42%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5606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74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4158453"/>
              </p:ext>
            </p:extLst>
          </p:nvPr>
        </p:nvGraphicFramePr>
        <p:xfrm>
          <a:off x="457200" y="0"/>
          <a:ext cx="11145328" cy="6780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6981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Programa de Pós-Graduação em Gestão de Organizações Públicas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04293" y="2579130"/>
            <a:ext cx="8946541" cy="232067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2400" i="1" dirty="0" smtClean="0"/>
              <a:t>MISSÃO:</a:t>
            </a:r>
          </a:p>
          <a:p>
            <a:pPr marL="0" indent="0" algn="ctr">
              <a:buNone/>
            </a:pPr>
            <a:r>
              <a:rPr lang="pt-BR" sz="2400" i="1" dirty="0" smtClean="0"/>
              <a:t>Formar </a:t>
            </a:r>
            <a:r>
              <a:rPr lang="pt-BR" sz="2400" i="1" dirty="0"/>
              <a:t>profissionais e pesquisadores de alto nível, com atuação nacional e internacional, que possam assumir responsabilidades pela execução e liderança nas atividades públicas, levando soluções inovadores para a melhoria da qualidade de vida da população</a:t>
            </a:r>
            <a:r>
              <a:rPr lang="pt-BR" sz="2400" i="1" dirty="0" smtClean="0"/>
              <a:t>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12687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0347272"/>
              </p:ext>
            </p:extLst>
          </p:nvPr>
        </p:nvGraphicFramePr>
        <p:xfrm>
          <a:off x="345056" y="138024"/>
          <a:ext cx="11464505" cy="6556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3992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5316289"/>
              </p:ext>
            </p:extLst>
          </p:nvPr>
        </p:nvGraphicFramePr>
        <p:xfrm>
          <a:off x="612474" y="0"/>
          <a:ext cx="11059065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33918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8481490"/>
              </p:ext>
            </p:extLst>
          </p:nvPr>
        </p:nvGraphicFramePr>
        <p:xfrm>
          <a:off x="1266031" y="416718"/>
          <a:ext cx="9659938" cy="6024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9104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Desafios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03312" y="1268083"/>
            <a:ext cx="8946541" cy="515859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Reduzir a discrepância entre os docentes do NDP. Fazer um recredenciamento baseado nos dados do relatório sucupira. Alguns docentes deverão ser enquadrados como colaboradores;</a:t>
            </a:r>
          </a:p>
          <a:p>
            <a:pPr algn="just"/>
            <a:r>
              <a:rPr lang="pt-BR" dirty="0" smtClean="0"/>
              <a:t>Incentivar a Internacionalização de docentes do NDP;</a:t>
            </a:r>
          </a:p>
          <a:p>
            <a:pPr algn="just"/>
            <a:r>
              <a:rPr lang="pt-BR" dirty="0" smtClean="0"/>
              <a:t>Aumentar o número de docentes do NDP com pós-doutorado no exterior;</a:t>
            </a:r>
          </a:p>
          <a:p>
            <a:pPr algn="just"/>
            <a:r>
              <a:rPr lang="pt-BR" dirty="0" smtClean="0"/>
              <a:t>Aumentar o ingresso de novos discentes oriundos do exterior;</a:t>
            </a:r>
          </a:p>
          <a:p>
            <a:pPr algn="just"/>
            <a:r>
              <a:rPr lang="pt-BR" dirty="0" smtClean="0"/>
              <a:t>Mensurar o impacto dos produtos tecnológicos criados;</a:t>
            </a:r>
          </a:p>
          <a:p>
            <a:pPr algn="just"/>
            <a:r>
              <a:rPr lang="pt-BR" dirty="0" smtClean="0"/>
              <a:t>Incentivar a participação de docentes e discentes em atividades com a sociedade, relacionadas ao perfil do programa;</a:t>
            </a:r>
          </a:p>
          <a:p>
            <a:pPr algn="just"/>
            <a:r>
              <a:rPr lang="pt-BR" dirty="0" smtClean="0"/>
              <a:t>Incentivar a publicação em periódicos internacionais e relacionados a área da Administração Pública.</a:t>
            </a:r>
          </a:p>
          <a:p>
            <a:pPr algn="just"/>
            <a:r>
              <a:rPr lang="pt-BR" dirty="0" smtClean="0"/>
              <a:t>Aumentar o número de discentes em publicações de alto impacto.</a:t>
            </a:r>
          </a:p>
          <a:p>
            <a:pPr algn="just"/>
            <a:r>
              <a:rPr lang="pt-BR" dirty="0" smtClean="0"/>
              <a:t>Incentivar as parcerias entre os docentes do PPGOP com docentes de outros </a:t>
            </a:r>
            <a:r>
              <a:rPr lang="pt-BR" dirty="0" err="1" smtClean="0"/>
              <a:t>PPGs</a:t>
            </a:r>
            <a:r>
              <a:rPr lang="pt-BR" dirty="0" smtClean="0"/>
              <a:t> no país e no exterior.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4335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Obrigado!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pt-BR" dirty="0" smtClean="0"/>
              <a:t>ppgop@ufsm.br</a:t>
            </a:r>
            <a:endParaRPr lang="pt-BR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4344" y="620561"/>
            <a:ext cx="3146880" cy="252293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8461" y="620560"/>
            <a:ext cx="2542151" cy="2530853"/>
          </a:xfrm>
          <a:prstGeom prst="rect">
            <a:avLst/>
          </a:prstGeom>
        </p:spPr>
      </p:pic>
      <p:pic>
        <p:nvPicPr>
          <p:cNvPr id="1026" name="Picture 2" descr="Universidade Federal de Santa Maria – Wikipédia, a enciclopédia livr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955" y="620560"/>
            <a:ext cx="2602269" cy="2569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895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Planejamento Estratégico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03312" y="1276710"/>
            <a:ext cx="8946541" cy="4971690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pt-BR" sz="1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Objetivos a Curto Prazo </a:t>
            </a:r>
            <a:r>
              <a:rPr lang="pt-BR" sz="1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(2025)</a:t>
            </a:r>
          </a:p>
          <a:p>
            <a:pPr marL="0" indent="0" algn="just">
              <a:buNone/>
            </a:pPr>
            <a:r>
              <a:rPr lang="pt-BR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t-BR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Desafio: Apresentar </a:t>
            </a:r>
            <a:r>
              <a:rPr lang="pt-BR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PPGOP perante a Capes como um curso totalmente </a:t>
            </a:r>
            <a:r>
              <a:rPr lang="pt-BR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consolidado.</a:t>
            </a:r>
            <a:endParaRPr lang="pt-BR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t-BR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Meta</a:t>
            </a:r>
            <a:r>
              <a:rPr lang="pt-BR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Obter o conceito 5 na próxima avaliação pela Capes (2021-2024) </a:t>
            </a:r>
            <a:endParaRPr lang="pt-BR" sz="17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endParaRPr lang="pt-BR" sz="17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0385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t-BR" sz="17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Objetivos a Médio Prazo </a:t>
            </a:r>
            <a:r>
              <a:rPr lang="pt-BR" sz="17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(2026-2028)</a:t>
            </a:r>
            <a:endParaRPr lang="pt-BR" sz="1700" b="1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97485" indent="0" algn="just">
              <a:lnSpc>
                <a:spcPct val="150000"/>
              </a:lnSpc>
              <a:buNone/>
            </a:pPr>
            <a:r>
              <a:rPr lang="pt-BR" sz="17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Desafio: Ser </a:t>
            </a:r>
            <a:r>
              <a:rPr lang="pt-BR" sz="17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 dos </a:t>
            </a:r>
            <a:r>
              <a:rPr lang="pt-BR" sz="17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PPGs</a:t>
            </a:r>
            <a:r>
              <a:rPr lang="pt-BR" sz="17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referência em Administração Pública com grande impacto dos seus produtos tecnológicos desenvolvidos com abrangência nacional e internacional.</a:t>
            </a:r>
            <a:endParaRPr lang="pt-BR" sz="17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50000"/>
              </a:lnSpc>
              <a:buNone/>
            </a:pPr>
            <a:r>
              <a:rPr lang="pt-BR" sz="17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pt-BR" sz="17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Meta</a:t>
            </a:r>
            <a:r>
              <a:rPr lang="pt-BR" sz="17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Criar métricas para avaliação do impacto do programa junto a sociedade</a:t>
            </a:r>
            <a:endParaRPr lang="pt-BR" sz="17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endParaRPr lang="pt-BR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sz="1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Objetivos a Médio/Longo Prazo </a:t>
            </a:r>
            <a:r>
              <a:rPr lang="pt-BR" sz="1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(2026-2030)</a:t>
            </a:r>
          </a:p>
          <a:p>
            <a:pPr marL="0" indent="0" algn="just">
              <a:buNone/>
            </a:pPr>
            <a:r>
              <a:rPr lang="pt-BR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t-BR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Desafio: Investir </a:t>
            </a:r>
            <a:r>
              <a:rPr lang="pt-BR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pesadamente em </a:t>
            </a:r>
            <a:r>
              <a:rPr lang="pt-BR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Internacionalização.</a:t>
            </a:r>
            <a:endParaRPr lang="pt-BR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pt-BR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t-BR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Meta</a:t>
            </a:r>
            <a:r>
              <a:rPr lang="pt-BR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Definir critérios de internacionalização para a permanência de docentes no </a:t>
            </a:r>
            <a:r>
              <a:rPr lang="pt-BR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programa.</a:t>
            </a:r>
            <a:endParaRPr lang="pt-BR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endParaRPr lang="pt-BR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83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46354"/>
          </a:xfrm>
        </p:spPr>
        <p:txBody>
          <a:bodyPr/>
          <a:lstStyle/>
          <a:p>
            <a:pPr algn="ctr"/>
            <a:r>
              <a:rPr lang="pt-BR" sz="2800" b="1" dirty="0" smtClean="0"/>
              <a:t>Condições para ser um docentes NDP no PPGOP</a:t>
            </a:r>
            <a:endParaRPr lang="pt-BR" sz="2800" b="1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sz="quarter" idx="4"/>
          </p:nvPr>
        </p:nvSpPr>
        <p:spPr>
          <a:xfrm>
            <a:off x="6974336" y="2091905"/>
            <a:ext cx="4396339" cy="374173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2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SITUAÇÕES DESEJÁVEIS</a:t>
            </a:r>
            <a:endParaRPr lang="pt-BR" sz="12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 algn="just">
              <a:buFont typeface="+mj-lt"/>
              <a:buAutoNum type="alphaLcParenR"/>
            </a:pP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Ser </a:t>
            </a: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pesquisador CNPq ou DT CNPq;</a:t>
            </a:r>
          </a:p>
          <a:p>
            <a:pPr lvl="0" algn="just">
              <a:buFont typeface="+mj-lt"/>
              <a:buAutoNum type="alphaLcParenR"/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Ter projetos de pesquisa com financiamento externo a UFSM, em órgãos como Capes, CNPq e/ou </a:t>
            </a:r>
            <a:r>
              <a:rPr lang="pt-BR" sz="1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Fapergs</a:t>
            </a: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</a:p>
          <a:p>
            <a:pPr lvl="0" algn="just">
              <a:buFont typeface="+mj-lt"/>
              <a:buAutoNum type="alphaLcParenR"/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Realização de pós-doutorado no exterior;</a:t>
            </a:r>
          </a:p>
          <a:p>
            <a:pPr lvl="0" algn="just">
              <a:buFont typeface="+mj-lt"/>
              <a:buAutoNum type="alphaLcParenR"/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Ter vínculo comprovado (publicações, bancas, trabalhos tecnológicos, entre outros) com grupos de pesquisa/docentes no exterior;</a:t>
            </a:r>
          </a:p>
          <a:p>
            <a:pPr lvl="0" algn="just">
              <a:buFont typeface="+mj-lt"/>
              <a:buAutoNum type="alphaLcParenR"/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Ter docentes estrangeiros participando das bancas de </a:t>
            </a: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defesa de projetos e defesa </a:t>
            </a: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de </a:t>
            </a: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dissertação e teses de doutorado;</a:t>
            </a: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 algn="just">
              <a:buFont typeface="+mj-lt"/>
              <a:buAutoNum type="alphaLcParenR"/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Ter bolsas de pesquisa para discentes do ensino médio;</a:t>
            </a:r>
          </a:p>
          <a:p>
            <a:pPr lvl="0" algn="just">
              <a:buFont typeface="+mj-lt"/>
              <a:buAutoNum type="alphaLcParenR"/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Ter projetos de pesquisa que versem sobre a educação básica e </a:t>
            </a: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ambiental</a:t>
            </a: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</p:txBody>
      </p:sp>
      <p:sp>
        <p:nvSpPr>
          <p:cNvPr id="3" name="Retângulo 2"/>
          <p:cNvSpPr/>
          <p:nvPr/>
        </p:nvSpPr>
        <p:spPr>
          <a:xfrm>
            <a:off x="490836" y="1385145"/>
            <a:ext cx="6340417" cy="51552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sz="12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CONDIÇÃO FUNDAMENTAL (</a:t>
            </a:r>
            <a:r>
              <a:rPr lang="pt-BR" sz="1200" b="1" dirty="0">
                <a:latin typeface="Times New Roman" panose="02020603050405020304" pitchFamily="18" charset="0"/>
                <a:ea typeface="Calibri" panose="020F0502020204030204" pitchFamily="34" charset="0"/>
              </a:rPr>
              <a:t>sem essa condição atendida, o docente será desligado do programa)</a:t>
            </a: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arenR"/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Conseguir, no mínimo, </a:t>
            </a: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210 </a:t>
            </a: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pontos em publicações em </a:t>
            </a: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periódicos no últimos 4 anos (no máximo 3 periódicos com essa pontuação);</a:t>
            </a: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arenR"/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Ter, no mínimo 03 (três) publicações em periódicos do extrato “A” do </a:t>
            </a:r>
            <a:r>
              <a:rPr lang="pt-BR" sz="1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Qualis</a:t>
            </a: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 da </a:t>
            </a: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Capes ou o critério que venha a substitui-lo;</a:t>
            </a: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arenR"/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As publicações devem ser ligadas ao projeto de pesquisa do docente e a linha de pesquisa do programa</a:t>
            </a: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79705" indent="450215" algn="just">
              <a:lnSpc>
                <a:spcPct val="150000"/>
              </a:lnSpc>
              <a:spcAft>
                <a:spcPts val="600"/>
              </a:spcAft>
            </a:pPr>
            <a:r>
              <a:rPr lang="pt-BR" sz="1200" b="1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sz="12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CONDIÇÕES OBRIGATÓRIAS (</a:t>
            </a:r>
            <a:r>
              <a:rPr lang="pt-BR" sz="1200" b="1" dirty="0">
                <a:latin typeface="Times New Roman" panose="02020603050405020304" pitchFamily="18" charset="0"/>
                <a:ea typeface="Calibri" panose="020F0502020204030204" pitchFamily="34" charset="0"/>
              </a:rPr>
              <a:t>pode-se deixar de </a:t>
            </a:r>
            <a:r>
              <a:rPr lang="pt-BR" sz="12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ter uma condição </a:t>
            </a:r>
            <a:r>
              <a:rPr lang="pt-BR" sz="1200" b="1" dirty="0">
                <a:latin typeface="Times New Roman" panose="02020603050405020304" pitchFamily="18" charset="0"/>
                <a:ea typeface="Calibri" panose="020F0502020204030204" pitchFamily="34" charset="0"/>
              </a:rPr>
              <a:t>não </a:t>
            </a:r>
            <a:r>
              <a:rPr lang="pt-BR" sz="12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atendida)</a:t>
            </a: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arenR"/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Ter discente de iniciação científica;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arenR"/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Ter projeto de extensão registrado e ligado ao projeto de pesquisa do docente;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arenR"/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Ter publicação </a:t>
            </a: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de destaque com </a:t>
            </a: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discentes do PPGOP </a:t>
            </a: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(periódicos</a:t>
            </a: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);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arenR"/>
            </a:pP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Ter</a:t>
            </a: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, no mínimo, 01 (um) projeto tecnológico desenvolvido. </a:t>
            </a:r>
            <a:endParaRPr lang="pt-BR" sz="12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arenR"/>
            </a:pPr>
            <a:r>
              <a:rPr lang="pt-BR" sz="1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Ministrar</a:t>
            </a: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, no mínimo, 60 horas aulas no PPGOP.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arenR"/>
            </a:pPr>
            <a:r>
              <a:rPr lang="pt-BR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Ter vínculo comprovado (publicações, bancas, trabalhos tecnológicos, entre outros) com grupos de pesquisa fora da UFSM, em nível regional e/ou nacional.</a:t>
            </a:r>
          </a:p>
          <a:p>
            <a:pPr marL="179705" indent="450215" algn="just">
              <a:lnSpc>
                <a:spcPct val="150000"/>
              </a:lnSpc>
              <a:spcAft>
                <a:spcPts val="600"/>
              </a:spcAft>
            </a:pPr>
            <a:r>
              <a:rPr lang="pt-BR" sz="1200" b="1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5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75750"/>
          </a:xfrm>
        </p:spPr>
        <p:txBody>
          <a:bodyPr/>
          <a:lstStyle/>
          <a:p>
            <a:r>
              <a:rPr lang="pt-BR" sz="3600" b="1" dirty="0" smtClean="0"/>
              <a:t>Dados do Relatório Sucupira 2021-2024</a:t>
            </a:r>
            <a:endParaRPr lang="pt-BR" sz="3600" b="1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3638579"/>
              </p:ext>
            </p:extLst>
          </p:nvPr>
        </p:nvGraphicFramePr>
        <p:xfrm>
          <a:off x="774077" y="1189165"/>
          <a:ext cx="10118785" cy="5316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67678">
                  <a:extLst>
                    <a:ext uri="{9D8B030D-6E8A-4147-A177-3AD203B41FA5}">
                      <a16:colId xmlns:a16="http://schemas.microsoft.com/office/drawing/2014/main" val="4243469004"/>
                    </a:ext>
                  </a:extLst>
                </a:gridCol>
                <a:gridCol w="2051107">
                  <a:extLst>
                    <a:ext uri="{9D8B030D-6E8A-4147-A177-3AD203B41FA5}">
                      <a16:colId xmlns:a16="http://schemas.microsoft.com/office/drawing/2014/main" val="2373682781"/>
                    </a:ext>
                  </a:extLst>
                </a:gridCol>
              </a:tblGrid>
              <a:tr h="612583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Variáveis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Quantidade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9872915"/>
                  </a:ext>
                </a:extLst>
              </a:tr>
              <a:tr h="338444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Número de Docentes (NDP)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26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09919478"/>
                  </a:ext>
                </a:extLst>
              </a:tr>
              <a:tr h="338444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Número de Docentes Colaboradores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2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50959605"/>
                  </a:ext>
                </a:extLst>
              </a:tr>
              <a:tr h="338444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Número de Defesas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149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65314540"/>
                  </a:ext>
                </a:extLst>
              </a:tr>
              <a:tr h="338444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Número de Turmas Ofertadas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91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39195804"/>
                  </a:ext>
                </a:extLst>
              </a:tr>
              <a:tr h="338444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Número de Projetos de Pesquisa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27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31614794"/>
                  </a:ext>
                </a:extLst>
              </a:tr>
              <a:tr h="338444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Número de Projetos de Extensão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4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68436311"/>
                  </a:ext>
                </a:extLst>
              </a:tr>
              <a:tr h="338444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Número de Pesquisadores PQs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6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8133365"/>
                  </a:ext>
                </a:extLst>
              </a:tr>
              <a:tr h="467171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</a:rPr>
                        <a:t>Número de docentes com </a:t>
                      </a:r>
                      <a:r>
                        <a:rPr lang="pt-BR" sz="1600" u="none" strike="noStrike" dirty="0" smtClean="0">
                          <a:effectLst/>
                        </a:rPr>
                        <a:t>Bolsas por agência de fomento estaduais e outras organizações públicas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10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38579688"/>
                  </a:ext>
                </a:extLst>
              </a:tr>
              <a:tr h="612583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Número de Projetos com financiamento externo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40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38913304"/>
                  </a:ext>
                </a:extLst>
              </a:tr>
              <a:tr h="612583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Percentual</a:t>
                      </a:r>
                      <a:r>
                        <a:rPr lang="pt-BR" sz="1600" b="1" i="0" u="none" strike="noStrike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 de docentes que possuem projeto financiados na área (outros </a:t>
                      </a:r>
                      <a:r>
                        <a:rPr lang="pt-BR" sz="1600" b="1" i="0" u="none" strike="noStrike" baseline="0" dirty="0" err="1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PPGs</a:t>
                      </a:r>
                      <a:r>
                        <a:rPr lang="pt-BR" sz="1600" b="1" i="0" u="none" strike="noStrike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 profissionais) Fonte: Seminário Meio Termo da área</a:t>
                      </a:r>
                      <a:endParaRPr lang="pt-BR" sz="16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30,9%</a:t>
                      </a:r>
                      <a:endParaRPr lang="pt-BR" sz="16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70792404"/>
                  </a:ext>
                </a:extLst>
              </a:tr>
              <a:tr h="612583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Percentual de docentes do PPGOP que possuem projetos</a:t>
                      </a:r>
                      <a:r>
                        <a:rPr lang="pt-BR" sz="1600" b="1" i="0" u="none" strike="noStrike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 com financiamentos externos no quadriênio 2021-2024</a:t>
                      </a:r>
                      <a:endParaRPr lang="pt-BR" sz="16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61,5%</a:t>
                      </a:r>
                      <a:endParaRPr lang="pt-BR" sz="16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306934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47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Avanços Estruturais no Quadriênio 2021-2024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Aprovação do Doutorado Profissional em Gestão de Organizações Públicas;</a:t>
            </a:r>
          </a:p>
          <a:p>
            <a:pPr algn="just"/>
            <a:r>
              <a:rPr lang="pt-BR" dirty="0" smtClean="0"/>
              <a:t>Obrigatoriedade da produção de um produto tecnológico decorrente da dissertação;</a:t>
            </a:r>
          </a:p>
          <a:p>
            <a:pPr algn="just"/>
            <a:r>
              <a:rPr lang="pt-BR" dirty="0" smtClean="0"/>
              <a:t>Criação da Comissão de Autoavaliação;</a:t>
            </a:r>
          </a:p>
          <a:p>
            <a:pPr algn="just"/>
            <a:r>
              <a:rPr lang="pt-BR" dirty="0" smtClean="0"/>
              <a:t>Criação da Comissão de Internacionalização;</a:t>
            </a:r>
          </a:p>
          <a:p>
            <a:pPr algn="just"/>
            <a:r>
              <a:rPr lang="pt-BR" dirty="0" smtClean="0"/>
              <a:t>Implantação de projetos de extensão;</a:t>
            </a:r>
          </a:p>
          <a:p>
            <a:pPr algn="just"/>
            <a:r>
              <a:rPr lang="pt-BR" dirty="0" smtClean="0"/>
              <a:t>Criação de disciplinas com perfil </a:t>
            </a:r>
            <a:r>
              <a:rPr lang="pt-BR" dirty="0" err="1" smtClean="0"/>
              <a:t>extensionista</a:t>
            </a:r>
            <a:r>
              <a:rPr lang="pt-BR" dirty="0" smtClean="0"/>
              <a:t> e com impactos na sociedade.</a:t>
            </a:r>
          </a:p>
          <a:p>
            <a:pPr algn="just"/>
            <a:r>
              <a:rPr lang="pt-BR" dirty="0" smtClean="0"/>
              <a:t>Impacto é a palavra da vez na pós-graduação.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1209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85745" y="0"/>
            <a:ext cx="9404723" cy="1400530"/>
          </a:xfrm>
        </p:spPr>
        <p:txBody>
          <a:bodyPr/>
          <a:lstStyle/>
          <a:p>
            <a:pPr algn="ctr"/>
            <a:r>
              <a:rPr lang="pt-BR" sz="3600" b="1" dirty="0" smtClean="0"/>
              <a:t>Participação dos discentes na Produção do PPGOP (2021-2024)</a:t>
            </a:r>
            <a:endParaRPr lang="pt-BR" sz="3600" b="1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488254"/>
              </p:ext>
            </p:extLst>
          </p:nvPr>
        </p:nvGraphicFramePr>
        <p:xfrm>
          <a:off x="496389" y="1181100"/>
          <a:ext cx="11364686" cy="55581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66262">
                  <a:extLst>
                    <a:ext uri="{9D8B030D-6E8A-4147-A177-3AD203B41FA5}">
                      <a16:colId xmlns:a16="http://schemas.microsoft.com/office/drawing/2014/main" val="1341746574"/>
                    </a:ext>
                  </a:extLst>
                </a:gridCol>
                <a:gridCol w="783772">
                  <a:extLst>
                    <a:ext uri="{9D8B030D-6E8A-4147-A177-3AD203B41FA5}">
                      <a16:colId xmlns:a16="http://schemas.microsoft.com/office/drawing/2014/main" val="2256272732"/>
                    </a:ext>
                  </a:extLst>
                </a:gridCol>
                <a:gridCol w="714103">
                  <a:extLst>
                    <a:ext uri="{9D8B030D-6E8A-4147-A177-3AD203B41FA5}">
                      <a16:colId xmlns:a16="http://schemas.microsoft.com/office/drawing/2014/main" val="2504983942"/>
                    </a:ext>
                  </a:extLst>
                </a:gridCol>
                <a:gridCol w="801188">
                  <a:extLst>
                    <a:ext uri="{9D8B030D-6E8A-4147-A177-3AD203B41FA5}">
                      <a16:colId xmlns:a16="http://schemas.microsoft.com/office/drawing/2014/main" val="2629140695"/>
                    </a:ext>
                  </a:extLst>
                </a:gridCol>
                <a:gridCol w="853440">
                  <a:extLst>
                    <a:ext uri="{9D8B030D-6E8A-4147-A177-3AD203B41FA5}">
                      <a16:colId xmlns:a16="http://schemas.microsoft.com/office/drawing/2014/main" val="3698044910"/>
                    </a:ext>
                  </a:extLst>
                </a:gridCol>
                <a:gridCol w="1645921">
                  <a:extLst>
                    <a:ext uri="{9D8B030D-6E8A-4147-A177-3AD203B41FA5}">
                      <a16:colId xmlns:a16="http://schemas.microsoft.com/office/drawing/2014/main" val="3744580799"/>
                    </a:ext>
                  </a:extLst>
                </a:gridCol>
              </a:tblGrid>
              <a:tr h="2124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BR" sz="1400" u="none" strike="noStrike" dirty="0">
                          <a:effectLst/>
                        </a:rPr>
                        <a:t>Produção do PPGOP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2021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2022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2023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2024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Total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extLst>
                  <a:ext uri="{0D108BD9-81ED-4DB2-BD59-A6C34878D82A}">
                    <a16:rowId xmlns:a16="http://schemas.microsoft.com/office/drawing/2014/main" val="12162141"/>
                  </a:ext>
                </a:extLst>
              </a:tr>
              <a:tr h="424864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BR" sz="1400" u="none" strike="noStrike" dirty="0">
                          <a:effectLst/>
                        </a:rPr>
                        <a:t>Produção em Periódicos com discentes e egressos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34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46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44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34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158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extLst>
                  <a:ext uri="{0D108BD9-81ED-4DB2-BD59-A6C34878D82A}">
                    <a16:rowId xmlns:a16="http://schemas.microsoft.com/office/drawing/2014/main" val="3426742428"/>
                  </a:ext>
                </a:extLst>
              </a:tr>
              <a:tr h="424864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BR" sz="1400" u="none" strike="noStrike" dirty="0">
                          <a:effectLst/>
                        </a:rPr>
                        <a:t>Produção em Periódicos sem discentes e egressos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85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68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74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89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316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extLst>
                  <a:ext uri="{0D108BD9-81ED-4DB2-BD59-A6C34878D82A}">
                    <a16:rowId xmlns:a16="http://schemas.microsoft.com/office/drawing/2014/main" val="3273512293"/>
                  </a:ext>
                </a:extLst>
              </a:tr>
              <a:tr h="572628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BR" sz="1400" u="none" strike="noStrike" dirty="0">
                          <a:effectLst/>
                        </a:rPr>
                        <a:t>Percentual da produção em periódicos com discentes em relação ao total da produção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28,57%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40,35%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37,29%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27,64%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33,33%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extLst>
                  <a:ext uri="{0D108BD9-81ED-4DB2-BD59-A6C34878D82A}">
                    <a16:rowId xmlns:a16="http://schemas.microsoft.com/office/drawing/2014/main" val="2180894674"/>
                  </a:ext>
                </a:extLst>
              </a:tr>
              <a:tr h="424864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BR" sz="1400" u="none" strike="noStrike" dirty="0">
                          <a:effectLst/>
                        </a:rPr>
                        <a:t>Produtos Tecnológicos desenvolvidos com a participação de discentes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18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10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 dirty="0">
                          <a:effectLst/>
                        </a:rPr>
                        <a:t>33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 dirty="0">
                          <a:effectLst/>
                        </a:rPr>
                        <a:t>63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extLst>
                  <a:ext uri="{0D108BD9-81ED-4DB2-BD59-A6C34878D82A}">
                    <a16:rowId xmlns:a16="http://schemas.microsoft.com/office/drawing/2014/main" val="61817130"/>
                  </a:ext>
                </a:extLst>
              </a:tr>
              <a:tr h="424864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BR" sz="1400" u="none" strike="noStrike" dirty="0">
                          <a:effectLst/>
                        </a:rPr>
                        <a:t>Produtos Tecnológicos desenvolvidos sem a participação de discentes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11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13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11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37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extLst>
                  <a:ext uri="{0D108BD9-81ED-4DB2-BD59-A6C34878D82A}">
                    <a16:rowId xmlns:a16="http://schemas.microsoft.com/office/drawing/2014/main" val="2815792375"/>
                  </a:ext>
                </a:extLst>
              </a:tr>
              <a:tr h="637296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BR" sz="1400" u="none" strike="noStrike" dirty="0">
                          <a:effectLst/>
                        </a:rPr>
                        <a:t>Percentual de produtos tecnológicos desenvolvidos com discentes em relação ao total da produção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 dirty="0">
                          <a:effectLst/>
                        </a:rPr>
                        <a:t>90,00%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 dirty="0">
                          <a:effectLst/>
                        </a:rPr>
                        <a:t>15,38%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43,48%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75,00%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63,00%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extLst>
                  <a:ext uri="{0D108BD9-81ED-4DB2-BD59-A6C34878D82A}">
                    <a16:rowId xmlns:a16="http://schemas.microsoft.com/office/drawing/2014/main" val="3226057619"/>
                  </a:ext>
                </a:extLst>
              </a:tr>
              <a:tr h="637296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400" u="none" strike="noStrike">
                          <a:effectLst/>
                        </a:rPr>
                        <a:t>Total de Produtos Técnico-Tecnológicos (PTTs) e artigos publicados em periódicos com discentes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52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 dirty="0">
                          <a:effectLst/>
                        </a:rPr>
                        <a:t>48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 dirty="0">
                          <a:effectLst/>
                        </a:rPr>
                        <a:t>54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65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219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extLst>
                  <a:ext uri="{0D108BD9-81ED-4DB2-BD59-A6C34878D82A}">
                    <a16:rowId xmlns:a16="http://schemas.microsoft.com/office/drawing/2014/main" val="2802775022"/>
                  </a:ext>
                </a:extLst>
              </a:tr>
              <a:tr h="637296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400" b="1" u="none" strike="noStrike" dirty="0">
                          <a:effectLst/>
                        </a:rPr>
                        <a:t>Percentual da produção em </a:t>
                      </a:r>
                      <a:r>
                        <a:rPr lang="pt-BR" sz="1400" b="1" u="none" strike="noStrike" dirty="0" err="1">
                          <a:effectLst/>
                        </a:rPr>
                        <a:t>PTTs</a:t>
                      </a:r>
                      <a:r>
                        <a:rPr lang="pt-BR" sz="1400" b="1" u="none" strike="noStrike" dirty="0">
                          <a:effectLst/>
                        </a:rPr>
                        <a:t> e artigos em períodos publicados em periódicos com discentes em relação ao total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b="1" u="none" strike="noStrike" dirty="0">
                          <a:effectLst/>
                        </a:rPr>
                        <a:t>37,41%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b="1" u="none" strike="noStrike" dirty="0">
                          <a:effectLst/>
                        </a:rPr>
                        <a:t>37,80%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b="1" u="none" strike="noStrike" dirty="0">
                          <a:effectLst/>
                        </a:rPr>
                        <a:t>38,30%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b="1" u="none" strike="noStrike" dirty="0">
                          <a:effectLst/>
                        </a:rPr>
                        <a:t>38,92%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b="1" u="none" strike="noStrike" dirty="0">
                          <a:effectLst/>
                        </a:rPr>
                        <a:t>38,15%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extLst>
                  <a:ext uri="{0D108BD9-81ED-4DB2-BD59-A6C34878D82A}">
                    <a16:rowId xmlns:a16="http://schemas.microsoft.com/office/drawing/2014/main" val="1810534152"/>
                  </a:ext>
                </a:extLst>
              </a:tr>
              <a:tr h="459736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Total de Discentes Formados (egressos)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45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36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41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 dirty="0">
                          <a:effectLst/>
                        </a:rPr>
                        <a:t>27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149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extLst>
                  <a:ext uri="{0D108BD9-81ED-4DB2-BD59-A6C34878D82A}">
                    <a16:rowId xmlns:a16="http://schemas.microsoft.com/office/drawing/2014/main" val="583185010"/>
                  </a:ext>
                </a:extLst>
              </a:tr>
              <a:tr h="69448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 smtClean="0">
                          <a:effectLst/>
                        </a:rPr>
                        <a:t>Percentual </a:t>
                      </a:r>
                      <a:r>
                        <a:rPr lang="pt-BR" sz="1400" b="1" u="none" strike="noStrike" dirty="0">
                          <a:effectLst/>
                        </a:rPr>
                        <a:t>da </a:t>
                      </a:r>
                      <a:r>
                        <a:rPr lang="pt-BR" sz="1400" b="1" u="none" strike="noStrike" dirty="0" smtClean="0">
                          <a:effectLst/>
                        </a:rPr>
                        <a:t>Produção </a:t>
                      </a:r>
                      <a:r>
                        <a:rPr lang="pt-BR" sz="1400" b="1" u="none" strike="noStrike" dirty="0">
                          <a:effectLst/>
                        </a:rPr>
                        <a:t>Bibliográfica e Tecnológica em relação aos discentes formados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   1,16 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   1,33 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   1,32 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   2,41 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</a:rPr>
                        <a:t>                                           1,47 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18" marR="6618" marT="6618" marB="0" anchor="b"/>
                </a:tc>
                <a:extLst>
                  <a:ext uri="{0D108BD9-81ED-4DB2-BD59-A6C34878D82A}">
                    <a16:rowId xmlns:a16="http://schemas.microsoft.com/office/drawing/2014/main" val="2076226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969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073710"/>
              </p:ext>
            </p:extLst>
          </p:nvPr>
        </p:nvGraphicFramePr>
        <p:xfrm>
          <a:off x="948906" y="94892"/>
          <a:ext cx="10541479" cy="6633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1796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628" y="211178"/>
            <a:ext cx="9404723" cy="1108663"/>
          </a:xfrm>
        </p:spPr>
        <p:txBody>
          <a:bodyPr/>
          <a:lstStyle/>
          <a:p>
            <a:pPr algn="ctr"/>
            <a:r>
              <a:rPr lang="pt-BR" sz="3200" b="1" dirty="0" smtClean="0"/>
              <a:t>Impacto da Produção do PPGOP em relação ao quadriênio anterior</a:t>
            </a:r>
            <a:endParaRPr lang="pt-BR" sz="3200" b="1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6607619"/>
              </p:ext>
            </p:extLst>
          </p:nvPr>
        </p:nvGraphicFramePr>
        <p:xfrm>
          <a:off x="241539" y="1561376"/>
          <a:ext cx="11731925" cy="50464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72733">
                  <a:extLst>
                    <a:ext uri="{9D8B030D-6E8A-4147-A177-3AD203B41FA5}">
                      <a16:colId xmlns:a16="http://schemas.microsoft.com/office/drawing/2014/main" val="1449770002"/>
                    </a:ext>
                  </a:extLst>
                </a:gridCol>
                <a:gridCol w="1035170">
                  <a:extLst>
                    <a:ext uri="{9D8B030D-6E8A-4147-A177-3AD203B41FA5}">
                      <a16:colId xmlns:a16="http://schemas.microsoft.com/office/drawing/2014/main" val="3340913879"/>
                    </a:ext>
                  </a:extLst>
                </a:gridCol>
                <a:gridCol w="905773">
                  <a:extLst>
                    <a:ext uri="{9D8B030D-6E8A-4147-A177-3AD203B41FA5}">
                      <a16:colId xmlns:a16="http://schemas.microsoft.com/office/drawing/2014/main" val="3013828599"/>
                    </a:ext>
                  </a:extLst>
                </a:gridCol>
                <a:gridCol w="1518249">
                  <a:extLst>
                    <a:ext uri="{9D8B030D-6E8A-4147-A177-3AD203B41FA5}">
                      <a16:colId xmlns:a16="http://schemas.microsoft.com/office/drawing/2014/main" val="2911574133"/>
                    </a:ext>
                  </a:extLst>
                </a:gridCol>
              </a:tblGrid>
              <a:tr h="492404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u="none" strike="noStrike" dirty="0">
                          <a:effectLst/>
                        </a:rPr>
                        <a:t>Impacto da Produção do PPGOP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2021-2024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2017-2020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 smtClean="0">
                          <a:effectLst/>
                        </a:rPr>
                        <a:t>Variação (    )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91810261"/>
                  </a:ext>
                </a:extLst>
              </a:tr>
              <a:tr h="285649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Total de artigos de alto impacto publicados em periódicos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317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 smtClean="0">
                          <a:solidFill>
                            <a:srgbClr val="0070C0"/>
                          </a:solidFill>
                          <a:effectLst/>
                        </a:rPr>
                        <a:t>191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 smtClean="0">
                          <a:solidFill>
                            <a:srgbClr val="0070C0"/>
                          </a:solidFill>
                          <a:effectLst/>
                        </a:rPr>
                        <a:t> 65,97%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9020998"/>
                  </a:ext>
                </a:extLst>
              </a:tr>
              <a:tr h="492404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Quantidade de Produtos Tecnológicos produzidos com </a:t>
                      </a:r>
                      <a:r>
                        <a:rPr lang="pt-BR" sz="1400" b="1" u="none" strike="noStrike" dirty="0" smtClean="0">
                          <a:solidFill>
                            <a:srgbClr val="0070C0"/>
                          </a:solidFill>
                          <a:effectLst/>
                        </a:rPr>
                        <a:t>discentes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61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>
                          <a:solidFill>
                            <a:srgbClr val="0070C0"/>
                          </a:solidFill>
                          <a:effectLst/>
                        </a:rPr>
                        <a:t>20</a:t>
                      </a:r>
                      <a:endParaRPr lang="pt-BR" sz="1400" b="1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205,00%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41010716"/>
                  </a:ext>
                </a:extLst>
              </a:tr>
              <a:tr h="492404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Quantidade de artigos publicados em periódicos com discentes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158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76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107,89%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34743484"/>
                  </a:ext>
                </a:extLst>
              </a:tr>
              <a:tr h="492404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Quantidade de artigos publicados em periódicos externos ao Brasil 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122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39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212,82%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37351109"/>
                  </a:ext>
                </a:extLst>
              </a:tr>
              <a:tr h="285649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u="none" strike="noStrike" dirty="0">
                          <a:effectLst/>
                        </a:rPr>
                        <a:t>Total de artigos publicados em periódicos no quadriênio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565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494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</a:rPr>
                        <a:t>14,37%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24150301"/>
                  </a:ext>
                </a:extLst>
              </a:tr>
              <a:tr h="285649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u="none" strike="noStrike">
                          <a:effectLst/>
                        </a:rPr>
                        <a:t>H-index (todos) mais alto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32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23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>
                          <a:effectLst/>
                        </a:rPr>
                        <a:t>39,13%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1534384"/>
                  </a:ext>
                </a:extLst>
              </a:tr>
              <a:tr h="285649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u="none" strike="noStrike">
                          <a:effectLst/>
                        </a:rPr>
                        <a:t>H-index (todos) médio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12,3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7,65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>
                          <a:effectLst/>
                        </a:rPr>
                        <a:t>60,78%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53356909"/>
                  </a:ext>
                </a:extLst>
              </a:tr>
              <a:tr h="285649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u="none" strike="noStrike">
                          <a:effectLst/>
                        </a:rPr>
                        <a:t>i10-index (todos) mais alto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98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52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>
                          <a:effectLst/>
                        </a:rPr>
                        <a:t>88,46%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63288172"/>
                  </a:ext>
                </a:extLst>
              </a:tr>
              <a:tr h="492404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u="none" strike="noStrike">
                          <a:effectLst/>
                        </a:rPr>
                        <a:t>i10-index (todos) médio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19,8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9,26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>
                          <a:effectLst/>
                        </a:rPr>
                        <a:t>113,82%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91217105"/>
                  </a:ext>
                </a:extLst>
              </a:tr>
              <a:tr h="285649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u="none" strike="noStrike">
                          <a:effectLst/>
                        </a:rPr>
                        <a:t>H – Index (scopus) mais alto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12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9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>
                          <a:effectLst/>
                        </a:rPr>
                        <a:t>33,33%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60428686"/>
                  </a:ext>
                </a:extLst>
              </a:tr>
              <a:tr h="285649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u="none" strike="noStrike">
                          <a:effectLst/>
                        </a:rPr>
                        <a:t>H – Index (scopus) médio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3,7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2,08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>
                          <a:effectLst/>
                        </a:rPr>
                        <a:t>77,88%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24219095"/>
                  </a:ext>
                </a:extLst>
              </a:tr>
              <a:tr h="285649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u="none" strike="noStrike">
                          <a:effectLst/>
                        </a:rPr>
                        <a:t>Índice H Spell mais alto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9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7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>
                          <a:effectLst/>
                        </a:rPr>
                        <a:t>28,57%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85887408"/>
                  </a:ext>
                </a:extLst>
              </a:tr>
              <a:tr h="299251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u="none" strike="noStrike">
                          <a:effectLst/>
                        </a:rPr>
                        <a:t>Índice H Spell médio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3,1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2,13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</a:rPr>
                        <a:t>45,54%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16239908"/>
                  </a:ext>
                </a:extLst>
              </a:tr>
            </a:tbl>
          </a:graphicData>
        </a:graphic>
      </p:graphicFrame>
      <p:sp>
        <p:nvSpPr>
          <p:cNvPr id="3" name="Seta para Cima 2"/>
          <p:cNvSpPr/>
          <p:nvPr/>
        </p:nvSpPr>
        <p:spPr>
          <a:xfrm>
            <a:off x="11564983" y="1680755"/>
            <a:ext cx="148045" cy="343528"/>
          </a:xfrm>
          <a:prstGeom prst="up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7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">
  <a:themeElements>
    <a:clrScheme name="Í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Í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Í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430</TotalTime>
  <Words>1740</Words>
  <Application>Microsoft Office PowerPoint</Application>
  <PresentationFormat>Widescreen</PresentationFormat>
  <Paragraphs>328</Paragraphs>
  <Slides>24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Century Gothic</vt:lpstr>
      <vt:lpstr>Times New Roman</vt:lpstr>
      <vt:lpstr>Wingdings</vt:lpstr>
      <vt:lpstr>Wingdings 3</vt:lpstr>
      <vt:lpstr>Íon</vt:lpstr>
      <vt:lpstr>APRESENTAÇÃO DO RELATÓRIO SUCUPIRA PPGOP 2021-2024</vt:lpstr>
      <vt:lpstr>Programa de Pós-Graduação em Gestão de Organizações Públicas</vt:lpstr>
      <vt:lpstr>Planejamento Estratégico</vt:lpstr>
      <vt:lpstr>Condições para ser um docentes NDP no PPGOP</vt:lpstr>
      <vt:lpstr>Dados do Relatório Sucupira 2021-2024</vt:lpstr>
      <vt:lpstr>Avanços Estruturais no Quadriênio 2021-2024</vt:lpstr>
      <vt:lpstr>Participação dos discentes na Produção do PPGOP (2021-2024)</vt:lpstr>
      <vt:lpstr>Apresentação do PowerPoint</vt:lpstr>
      <vt:lpstr>Impacto da Produção do PPGOP em relação ao quadriênio anterior</vt:lpstr>
      <vt:lpstr>Apresentação do PowerPoint</vt:lpstr>
      <vt:lpstr>Apresentação do PowerPoint</vt:lpstr>
      <vt:lpstr>Mediana da Área 27 da Capes  (projeção com base dos dados do seminário de meio termo)</vt:lpstr>
      <vt:lpstr>Critério de Avaliação</vt:lpstr>
      <vt:lpstr>O que é uma produção em periódicos ideal para o PPGOP</vt:lpstr>
      <vt:lpstr>FATOR PARA DECIDIR O QUALIS</vt:lpstr>
      <vt:lpstr>Produção Bibliográfica do PPGOP 2021-2024</vt:lpstr>
      <vt:lpstr>Apresentação do PowerPoint</vt:lpstr>
      <vt:lpstr>Produção Média por Docentes do PPGOP no quadriênio 2021-2024</vt:lpstr>
      <vt:lpstr>Apresentação do PowerPoint</vt:lpstr>
      <vt:lpstr>Apresentação do PowerPoint</vt:lpstr>
      <vt:lpstr>Apresentação do PowerPoint</vt:lpstr>
      <vt:lpstr>Apresentação do PowerPoint</vt:lpstr>
      <vt:lpstr>Desafios</vt:lpstr>
      <vt:lpstr>Obrigado!</vt:lpstr>
    </vt:vector>
  </TitlesOfParts>
  <Company>CCSH - UFSM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 do Windows</dc:creator>
  <cp:lastModifiedBy>Usuário do Windows</cp:lastModifiedBy>
  <cp:revision>88</cp:revision>
  <dcterms:created xsi:type="dcterms:W3CDTF">2025-02-19T18:53:02Z</dcterms:created>
  <dcterms:modified xsi:type="dcterms:W3CDTF">2025-03-07T12:55:14Z</dcterms:modified>
</cp:coreProperties>
</file>