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F010484B-C4B6-44DA-8055-B1A41E51C6DB}">
  <a:tblStyle styleId="{F010484B-C4B6-44DA-8055-B1A41E51C6D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97556860-B15E-4D3E-AE04-C3E045DA11F8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0" Type="http://schemas.openxmlformats.org/officeDocument/2006/relationships/slide" Target="slides/slide75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Shape 2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Shape 2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Shape 3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Shape 3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Shape 3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Shape 3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Shape 3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Shape 3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Shape 3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Shape 3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Shape 3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Shape 4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Shape 4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Shape 4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Shape 4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Shape 4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Shape 4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Shape 4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Shape 4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4" name="Shape 4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Shape 4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Shape 4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Shape 5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Shape 5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Shape 5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Shape 5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3" name="Shape 5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Shape 5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Shape 5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Shape 5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hape 5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3" name="Shape 5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Shape 5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Shape 5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1" name="Shape 5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hape 5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Shape 6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4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Shape 6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6" name="Shape 6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Shape 6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Shape 6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Shape 6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8" name="Shape 6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Shape 6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5" name="Shape 6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Shape 6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5" name="Shape 6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Shape 6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Shape 6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Shape 6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" name="Shape 6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5" name="Shape 6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Shape 6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Shape 6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Shape 6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8" name="Shape 6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Shape 7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4" name="Shape 7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20" Type="http://schemas.openxmlformats.org/officeDocument/2006/relationships/hyperlink" Target="https://matplotlib.org/api/_as_gen/matplotlib.pyplot.show.html#matplotlib.pyplot.show" TargetMode="External"/><Relationship Id="rId11" Type="http://schemas.openxmlformats.org/officeDocument/2006/relationships/hyperlink" Target="https://matplotlib.org/api/_as_gen/matplotlib.pyplot.show.html#matplotlib.pyplot.show" TargetMode="External"/><Relationship Id="rId10" Type="http://schemas.openxmlformats.org/officeDocument/2006/relationships/hyperlink" Target="https://matplotlib.org/api/_as_gen/matplotlib.pyplot.show.html#matplotlib.pyplot.show" TargetMode="External"/><Relationship Id="rId21" Type="http://schemas.openxmlformats.org/officeDocument/2006/relationships/hyperlink" Target="https://matplotlib.org/api/_as_gen/matplotlib.pyplot.show.html#matplotlib.pyplot.show" TargetMode="External"/><Relationship Id="rId13" Type="http://schemas.openxmlformats.org/officeDocument/2006/relationships/hyperlink" Target="https://docs.scipy.org/doc/numpy/reference/generated/numpy.arange.html#numpy.arange" TargetMode="External"/><Relationship Id="rId12" Type="http://schemas.openxmlformats.org/officeDocument/2006/relationships/hyperlink" Target="https://docs.scipy.org/doc/numpy/reference/generated/numpy.arange.html#numpy.arang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Relationship Id="rId3" Type="http://schemas.openxmlformats.org/officeDocument/2006/relationships/hyperlink" Target="https://matplotlib.org/api/_as_gen/matplotlib.pyplot.plot.html#matplotlib.pyplot.plot" TargetMode="External"/><Relationship Id="rId4" Type="http://schemas.openxmlformats.org/officeDocument/2006/relationships/hyperlink" Target="https://matplotlib.org/api/_as_gen/matplotlib.pyplot.plot.html#matplotlib.pyplot.plot" TargetMode="External"/><Relationship Id="rId9" Type="http://schemas.openxmlformats.org/officeDocument/2006/relationships/hyperlink" Target="https://matplotlib.org/api/_as_gen/matplotlib.pyplot.show.html#matplotlib.pyplot.show" TargetMode="External"/><Relationship Id="rId15" Type="http://schemas.openxmlformats.org/officeDocument/2006/relationships/hyperlink" Target="https://docs.scipy.org/doc/numpy/reference/generated/numpy.arange.html#numpy.arange" TargetMode="External"/><Relationship Id="rId14" Type="http://schemas.openxmlformats.org/officeDocument/2006/relationships/hyperlink" Target="https://docs.scipy.org/doc/numpy/reference/generated/numpy.arange.html#numpy.arange" TargetMode="External"/><Relationship Id="rId17" Type="http://schemas.openxmlformats.org/officeDocument/2006/relationships/hyperlink" Target="https://matplotlib.org/api/_as_gen/matplotlib.pyplot.plot.html#matplotlib.pyplot.plot" TargetMode="External"/><Relationship Id="rId16" Type="http://schemas.openxmlformats.org/officeDocument/2006/relationships/hyperlink" Target="https://matplotlib.org/api/_as_gen/matplotlib.pyplot.plot.html#matplotlib.pyplot.plot" TargetMode="External"/><Relationship Id="rId5" Type="http://schemas.openxmlformats.org/officeDocument/2006/relationships/hyperlink" Target="https://matplotlib.org/api/_as_gen/matplotlib.pyplot.plot.html#matplotlib.pyplot.plot" TargetMode="External"/><Relationship Id="rId19" Type="http://schemas.openxmlformats.org/officeDocument/2006/relationships/hyperlink" Target="https://matplotlib.org/api/_as_gen/matplotlib.pyplot.show.html#matplotlib.pyplot.show" TargetMode="External"/><Relationship Id="rId6" Type="http://schemas.openxmlformats.org/officeDocument/2006/relationships/hyperlink" Target="https://matplotlib.org/api/_as_gen/matplotlib.pyplot.ylabel.html#matplotlib.pyplot.ylabel" TargetMode="External"/><Relationship Id="rId18" Type="http://schemas.openxmlformats.org/officeDocument/2006/relationships/hyperlink" Target="https://matplotlib.org/api/_as_gen/matplotlib.pyplot.plot.html#matplotlib.pyplot.plot" TargetMode="External"/><Relationship Id="rId7" Type="http://schemas.openxmlformats.org/officeDocument/2006/relationships/hyperlink" Target="https://matplotlib.org/api/_as_gen/matplotlib.pyplot.ylabel.html#matplotlib.pyplot.ylabel" TargetMode="External"/><Relationship Id="rId8" Type="http://schemas.openxmlformats.org/officeDocument/2006/relationships/hyperlink" Target="https://matplotlib.org/api/_as_gen/matplotlib.pyplot.ylabel.html#matplotlib.pyplot.ylabel" TargetMode="External"/></Relationships>
</file>

<file path=ppt/slides/_rels/slide58.xml.rels><?xml version="1.0" encoding="UTF-8" standalone="yes"?><Relationships xmlns="http://schemas.openxmlformats.org/package/2006/relationships"><Relationship Id="rId20" Type="http://schemas.openxmlformats.org/officeDocument/2006/relationships/hyperlink" Target="https://matplotlib.org/api/_as_gen/matplotlib.pyplot.plot.html#matplotlib.pyplot.plot" TargetMode="External"/><Relationship Id="rId11" Type="http://schemas.openxmlformats.org/officeDocument/2006/relationships/hyperlink" Target="https://matplotlib.org/api/_as_gen/matplotlib.pyplot.show.html#matplotlib.pyplot.show" TargetMode="External"/><Relationship Id="rId22" Type="http://schemas.openxmlformats.org/officeDocument/2006/relationships/hyperlink" Target="https://matplotlib.org/api/_as_gen/matplotlib.pyplot.show.html#matplotlib.pyplot.show" TargetMode="External"/><Relationship Id="rId10" Type="http://schemas.openxmlformats.org/officeDocument/2006/relationships/hyperlink" Target="https://matplotlib.org/api/_as_gen/matplotlib.pyplot.show.html#matplotlib.pyplot.show" TargetMode="External"/><Relationship Id="rId21" Type="http://schemas.openxmlformats.org/officeDocument/2006/relationships/hyperlink" Target="https://matplotlib.org/api/_as_gen/matplotlib.pyplot.show.html#matplotlib.pyplot.show" TargetMode="External"/><Relationship Id="rId13" Type="http://schemas.openxmlformats.org/officeDocument/2006/relationships/image" Target="../media/image3.png"/><Relationship Id="rId12" Type="http://schemas.openxmlformats.org/officeDocument/2006/relationships/image" Target="../media/image2.png"/><Relationship Id="rId23" Type="http://schemas.openxmlformats.org/officeDocument/2006/relationships/hyperlink" Target="https://matplotlib.org/api/_as_gen/matplotlib.pyplot.show.html#matplotlib.pyplot.show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Relationship Id="rId3" Type="http://schemas.openxmlformats.org/officeDocument/2006/relationships/hyperlink" Target="https://matplotlib.org/api/_as_gen/matplotlib.pyplot.plot.html#matplotlib.pyplot.plot" TargetMode="External"/><Relationship Id="rId4" Type="http://schemas.openxmlformats.org/officeDocument/2006/relationships/hyperlink" Target="https://matplotlib.org/api/_as_gen/matplotlib.pyplot.plot.html#matplotlib.pyplot.plot" TargetMode="External"/><Relationship Id="rId9" Type="http://schemas.openxmlformats.org/officeDocument/2006/relationships/hyperlink" Target="https://matplotlib.org/api/_as_gen/matplotlib.pyplot.show.html#matplotlib.pyplot.show" TargetMode="External"/><Relationship Id="rId15" Type="http://schemas.openxmlformats.org/officeDocument/2006/relationships/hyperlink" Target="https://docs.scipy.org/doc/numpy/reference/generated/numpy.arange.html#numpy.arange" TargetMode="External"/><Relationship Id="rId14" Type="http://schemas.openxmlformats.org/officeDocument/2006/relationships/hyperlink" Target="https://docs.scipy.org/doc/numpy/reference/generated/numpy.arange.html#numpy.arange" TargetMode="External"/><Relationship Id="rId17" Type="http://schemas.openxmlformats.org/officeDocument/2006/relationships/hyperlink" Target="https://docs.scipy.org/doc/numpy/reference/generated/numpy.arange.html#numpy.arange" TargetMode="External"/><Relationship Id="rId16" Type="http://schemas.openxmlformats.org/officeDocument/2006/relationships/hyperlink" Target="https://docs.scipy.org/doc/numpy/reference/generated/numpy.arange.html#numpy.arange" TargetMode="External"/><Relationship Id="rId5" Type="http://schemas.openxmlformats.org/officeDocument/2006/relationships/hyperlink" Target="https://matplotlib.org/api/_as_gen/matplotlib.pyplot.plot.html#matplotlib.pyplot.plot" TargetMode="External"/><Relationship Id="rId19" Type="http://schemas.openxmlformats.org/officeDocument/2006/relationships/hyperlink" Target="https://matplotlib.org/api/_as_gen/matplotlib.pyplot.plot.html#matplotlib.pyplot.plot" TargetMode="External"/><Relationship Id="rId6" Type="http://schemas.openxmlformats.org/officeDocument/2006/relationships/hyperlink" Target="https://matplotlib.org/api/_as_gen/matplotlib.pyplot.ylabel.html#matplotlib.pyplot.ylabel" TargetMode="External"/><Relationship Id="rId18" Type="http://schemas.openxmlformats.org/officeDocument/2006/relationships/hyperlink" Target="https://matplotlib.org/api/_as_gen/matplotlib.pyplot.plot.html#matplotlib.pyplot.plot" TargetMode="External"/><Relationship Id="rId7" Type="http://schemas.openxmlformats.org/officeDocument/2006/relationships/hyperlink" Target="https://matplotlib.org/api/_as_gen/matplotlib.pyplot.ylabel.html#matplotlib.pyplot.ylabel" TargetMode="External"/><Relationship Id="rId8" Type="http://schemas.openxmlformats.org/officeDocument/2006/relationships/hyperlink" Target="https://matplotlib.org/api/_as_gen/matplotlib.pyplot.ylabel.html#matplotlib.pyplot.ylabel" TargetMode="External"/></Relationships>
</file>

<file path=ppt/slides/_rels/slide59.xml.rels><?xml version="1.0" encoding="UTF-8" standalone="yes"?><Relationships xmlns="http://schemas.openxmlformats.org/package/2006/relationships"><Relationship Id="rId40" Type="http://schemas.openxmlformats.org/officeDocument/2006/relationships/hyperlink" Target="https://matplotlib.org/api/_as_gen/matplotlib.pyplot.show.html#matplotlib.pyplot.show" TargetMode="External"/><Relationship Id="rId20" Type="http://schemas.openxmlformats.org/officeDocument/2006/relationships/hyperlink" Target="https://matplotlib.org/api/_as_gen/matplotlib.pyplot.figure.html#matplotlib.pyplot.figure" TargetMode="External"/><Relationship Id="rId22" Type="http://schemas.openxmlformats.org/officeDocument/2006/relationships/hyperlink" Target="https://matplotlib.org/api/_as_gen/matplotlib.pyplot.subplot.html#matplotlib.pyplot.subplot" TargetMode="External"/><Relationship Id="rId21" Type="http://schemas.openxmlformats.org/officeDocument/2006/relationships/hyperlink" Target="https://matplotlib.org/api/_as_gen/matplotlib.pyplot.figure.html#matplotlib.pyplot.figure" TargetMode="External"/><Relationship Id="rId24" Type="http://schemas.openxmlformats.org/officeDocument/2006/relationships/hyperlink" Target="https://matplotlib.org/api/_as_gen/matplotlib.pyplot.subplot.html#matplotlib.pyplot.subplot" TargetMode="External"/><Relationship Id="rId23" Type="http://schemas.openxmlformats.org/officeDocument/2006/relationships/hyperlink" Target="https://matplotlib.org/api/_as_gen/matplotlib.pyplot.subplot.html#matplotlib.pyplot.subplot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9.xml"/><Relationship Id="rId3" Type="http://schemas.openxmlformats.org/officeDocument/2006/relationships/hyperlink" Target="https://docs.scipy.org/doc/numpy/reference/generated/numpy.exp.html#numpy.exp" TargetMode="External"/><Relationship Id="rId4" Type="http://schemas.openxmlformats.org/officeDocument/2006/relationships/hyperlink" Target="https://docs.scipy.org/doc/numpy/reference/generated/numpy.exp.html#numpy.exp" TargetMode="External"/><Relationship Id="rId9" Type="http://schemas.openxmlformats.org/officeDocument/2006/relationships/hyperlink" Target="https://docs.scipy.org/doc/numpy/reference/generated/numpy.cos.html#numpy.cos" TargetMode="External"/><Relationship Id="rId26" Type="http://schemas.openxmlformats.org/officeDocument/2006/relationships/hyperlink" Target="https://matplotlib.org/api/_as_gen/matplotlib.pyplot.plot.html#matplotlib.pyplot.plot" TargetMode="External"/><Relationship Id="rId25" Type="http://schemas.openxmlformats.org/officeDocument/2006/relationships/hyperlink" Target="https://matplotlib.org/api/_as_gen/matplotlib.pyplot.plot.html#matplotlib.pyplot.plot" TargetMode="External"/><Relationship Id="rId28" Type="http://schemas.openxmlformats.org/officeDocument/2006/relationships/hyperlink" Target="https://matplotlib.org/api/_as_gen/matplotlib.pyplot.subplot.html#matplotlib.pyplot.subplot" TargetMode="External"/><Relationship Id="rId27" Type="http://schemas.openxmlformats.org/officeDocument/2006/relationships/hyperlink" Target="https://matplotlib.org/api/_as_gen/matplotlib.pyplot.plot.html#matplotlib.pyplot.plot" TargetMode="External"/><Relationship Id="rId5" Type="http://schemas.openxmlformats.org/officeDocument/2006/relationships/hyperlink" Target="https://docs.scipy.org/doc/numpy/reference/generated/numpy.exp.html#numpy.exp" TargetMode="External"/><Relationship Id="rId6" Type="http://schemas.openxmlformats.org/officeDocument/2006/relationships/hyperlink" Target="https://docs.scipy.org/doc/numpy/reference/generated/numpy.exp.html#numpy.exp" TargetMode="External"/><Relationship Id="rId29" Type="http://schemas.openxmlformats.org/officeDocument/2006/relationships/hyperlink" Target="https://matplotlib.org/api/_as_gen/matplotlib.pyplot.subplot.html#matplotlib.pyplot.subplot" TargetMode="External"/><Relationship Id="rId7" Type="http://schemas.openxmlformats.org/officeDocument/2006/relationships/hyperlink" Target="https://docs.scipy.org/doc/numpy/reference/generated/numpy.cos.html#numpy.cos" TargetMode="External"/><Relationship Id="rId8" Type="http://schemas.openxmlformats.org/officeDocument/2006/relationships/hyperlink" Target="https://docs.scipy.org/doc/numpy/reference/generated/numpy.cos.html#numpy.cos" TargetMode="External"/><Relationship Id="rId31" Type="http://schemas.openxmlformats.org/officeDocument/2006/relationships/hyperlink" Target="https://matplotlib.org/api/_as_gen/matplotlib.pyplot.plot.html#matplotlib.pyplot.plot" TargetMode="External"/><Relationship Id="rId30" Type="http://schemas.openxmlformats.org/officeDocument/2006/relationships/hyperlink" Target="https://matplotlib.org/api/_as_gen/matplotlib.pyplot.subplot.html#matplotlib.pyplot.subplot" TargetMode="External"/><Relationship Id="rId11" Type="http://schemas.openxmlformats.org/officeDocument/2006/relationships/hyperlink" Target="https://docs.scipy.org/doc/numpy/reference/generated/numpy.arange.html#numpy.arange" TargetMode="External"/><Relationship Id="rId33" Type="http://schemas.openxmlformats.org/officeDocument/2006/relationships/hyperlink" Target="https://matplotlib.org/api/_as_gen/matplotlib.pyplot.plot.html#matplotlib.pyplot.plot" TargetMode="External"/><Relationship Id="rId10" Type="http://schemas.openxmlformats.org/officeDocument/2006/relationships/hyperlink" Target="https://docs.scipy.org/doc/numpy/reference/generated/numpy.cos.html#numpy.cos" TargetMode="External"/><Relationship Id="rId32" Type="http://schemas.openxmlformats.org/officeDocument/2006/relationships/hyperlink" Target="https://matplotlib.org/api/_as_gen/matplotlib.pyplot.plot.html#matplotlib.pyplot.plot" TargetMode="External"/><Relationship Id="rId13" Type="http://schemas.openxmlformats.org/officeDocument/2006/relationships/hyperlink" Target="https://docs.scipy.org/doc/numpy/reference/generated/numpy.arange.html#numpy.arange" TargetMode="External"/><Relationship Id="rId35" Type="http://schemas.openxmlformats.org/officeDocument/2006/relationships/hyperlink" Target="https://docs.scipy.org/doc/numpy/reference/generated/numpy.cos.html#numpy.cos" TargetMode="External"/><Relationship Id="rId12" Type="http://schemas.openxmlformats.org/officeDocument/2006/relationships/hyperlink" Target="https://docs.scipy.org/doc/numpy/reference/generated/numpy.arange.html#numpy.arange" TargetMode="External"/><Relationship Id="rId34" Type="http://schemas.openxmlformats.org/officeDocument/2006/relationships/hyperlink" Target="https://docs.scipy.org/doc/numpy/reference/generated/numpy.cos.html#numpy.cos" TargetMode="External"/><Relationship Id="rId15" Type="http://schemas.openxmlformats.org/officeDocument/2006/relationships/hyperlink" Target="https://docs.scipy.org/doc/numpy/reference/generated/numpy.arange.html#numpy.arange" TargetMode="External"/><Relationship Id="rId37" Type="http://schemas.openxmlformats.org/officeDocument/2006/relationships/hyperlink" Target="https://docs.scipy.org/doc/numpy/reference/generated/numpy.cos.html#numpy.cos" TargetMode="External"/><Relationship Id="rId14" Type="http://schemas.openxmlformats.org/officeDocument/2006/relationships/hyperlink" Target="https://docs.scipy.org/doc/numpy/reference/generated/numpy.arange.html#numpy.arange" TargetMode="External"/><Relationship Id="rId36" Type="http://schemas.openxmlformats.org/officeDocument/2006/relationships/hyperlink" Target="https://docs.scipy.org/doc/numpy/reference/generated/numpy.cos.html#numpy.cos" TargetMode="External"/><Relationship Id="rId17" Type="http://schemas.openxmlformats.org/officeDocument/2006/relationships/hyperlink" Target="https://docs.scipy.org/doc/numpy/reference/generated/numpy.arange.html#numpy.arange" TargetMode="External"/><Relationship Id="rId39" Type="http://schemas.openxmlformats.org/officeDocument/2006/relationships/hyperlink" Target="https://matplotlib.org/api/_as_gen/matplotlib.pyplot.show.html#matplotlib.pyplot.show" TargetMode="External"/><Relationship Id="rId16" Type="http://schemas.openxmlformats.org/officeDocument/2006/relationships/hyperlink" Target="https://docs.scipy.org/doc/numpy/reference/generated/numpy.arange.html#numpy.arange" TargetMode="External"/><Relationship Id="rId38" Type="http://schemas.openxmlformats.org/officeDocument/2006/relationships/hyperlink" Target="https://matplotlib.org/api/_as_gen/matplotlib.pyplot.show.html#matplotlib.pyplot.show" TargetMode="External"/><Relationship Id="rId19" Type="http://schemas.openxmlformats.org/officeDocument/2006/relationships/hyperlink" Target="https://matplotlib.org/api/_as_gen/matplotlib.pyplot.figure.html#matplotlib.pyplot.figure" TargetMode="External"/><Relationship Id="rId18" Type="http://schemas.openxmlformats.org/officeDocument/2006/relationships/hyperlink" Target="https://docs.scipy.org/doc/numpy/reference/generated/numpy.arange.html#numpy.arang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40" Type="http://schemas.openxmlformats.org/officeDocument/2006/relationships/hyperlink" Target="https://matplotlib.org/api/_as_gen/matplotlib.pyplot.show.html#matplotlib.pyplot.show" TargetMode="External"/><Relationship Id="rId20" Type="http://schemas.openxmlformats.org/officeDocument/2006/relationships/hyperlink" Target="https://matplotlib.org/api/_as_gen/matplotlib.pyplot.figure.html#matplotlib.pyplot.figure" TargetMode="External"/><Relationship Id="rId41" Type="http://schemas.openxmlformats.org/officeDocument/2006/relationships/image" Target="../media/image5.png"/><Relationship Id="rId22" Type="http://schemas.openxmlformats.org/officeDocument/2006/relationships/hyperlink" Target="https://matplotlib.org/api/_as_gen/matplotlib.pyplot.subplot.html#matplotlib.pyplot.subplot" TargetMode="External"/><Relationship Id="rId21" Type="http://schemas.openxmlformats.org/officeDocument/2006/relationships/hyperlink" Target="https://matplotlib.org/api/_as_gen/matplotlib.pyplot.figure.html#matplotlib.pyplot.figure" TargetMode="External"/><Relationship Id="rId24" Type="http://schemas.openxmlformats.org/officeDocument/2006/relationships/hyperlink" Target="https://matplotlib.org/api/_as_gen/matplotlib.pyplot.subplot.html#matplotlib.pyplot.subplot" TargetMode="External"/><Relationship Id="rId23" Type="http://schemas.openxmlformats.org/officeDocument/2006/relationships/hyperlink" Target="https://matplotlib.org/api/_as_gen/matplotlib.pyplot.subplot.html#matplotlib.pyplot.subplot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0.xml"/><Relationship Id="rId3" Type="http://schemas.openxmlformats.org/officeDocument/2006/relationships/hyperlink" Target="https://docs.scipy.org/doc/numpy/reference/generated/numpy.exp.html#numpy.exp" TargetMode="External"/><Relationship Id="rId4" Type="http://schemas.openxmlformats.org/officeDocument/2006/relationships/hyperlink" Target="https://docs.scipy.org/doc/numpy/reference/generated/numpy.exp.html#numpy.exp" TargetMode="External"/><Relationship Id="rId9" Type="http://schemas.openxmlformats.org/officeDocument/2006/relationships/hyperlink" Target="https://docs.scipy.org/doc/numpy/reference/generated/numpy.cos.html#numpy.cos" TargetMode="External"/><Relationship Id="rId26" Type="http://schemas.openxmlformats.org/officeDocument/2006/relationships/hyperlink" Target="https://matplotlib.org/api/_as_gen/matplotlib.pyplot.plot.html#matplotlib.pyplot.plot" TargetMode="External"/><Relationship Id="rId25" Type="http://schemas.openxmlformats.org/officeDocument/2006/relationships/hyperlink" Target="https://matplotlib.org/api/_as_gen/matplotlib.pyplot.plot.html#matplotlib.pyplot.plot" TargetMode="External"/><Relationship Id="rId28" Type="http://schemas.openxmlformats.org/officeDocument/2006/relationships/hyperlink" Target="https://matplotlib.org/api/_as_gen/matplotlib.pyplot.subplot.html#matplotlib.pyplot.subplot" TargetMode="External"/><Relationship Id="rId27" Type="http://schemas.openxmlformats.org/officeDocument/2006/relationships/hyperlink" Target="https://matplotlib.org/api/_as_gen/matplotlib.pyplot.plot.html#matplotlib.pyplot.plot" TargetMode="External"/><Relationship Id="rId5" Type="http://schemas.openxmlformats.org/officeDocument/2006/relationships/hyperlink" Target="https://docs.scipy.org/doc/numpy/reference/generated/numpy.exp.html#numpy.exp" TargetMode="External"/><Relationship Id="rId6" Type="http://schemas.openxmlformats.org/officeDocument/2006/relationships/hyperlink" Target="https://docs.scipy.org/doc/numpy/reference/generated/numpy.exp.html#numpy.exp" TargetMode="External"/><Relationship Id="rId29" Type="http://schemas.openxmlformats.org/officeDocument/2006/relationships/hyperlink" Target="https://matplotlib.org/api/_as_gen/matplotlib.pyplot.subplot.html#matplotlib.pyplot.subplot" TargetMode="External"/><Relationship Id="rId7" Type="http://schemas.openxmlformats.org/officeDocument/2006/relationships/hyperlink" Target="https://docs.scipy.org/doc/numpy/reference/generated/numpy.cos.html#numpy.cos" TargetMode="External"/><Relationship Id="rId8" Type="http://schemas.openxmlformats.org/officeDocument/2006/relationships/hyperlink" Target="https://docs.scipy.org/doc/numpy/reference/generated/numpy.cos.html#numpy.cos" TargetMode="External"/><Relationship Id="rId31" Type="http://schemas.openxmlformats.org/officeDocument/2006/relationships/hyperlink" Target="https://matplotlib.org/api/_as_gen/matplotlib.pyplot.plot.html#matplotlib.pyplot.plot" TargetMode="External"/><Relationship Id="rId30" Type="http://schemas.openxmlformats.org/officeDocument/2006/relationships/hyperlink" Target="https://matplotlib.org/api/_as_gen/matplotlib.pyplot.subplot.html#matplotlib.pyplot.subplot" TargetMode="External"/><Relationship Id="rId11" Type="http://schemas.openxmlformats.org/officeDocument/2006/relationships/hyperlink" Target="https://docs.scipy.org/doc/numpy/reference/generated/numpy.arange.html#numpy.arange" TargetMode="External"/><Relationship Id="rId33" Type="http://schemas.openxmlformats.org/officeDocument/2006/relationships/hyperlink" Target="https://matplotlib.org/api/_as_gen/matplotlib.pyplot.plot.html#matplotlib.pyplot.plot" TargetMode="External"/><Relationship Id="rId10" Type="http://schemas.openxmlformats.org/officeDocument/2006/relationships/hyperlink" Target="https://docs.scipy.org/doc/numpy/reference/generated/numpy.cos.html#numpy.cos" TargetMode="External"/><Relationship Id="rId32" Type="http://schemas.openxmlformats.org/officeDocument/2006/relationships/hyperlink" Target="https://matplotlib.org/api/_as_gen/matplotlib.pyplot.plot.html#matplotlib.pyplot.plot" TargetMode="External"/><Relationship Id="rId13" Type="http://schemas.openxmlformats.org/officeDocument/2006/relationships/hyperlink" Target="https://docs.scipy.org/doc/numpy/reference/generated/numpy.arange.html#numpy.arange" TargetMode="External"/><Relationship Id="rId35" Type="http://schemas.openxmlformats.org/officeDocument/2006/relationships/hyperlink" Target="https://docs.scipy.org/doc/numpy/reference/generated/numpy.cos.html#numpy.cos" TargetMode="External"/><Relationship Id="rId12" Type="http://schemas.openxmlformats.org/officeDocument/2006/relationships/hyperlink" Target="https://docs.scipy.org/doc/numpy/reference/generated/numpy.arange.html#numpy.arange" TargetMode="External"/><Relationship Id="rId34" Type="http://schemas.openxmlformats.org/officeDocument/2006/relationships/hyperlink" Target="https://docs.scipy.org/doc/numpy/reference/generated/numpy.cos.html#numpy.cos" TargetMode="External"/><Relationship Id="rId15" Type="http://schemas.openxmlformats.org/officeDocument/2006/relationships/hyperlink" Target="https://docs.scipy.org/doc/numpy/reference/generated/numpy.arange.html#numpy.arange" TargetMode="External"/><Relationship Id="rId37" Type="http://schemas.openxmlformats.org/officeDocument/2006/relationships/hyperlink" Target="https://docs.scipy.org/doc/numpy/reference/generated/numpy.cos.html#numpy.cos" TargetMode="External"/><Relationship Id="rId14" Type="http://schemas.openxmlformats.org/officeDocument/2006/relationships/hyperlink" Target="https://docs.scipy.org/doc/numpy/reference/generated/numpy.arange.html#numpy.arange" TargetMode="External"/><Relationship Id="rId36" Type="http://schemas.openxmlformats.org/officeDocument/2006/relationships/hyperlink" Target="https://docs.scipy.org/doc/numpy/reference/generated/numpy.cos.html#numpy.cos" TargetMode="External"/><Relationship Id="rId17" Type="http://schemas.openxmlformats.org/officeDocument/2006/relationships/hyperlink" Target="https://docs.scipy.org/doc/numpy/reference/generated/numpy.arange.html#numpy.arange" TargetMode="External"/><Relationship Id="rId39" Type="http://schemas.openxmlformats.org/officeDocument/2006/relationships/hyperlink" Target="https://matplotlib.org/api/_as_gen/matplotlib.pyplot.show.html#matplotlib.pyplot.show" TargetMode="External"/><Relationship Id="rId16" Type="http://schemas.openxmlformats.org/officeDocument/2006/relationships/hyperlink" Target="https://docs.scipy.org/doc/numpy/reference/generated/numpy.arange.html#numpy.arange" TargetMode="External"/><Relationship Id="rId38" Type="http://schemas.openxmlformats.org/officeDocument/2006/relationships/hyperlink" Target="https://matplotlib.org/api/_as_gen/matplotlib.pyplot.show.html#matplotlib.pyplot.show" TargetMode="External"/><Relationship Id="rId19" Type="http://schemas.openxmlformats.org/officeDocument/2006/relationships/hyperlink" Target="https://matplotlib.org/api/_as_gen/matplotlib.pyplot.figure.html#matplotlib.pyplot.figure" TargetMode="External"/><Relationship Id="rId18" Type="http://schemas.openxmlformats.org/officeDocument/2006/relationships/hyperlink" Target="https://docs.scipy.org/doc/numpy/reference/generated/numpy.arange.html#numpy.arange" TargetMode="Externa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1.xml"/><Relationship Id="rId3" Type="http://schemas.openxmlformats.org/officeDocument/2006/relationships/hyperlink" Target="https://docs.scipy.org/doc/numpy/reference/generated/numpy.arange.html#numpy.arange" TargetMode="External"/><Relationship Id="rId4" Type="http://schemas.openxmlformats.org/officeDocument/2006/relationships/hyperlink" Target="https://docs.scipy.org/doc/numpy/reference/generated/numpy.arange.html#numpy.arange" TargetMode="External"/><Relationship Id="rId9" Type="http://schemas.openxmlformats.org/officeDocument/2006/relationships/hyperlink" Target="https://docs.scipy.org/doc/numpy/reference/generated/numpy.exp.html#numpy.exp" TargetMode="External"/><Relationship Id="rId5" Type="http://schemas.openxmlformats.org/officeDocument/2006/relationships/hyperlink" Target="https://docs.scipy.org/doc/numpy/reference/generated/numpy.arange.html#numpy.arange" TargetMode="External"/><Relationship Id="rId6" Type="http://schemas.openxmlformats.org/officeDocument/2006/relationships/hyperlink" Target="https://docs.scipy.org/doc/numpy/reference/generated/numpy.arange.html#numpy.arange" TargetMode="External"/><Relationship Id="rId7" Type="http://schemas.openxmlformats.org/officeDocument/2006/relationships/hyperlink" Target="https://docs.scipy.org/doc/numpy/reference/generated/numpy.exp.html#numpy.exp" TargetMode="External"/><Relationship Id="rId8" Type="http://schemas.openxmlformats.org/officeDocument/2006/relationships/hyperlink" Target="https://docs.scipy.org/doc/numpy/reference/generated/numpy.exp.html#numpy.exp" TargetMode="External"/><Relationship Id="rId11" Type="http://schemas.openxmlformats.org/officeDocument/2006/relationships/hyperlink" Target="https://matplotlib.org/api/_as_gen/matplotlib.pyplot.subplots.html#matplotlib.pyplot.subplots" TargetMode="External"/><Relationship Id="rId10" Type="http://schemas.openxmlformats.org/officeDocument/2006/relationships/hyperlink" Target="https://docs.scipy.org/doc/numpy/reference/generated/numpy.exp.html#numpy.exp" TargetMode="External"/><Relationship Id="rId13" Type="http://schemas.openxmlformats.org/officeDocument/2006/relationships/hyperlink" Target="https://matplotlib.org/api/_as_gen/matplotlib.pyplot.subplots.html#matplotlib.pyplot.subplots" TargetMode="External"/><Relationship Id="rId12" Type="http://schemas.openxmlformats.org/officeDocument/2006/relationships/hyperlink" Target="https://matplotlib.org/api/_as_gen/matplotlib.pyplot.subplots.html#matplotlib.pyplot.subplots" TargetMode="External"/><Relationship Id="rId15" Type="http://schemas.openxmlformats.org/officeDocument/2006/relationships/hyperlink" Target="https://matplotlib.org/api/_as_gen/matplotlib.pyplot.show.html#matplotlib.pyplot.show" TargetMode="External"/><Relationship Id="rId14" Type="http://schemas.openxmlformats.org/officeDocument/2006/relationships/hyperlink" Target="https://matplotlib.org/api/_as_gen/matplotlib.pyplot.subplots.html#matplotlib.pyplot.subplots" TargetMode="External"/><Relationship Id="rId17" Type="http://schemas.openxmlformats.org/officeDocument/2006/relationships/hyperlink" Target="https://matplotlib.org/api/_as_gen/matplotlib.pyplot.show.html#matplotlib.pyplot.show" TargetMode="External"/><Relationship Id="rId16" Type="http://schemas.openxmlformats.org/officeDocument/2006/relationships/hyperlink" Target="https://matplotlib.org/api/_as_gen/matplotlib.pyplot.show.html#matplotlib.pyplot.show" TargetMode="External"/><Relationship Id="rId18" Type="http://schemas.openxmlformats.org/officeDocument/2006/relationships/image" Target="../media/image4.png"/></Relationships>
</file>

<file path=ppt/slides/_rels/slide62.xml.rels><?xml version="1.0" encoding="UTF-8" standalone="yes"?><Relationships xmlns="http://schemas.openxmlformats.org/package/2006/relationships"><Relationship Id="rId20" Type="http://schemas.openxmlformats.org/officeDocument/2006/relationships/hyperlink" Target="https://matplotlib.org/api/_as_gen/matplotlib.pyplot.xlabel.html#matplotlib.pyplot.xlabel" TargetMode="External"/><Relationship Id="rId22" Type="http://schemas.openxmlformats.org/officeDocument/2006/relationships/hyperlink" Target="https://matplotlib.org/api/_as_gen/matplotlib.pyplot.ylabel.html#matplotlib.pyplot.ylabel" TargetMode="External"/><Relationship Id="rId21" Type="http://schemas.openxmlformats.org/officeDocument/2006/relationships/hyperlink" Target="https://matplotlib.org/api/_as_gen/matplotlib.pyplot.ylabel.html#matplotlib.pyplot.ylabel" TargetMode="External"/><Relationship Id="rId24" Type="http://schemas.openxmlformats.org/officeDocument/2006/relationships/hyperlink" Target="https://matplotlib.org/api/_as_gen/matplotlib.pyplot.title.html#matplotlib.pyplot.title" TargetMode="External"/><Relationship Id="rId23" Type="http://schemas.openxmlformats.org/officeDocument/2006/relationships/hyperlink" Target="https://matplotlib.org/api/_as_gen/matplotlib.pyplot.ylabel.html#matplotlib.pyplot.ylabel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2.xml"/><Relationship Id="rId3" Type="http://schemas.openxmlformats.org/officeDocument/2006/relationships/hyperlink" Target="https://docs.scipy.org/doc/numpy/reference/generated/numpy.random.seed.html#numpy.random.seed" TargetMode="External"/><Relationship Id="rId4" Type="http://schemas.openxmlformats.org/officeDocument/2006/relationships/hyperlink" Target="https://docs.scipy.org/doc/numpy/reference/generated/numpy.random.seed.html#numpy.random.seed" TargetMode="External"/><Relationship Id="rId9" Type="http://schemas.openxmlformats.org/officeDocument/2006/relationships/hyperlink" Target="https://docs.scipy.org/doc/numpy/reference/generated/numpy.random.randn.html#numpy.random.randn" TargetMode="External"/><Relationship Id="rId26" Type="http://schemas.openxmlformats.org/officeDocument/2006/relationships/hyperlink" Target="https://matplotlib.org/api/_as_gen/matplotlib.pyplot.title.html#matplotlib.pyplot.title" TargetMode="External"/><Relationship Id="rId25" Type="http://schemas.openxmlformats.org/officeDocument/2006/relationships/hyperlink" Target="https://matplotlib.org/api/_as_gen/matplotlib.pyplot.title.html#matplotlib.pyplot.title" TargetMode="External"/><Relationship Id="rId28" Type="http://schemas.openxmlformats.org/officeDocument/2006/relationships/hyperlink" Target="https://matplotlib.org/api/_as_gen/matplotlib.pyplot.text.html#matplotlib.pyplot.text" TargetMode="External"/><Relationship Id="rId27" Type="http://schemas.openxmlformats.org/officeDocument/2006/relationships/hyperlink" Target="https://matplotlib.org/api/_as_gen/matplotlib.pyplot.text.html#matplotlib.pyplot.text" TargetMode="External"/><Relationship Id="rId5" Type="http://schemas.openxmlformats.org/officeDocument/2006/relationships/hyperlink" Target="https://docs.scipy.org/doc/numpy/reference/generated/numpy.random.seed.html#numpy.random.seed" TargetMode="External"/><Relationship Id="rId6" Type="http://schemas.openxmlformats.org/officeDocument/2006/relationships/hyperlink" Target="https://docs.scipy.org/doc/numpy/reference/generated/numpy.random.seed.html#numpy.random.seed" TargetMode="External"/><Relationship Id="rId29" Type="http://schemas.openxmlformats.org/officeDocument/2006/relationships/hyperlink" Target="https://matplotlib.org/api/_as_gen/matplotlib.pyplot.text.html#matplotlib.pyplot.text" TargetMode="External"/><Relationship Id="rId7" Type="http://schemas.openxmlformats.org/officeDocument/2006/relationships/hyperlink" Target="https://docs.scipy.org/doc/numpy/reference/generated/numpy.random.seed.html#numpy.random.seed" TargetMode="External"/><Relationship Id="rId8" Type="http://schemas.openxmlformats.org/officeDocument/2006/relationships/hyperlink" Target="https://docs.scipy.org/doc/numpy/reference/generated/numpy.random.randn.html#numpy.random.randn" TargetMode="External"/><Relationship Id="rId31" Type="http://schemas.openxmlformats.org/officeDocument/2006/relationships/hyperlink" Target="https://matplotlib.org/api/_as_gen/matplotlib.pyplot.axis.html#matplotlib.pyplot.axis" TargetMode="External"/><Relationship Id="rId30" Type="http://schemas.openxmlformats.org/officeDocument/2006/relationships/hyperlink" Target="https://matplotlib.org/api/_as_gen/matplotlib.pyplot.axis.html#matplotlib.pyplot.axis" TargetMode="External"/><Relationship Id="rId11" Type="http://schemas.openxmlformats.org/officeDocument/2006/relationships/hyperlink" Target="https://docs.scipy.org/doc/numpy/reference/generated/numpy.random.randn.html#numpy.random.randn" TargetMode="External"/><Relationship Id="rId33" Type="http://schemas.openxmlformats.org/officeDocument/2006/relationships/hyperlink" Target="https://matplotlib.org/api/_as_gen/matplotlib.pyplot.grid.html#matplotlib.pyplot.grid" TargetMode="External"/><Relationship Id="rId10" Type="http://schemas.openxmlformats.org/officeDocument/2006/relationships/hyperlink" Target="https://docs.scipy.org/doc/numpy/reference/generated/numpy.random.randn.html#numpy.random.randn" TargetMode="External"/><Relationship Id="rId32" Type="http://schemas.openxmlformats.org/officeDocument/2006/relationships/hyperlink" Target="https://matplotlib.org/api/_as_gen/matplotlib.pyplot.axis.html#matplotlib.pyplot.axis" TargetMode="External"/><Relationship Id="rId13" Type="http://schemas.openxmlformats.org/officeDocument/2006/relationships/hyperlink" Target="https://docs.scipy.org/doc/numpy/reference/generated/numpy.random.randn.html#numpy.random.randn" TargetMode="External"/><Relationship Id="rId35" Type="http://schemas.openxmlformats.org/officeDocument/2006/relationships/hyperlink" Target="https://matplotlib.org/api/_as_gen/matplotlib.pyplot.grid.html#matplotlib.pyplot.grid" TargetMode="External"/><Relationship Id="rId12" Type="http://schemas.openxmlformats.org/officeDocument/2006/relationships/hyperlink" Target="https://docs.scipy.org/doc/numpy/reference/generated/numpy.random.randn.html#numpy.random.randn" TargetMode="External"/><Relationship Id="rId34" Type="http://schemas.openxmlformats.org/officeDocument/2006/relationships/hyperlink" Target="https://matplotlib.org/api/_as_gen/matplotlib.pyplot.grid.html#matplotlib.pyplot.grid" TargetMode="External"/><Relationship Id="rId15" Type="http://schemas.openxmlformats.org/officeDocument/2006/relationships/hyperlink" Target="https://matplotlib.org/api/_as_gen/matplotlib.pyplot.hist.html#matplotlib.pyplot.hist" TargetMode="External"/><Relationship Id="rId37" Type="http://schemas.openxmlformats.org/officeDocument/2006/relationships/hyperlink" Target="https://matplotlib.org/api/_as_gen/matplotlib.pyplot.show.html#matplotlib.pyplot.show" TargetMode="External"/><Relationship Id="rId14" Type="http://schemas.openxmlformats.org/officeDocument/2006/relationships/hyperlink" Target="https://matplotlib.org/api/_as_gen/matplotlib.pyplot.hist.html#matplotlib.pyplot.hist" TargetMode="External"/><Relationship Id="rId36" Type="http://schemas.openxmlformats.org/officeDocument/2006/relationships/hyperlink" Target="https://matplotlib.org/api/_as_gen/matplotlib.pyplot.show.html#matplotlib.pyplot.show" TargetMode="External"/><Relationship Id="rId17" Type="http://schemas.openxmlformats.org/officeDocument/2006/relationships/hyperlink" Target="https://matplotlib.org/api/_as_gen/matplotlib.pyplot.hist.html#matplotlib.pyplot.hist" TargetMode="External"/><Relationship Id="rId39" Type="http://schemas.openxmlformats.org/officeDocument/2006/relationships/image" Target="../media/image6.png"/><Relationship Id="rId16" Type="http://schemas.openxmlformats.org/officeDocument/2006/relationships/hyperlink" Target="https://matplotlib.org/api/_as_gen/matplotlib.pyplot.hist.html#matplotlib.pyplot.hist" TargetMode="External"/><Relationship Id="rId38" Type="http://schemas.openxmlformats.org/officeDocument/2006/relationships/hyperlink" Target="https://matplotlib.org/api/_as_gen/matplotlib.pyplot.show.html#matplotlib.pyplot.show" TargetMode="External"/><Relationship Id="rId19" Type="http://schemas.openxmlformats.org/officeDocument/2006/relationships/hyperlink" Target="https://matplotlib.org/api/_as_gen/matplotlib.pyplot.xlabel.html#matplotlib.pyplot.xlabel" TargetMode="External"/><Relationship Id="rId18" Type="http://schemas.openxmlformats.org/officeDocument/2006/relationships/hyperlink" Target="https://matplotlib.org/api/_as_gen/matplotlib.pyplot.xlabel.html#matplotlib.pyplot.xlabel" TargetMode="Externa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2.xml"/><Relationship Id="rId3" Type="http://schemas.openxmlformats.org/officeDocument/2006/relationships/image" Target="../media/image1.png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3.xml"/><Relationship Id="rId3" Type="http://schemas.openxmlformats.org/officeDocument/2006/relationships/hyperlink" Target="https://docs.python.org/3/tutorial/index.html" TargetMode="External"/><Relationship Id="rId4" Type="http://schemas.openxmlformats.org/officeDocument/2006/relationships/hyperlink" Target="https://matplotlib.org/index.html" TargetMode="External"/><Relationship Id="rId5" Type="http://schemas.openxmlformats.org/officeDocument/2006/relationships/hyperlink" Target="https://scipy.org/docs.html" TargetMode="Externa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4.xml"/><Relationship Id="rId3" Type="http://schemas.openxmlformats.org/officeDocument/2006/relationships/image" Target="../media/image7.png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5.xml"/><Relationship Id="rId3" Type="http://schemas.openxmlformats.org/officeDocument/2006/relationships/hyperlink" Target="http://www.khomp.com" TargetMode="External"/><Relationship Id="rId4" Type="http://schemas.openxmlformats.org/officeDocument/2006/relationships/hyperlink" Target="http://pgeas.ufsc.br/en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Introdução e Fundamentos Python</a:t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-GB"/>
              <a:t>Imperativa</a:t>
            </a:r>
            <a:endParaRPr b="1"/>
          </a:p>
          <a:p>
            <a:pPr indent="0" lvl="0" marL="9144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</a:pPr>
            <a:r>
              <a:rPr b="1" lang="en-GB"/>
              <a:t>Declarativa</a:t>
            </a:r>
            <a:endParaRPr b="1"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Tipagem dinâmica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Gerenciador de memória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Open source</a:t>
            </a: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5503425" y="3714175"/>
            <a:ext cx="2011800" cy="1070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 txBox="1"/>
          <p:nvPr/>
        </p:nvSpPr>
        <p:spPr>
          <a:xfrm>
            <a:off x="5384425" y="3625000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Lógica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numpy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matplotlib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scipy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140" name="Shape 140"/>
          <p:cNvCxnSpPr/>
          <p:nvPr/>
        </p:nvCxnSpPr>
        <p:spPr>
          <a:xfrm>
            <a:off x="2824475" y="3359625"/>
            <a:ext cx="2679000" cy="35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41" name="Shape 141"/>
          <p:cNvCxnSpPr/>
          <p:nvPr/>
        </p:nvCxnSpPr>
        <p:spPr>
          <a:xfrm>
            <a:off x="2824475" y="3468650"/>
            <a:ext cx="2675700" cy="1318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42" name="Shape 142"/>
          <p:cNvSpPr/>
          <p:nvPr/>
        </p:nvSpPr>
        <p:spPr>
          <a:xfrm>
            <a:off x="5580877" y="2161129"/>
            <a:ext cx="2770500" cy="13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 txBox="1"/>
          <p:nvPr/>
        </p:nvSpPr>
        <p:spPr>
          <a:xfrm>
            <a:off x="5467452" y="2081179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Processual (Procedural)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objetos (OOP)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eventos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Asíncrona 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Shape 144"/>
          <p:cNvCxnSpPr/>
          <p:nvPr/>
        </p:nvCxnSpPr>
        <p:spPr>
          <a:xfrm flipH="1" rot="10800000">
            <a:off x="2761927" y="2170329"/>
            <a:ext cx="2824500" cy="228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45" name="Shape 145"/>
          <p:cNvCxnSpPr/>
          <p:nvPr/>
        </p:nvCxnSpPr>
        <p:spPr>
          <a:xfrm>
            <a:off x="2752002" y="2477604"/>
            <a:ext cx="2834400" cy="104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Nascimento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Primeira versão foi publicada em 1991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Criada por Guido van Rossum</a:t>
            </a:r>
            <a:endParaRPr/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</a:pPr>
            <a:r>
              <a:rPr lang="en-GB"/>
              <a:t>Versões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3.6 (atual estável)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2.7 (legado estável)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Diferenças de sintaxe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600"/>
              <a:t>Python IDE working?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311700" y="1152475"/>
            <a:ext cx="878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Configurar variável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Windows + Pause Break -&gt; Configurações Avançadas -&gt; Variáveis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Editar variáveis de ambiente do sistema -&gt; Novo</a:t>
            </a:r>
            <a:endParaRPr/>
          </a:p>
          <a:p>
            <a: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rgbClr val="000000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</a:t>
            </a:r>
            <a:endParaRPr b="1">
              <a:solidFill>
                <a:srgbClr val="000000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chemeClr val="dk1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C:\Users\USER\AppData\Local\Programs\Python\Python36-32\Scripts</a:t>
            </a:r>
            <a:endParaRPr b="1">
              <a:solidFill>
                <a:srgbClr val="000000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311700" y="1152475"/>
            <a:ext cx="878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Configurar variável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Windows + Pause Break -&gt; Configurações Avançadas -&gt; Variáveis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Editar variáveis de ambiente do sistema -&gt; Novo</a:t>
            </a:r>
            <a:endParaRPr/>
          </a:p>
          <a:p>
            <a: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rgbClr val="000000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</a:t>
            </a:r>
            <a:endParaRPr b="1">
              <a:solidFill>
                <a:srgbClr val="000000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chemeClr val="dk1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C:\Users\USER\AppData\Local\Programs\Python\Python36-32\Scripts</a:t>
            </a:r>
            <a:endParaRPr b="1">
              <a:solidFill>
                <a:schemeClr val="dk1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Testar “python -V” e “pip -V” no prompt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311700" y="1152475"/>
            <a:ext cx="878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Configurar variável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Windows + Pause Break -&gt; Configurações Avançadas -&gt; Variáveis de Ambiente</a:t>
            </a:r>
            <a:endParaRPr/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Editar variáveis de ambiente do sistema -&gt; Novo</a:t>
            </a:r>
            <a:endParaRPr/>
          </a:p>
          <a:p>
            <a: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rgbClr val="000000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</a:t>
            </a:r>
            <a:endParaRPr b="1">
              <a:solidFill>
                <a:srgbClr val="000000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■"/>
            </a:pPr>
            <a:r>
              <a:rPr b="1" lang="en-GB">
                <a:solidFill>
                  <a:schemeClr val="dk1"/>
                </a:solidFill>
                <a:highlight>
                  <a:srgbClr val="FFE599"/>
                </a:highlight>
                <a:latin typeface="Courier New"/>
                <a:ea typeface="Courier New"/>
                <a:cs typeface="Courier New"/>
                <a:sym typeface="Courier New"/>
              </a:rPr>
              <a:t>C:\Users\USER\AppData\Local\Programs\Python\Python36-32\Scripts</a:t>
            </a:r>
            <a:endParaRPr b="1">
              <a:solidFill>
                <a:schemeClr val="dk1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highlight>
                <a:srgbClr val="FFE599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-GB" sz="2400">
                <a:solidFill>
                  <a:schemeClr val="dk1"/>
                </a:solidFill>
              </a:rPr>
              <a:t>Interpretador python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/>
        </p:nvSpPr>
        <p:spPr>
          <a:xfrm>
            <a:off x="1103800" y="1687181"/>
            <a:ext cx="1870500" cy="29532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Tipos de variáveis</a:t>
            </a:r>
            <a:endParaRPr/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11700" y="1076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Números</a:t>
            </a:r>
            <a:endParaRPr/>
          </a:p>
          <a:p>
            <a:pPr indent="0" lvl="0" marL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 txBox="1"/>
          <p:nvPr/>
        </p:nvSpPr>
        <p:spPr>
          <a:xfrm>
            <a:off x="1021425" y="1633225"/>
            <a:ext cx="1953000" cy="20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1.6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3333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3847000" y="1384370"/>
            <a:ext cx="3533700" cy="35043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Shape 189"/>
          <p:cNvSpPr/>
          <p:nvPr/>
        </p:nvSpPr>
        <p:spPr>
          <a:xfrm>
            <a:off x="1027600" y="1839581"/>
            <a:ext cx="1870500" cy="29532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311700" y="1152475"/>
            <a:ext cx="3154200" cy="9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Declarando</a:t>
            </a:r>
            <a:endParaRPr/>
          </a:p>
        </p:txBody>
      </p:sp>
      <p:sp>
        <p:nvSpPr>
          <p:cNvPr id="192" name="Shape 192"/>
          <p:cNvSpPr txBox="1"/>
          <p:nvPr/>
        </p:nvSpPr>
        <p:spPr>
          <a:xfrm>
            <a:off x="945225" y="1785625"/>
            <a:ext cx="1953000" cy="20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1.6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17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3333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3809800" y="1368046"/>
            <a:ext cx="3570900" cy="35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width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height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9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width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height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900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0044DD"/>
                </a:solidFill>
                <a:latin typeface="Courier New"/>
                <a:ea typeface="Courier New"/>
                <a:cs typeface="Courier New"/>
                <a:sym typeface="Courier New"/>
              </a:rPr>
              <a:t>Traceback (most recent call last):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File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"&lt;stdin&gt;"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line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in &lt;module&gt;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NameError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name 'n' is not defined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tax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12.5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price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100.50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price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tax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12.5625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price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_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113.0625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round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(_,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113.06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/>
        </p:nvSpPr>
        <p:spPr>
          <a:xfrm>
            <a:off x="799000" y="1765375"/>
            <a:ext cx="2589300" cy="24906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Shape 1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311700" y="1152475"/>
            <a:ext cx="3365100" cy="1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Strings</a:t>
            </a:r>
            <a:endParaRPr/>
          </a:p>
        </p:txBody>
      </p:sp>
      <p:sp>
        <p:nvSpPr>
          <p:cNvPr id="201" name="Shape 201"/>
          <p:cNvSpPr txBox="1"/>
          <p:nvPr/>
        </p:nvSpPr>
        <p:spPr>
          <a:xfrm>
            <a:off x="761800" y="1749050"/>
            <a:ext cx="2794800" cy="23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'spam eggs'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'spam eggs'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"doesn't"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"doesn't"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'"Yes," he said.'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'"Yes," he said.'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b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\"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Yes,</a:t>
            </a:r>
            <a:r>
              <a:rPr b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\"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 he said."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'"Yes," he said.'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'"Isn</a:t>
            </a:r>
            <a:r>
              <a:rPr b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\'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t," she said.'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'"Isn\'t," she said.'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2" name="Shape 202"/>
          <p:cNvSpPr/>
          <p:nvPr/>
        </p:nvSpPr>
        <p:spPr>
          <a:xfrm>
            <a:off x="4304200" y="1460575"/>
            <a:ext cx="3570900" cy="340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 txBox="1"/>
          <p:nvPr/>
        </p:nvSpPr>
        <p:spPr>
          <a:xfrm>
            <a:off x="4267000" y="1444250"/>
            <a:ext cx="3570900" cy="3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'C:\some</a:t>
            </a:r>
            <a:r>
              <a:rPr b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\n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ame'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C:\some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ame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r'C:\some\name'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C:\some\name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"""</a:t>
            </a:r>
            <a:r>
              <a:rPr b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\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Usage: thingy [OPTIONS]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     -h                        Display this usage message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"""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Usage: thingy [OPTIONS]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-h                        Display this usage message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'un'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'ium'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'unununium'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333333"/>
              </a:solidFill>
              <a:highlight>
                <a:srgbClr val="EEFFCC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/>
        </p:nvSpPr>
        <p:spPr>
          <a:xfrm flipH="1">
            <a:off x="4084850" y="1213925"/>
            <a:ext cx="2576700" cy="1377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311700" y="1152475"/>
            <a:ext cx="4316400" cy="1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-GB">
                <a:highlight>
                  <a:srgbClr val="FFFF00"/>
                </a:highlight>
              </a:rPr>
              <a:t>STRINGS</a:t>
            </a:r>
            <a:r>
              <a:rPr lang="en-GB">
                <a:highlight>
                  <a:srgbClr val="FFFF00"/>
                </a:highlight>
              </a:rPr>
              <a:t> são como listas!!!</a:t>
            </a:r>
            <a:endParaRPr>
              <a:highlight>
                <a:srgbClr val="FFFF00"/>
              </a:highlight>
            </a:endParaRPr>
          </a:p>
          <a:p>
            <a:pPr indent="0" lvl="0" marL="4572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646600" y="1612975"/>
            <a:ext cx="1889700" cy="340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 txBox="1"/>
          <p:nvPr/>
        </p:nvSpPr>
        <p:spPr>
          <a:xfrm>
            <a:off x="609400" y="1596650"/>
            <a:ext cx="2253900" cy="3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'Python'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'P'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'n'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'n'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'o'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'P'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'Py'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'tho'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333333"/>
              </a:solidFill>
              <a:highlight>
                <a:srgbClr val="EEFFCC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 txBox="1"/>
          <p:nvPr/>
        </p:nvSpPr>
        <p:spPr>
          <a:xfrm>
            <a:off x="4063300" y="1128925"/>
            <a:ext cx="2517300" cy="151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+---+---+---+---+---+---+</a:t>
            </a:r>
            <a:b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P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y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h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o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b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+---+---+---+---+---+---+</a:t>
            </a:r>
            <a:b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1"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1"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="1" sz="1100">
              <a:solidFill>
                <a:srgbClr val="20805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2913650" y="2765000"/>
            <a:ext cx="4190400" cy="21909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 txBox="1"/>
          <p:nvPr/>
        </p:nvSpPr>
        <p:spPr>
          <a:xfrm>
            <a:off x="2865650" y="2934100"/>
            <a:ext cx="4190400" cy="20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434343"/>
                </a:solidFill>
                <a:latin typeface="Courier New"/>
                <a:ea typeface="Courier New"/>
                <a:cs typeface="Courier New"/>
                <a:sym typeface="Courier New"/>
              </a:rPr>
              <a:t>:2] + word[2: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'Python'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434343"/>
                </a:solidFill>
                <a:latin typeface="Courier New"/>
                <a:ea typeface="Courier New"/>
                <a:cs typeface="Courier New"/>
                <a:sym typeface="Courier New"/>
              </a:rPr>
              <a:t>:4] + word[4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'Python'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word[2: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-1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word[:2]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'thoPy'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TypeError: 'str' object does not support item assignment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Organização</a:t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Tópico 1 - Conceitos básicos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Tipos de variáveis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Operadores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If e loops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Estrutura de dados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IO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Tópico 2 - Paradigmas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Processual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Orientação a Objetos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Tópico 3 - Bibliotecas matemáticas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Numpy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Matplotlib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4923050" y="1308175"/>
            <a:ext cx="3827700" cy="36804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/>
        </p:nvSpPr>
        <p:spPr>
          <a:xfrm>
            <a:off x="427250" y="1853675"/>
            <a:ext cx="4071600" cy="20115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32900" y="1218350"/>
            <a:ext cx="3365100" cy="1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Outras operações</a:t>
            </a:r>
            <a:endParaRPr/>
          </a:p>
          <a:p>
            <a:pPr indent="0" lvl="0" marL="4572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Shape 224"/>
          <p:cNvSpPr txBox="1"/>
          <p:nvPr/>
        </p:nvSpPr>
        <p:spPr>
          <a:xfrm>
            <a:off x="397525" y="1771225"/>
            <a:ext cx="4071600" cy="276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'supercalifragilisticexpialidocious'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len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34</a:t>
            </a:r>
            <a:br>
              <a:rPr lang="en-GB" sz="1100">
                <a:solidFill>
                  <a:srgbClr val="333333"/>
                </a:solidFill>
                <a:highlight>
                  <a:srgbClr val="EEFFCC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s.upper()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'SUPERCALIFRAGILISTICEXPIALIDOCIOUS'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s.find(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'u'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solidFill>
                <a:srgbClr val="407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s.replace(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'super'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'hyper'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434343"/>
                </a:solidFill>
                <a:latin typeface="Courier New"/>
                <a:ea typeface="Courier New"/>
                <a:cs typeface="Courier New"/>
                <a:sym typeface="Courier New"/>
              </a:rPr>
              <a:t>'hypercalifragilisticexpialidocious'</a:t>
            </a:r>
            <a:endParaRPr sz="1100">
              <a:solidFill>
                <a:srgbClr val="43434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highlight>
                <a:srgbClr val="EEFFCC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15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highlight>
                <a:srgbClr val="EEFFCC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highlight>
                <a:srgbClr val="EEFFCC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4953000" y="1676400"/>
            <a:ext cx="38862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dir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(s)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['__add__', '__class__', '__contains__', '__delattr__', '__dir__', '__doc__', '__eq__', '__format__', '__ge__', '__getattribute__', '__getitem__', '__getnewargs__', '__gt__', '__hash__', '__init__', '__iter__', '__le__', '__len__', '__lt__', '__mod__', '__mul__', '__ne__', '__new__', '__reduce__', '__reduce_ex__', '__repr__', '__rmod__', '__rmul__', '__setattr__', '__sizeof__', '__str__', '__subclasshook__', 'capitalize', 'casefold', 'center', 'count', 'encode', 'endswith', 'expandtabs', 'find', 'format', 'format_map', 'index', 'isalnum', 'isalpha', 'isdecimal', 'isdigit', 'isidentifier', 'islower', 'isnumeric', 'isprintable', 'isspace', 'istitle', 'isupper', 'join', 'ljust', 'lower', 'lstrip', 'maketrans', 'partition', 'replace', 'rfind', 'rindex', 'rjust', 'rpartition', 'rsplit', 'rstrip', 'split', 'splitlines', 'startswith', 'strip', 'swapcase', 'title', 'translate', 'upper', 'zfill']</a:t>
            </a:r>
            <a:endParaRPr sz="1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/>
        </p:nvSpPr>
        <p:spPr>
          <a:xfrm>
            <a:off x="799000" y="1689175"/>
            <a:ext cx="3948000" cy="3096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Shape 2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311700" y="1152475"/>
            <a:ext cx="3365100" cy="1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Listas</a:t>
            </a:r>
            <a:endParaRPr/>
          </a:p>
        </p:txBody>
      </p:sp>
      <p:sp>
        <p:nvSpPr>
          <p:cNvPr id="233" name="Shape 233"/>
          <p:cNvSpPr txBox="1"/>
          <p:nvPr/>
        </p:nvSpPr>
        <p:spPr>
          <a:xfrm>
            <a:off x="761800" y="1672850"/>
            <a:ext cx="4242900" cy="23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[1, 4, 9, 16, 25]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squares[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squares[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:]  </a:t>
            </a:r>
            <a:endParaRPr i="1" sz="1100">
              <a:solidFill>
                <a:srgbClr val="40809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[9, 16, 25]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81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[1, 4, 9, 16, 25, 36, 49, 64, 81, 100]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squares.append(11**2)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[1, 4, 9, 16, 25, 36, 49, 64, 81, 100, 121]</a:t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5371000" y="1460575"/>
            <a:ext cx="3570900" cy="28704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 txBox="1"/>
          <p:nvPr/>
        </p:nvSpPr>
        <p:spPr>
          <a:xfrm>
            <a:off x="5333800" y="1444250"/>
            <a:ext cx="3570900" cy="29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squares.reverse()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squares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[121, 100, 81, 64, 49, 36, 25, 16, 9, 4, 1]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squares.sort()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[1, 4, 9, 16, 25, 36, 49, 64, 81, 100, 121]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squares.index(25)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squares.pop()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121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squares.pop(3)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16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1338575" y="1869675"/>
            <a:ext cx="3418500" cy="28542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Tipos de variáveis</a:t>
            </a:r>
            <a:endParaRPr/>
          </a:p>
        </p:txBody>
      </p:sp>
      <p:sp>
        <p:nvSpPr>
          <p:cNvPr id="242" name="Shape 242"/>
          <p:cNvSpPr txBox="1"/>
          <p:nvPr>
            <p:ph idx="1" type="body"/>
          </p:nvPr>
        </p:nvSpPr>
        <p:spPr>
          <a:xfrm>
            <a:off x="311700" y="1152475"/>
            <a:ext cx="3365100" cy="1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Listas </a:t>
            </a:r>
            <a:r>
              <a:rPr lang="en-GB"/>
              <a:t>multidimensionais</a:t>
            </a:r>
            <a:endParaRPr/>
          </a:p>
        </p:txBody>
      </p:sp>
      <p:sp>
        <p:nvSpPr>
          <p:cNvPr id="243" name="Shape 243"/>
          <p:cNvSpPr txBox="1"/>
          <p:nvPr/>
        </p:nvSpPr>
        <p:spPr>
          <a:xfrm>
            <a:off x="1301375" y="1853350"/>
            <a:ext cx="3455700" cy="2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'a'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'c'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[a, n]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[['a', 'b', 'c'], [1, 2, 3]]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['a', 'b', 'c']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'b'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y = [x,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12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]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y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[[['a', 'b', 'c'], [1, 2, 3]], 12]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Operadores</a:t>
            </a:r>
            <a:endParaRPr/>
          </a:p>
        </p:txBody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311700" y="923875"/>
            <a:ext cx="2136600" cy="88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Aritmética</a:t>
            </a:r>
            <a:endParaRPr/>
          </a:p>
        </p:txBody>
      </p:sp>
      <p:graphicFrame>
        <p:nvGraphicFramePr>
          <p:cNvPr id="250" name="Shape 250"/>
          <p:cNvGraphicFramePr/>
          <p:nvPr/>
        </p:nvGraphicFramePr>
        <p:xfrm>
          <a:off x="1278875" y="1889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{F010484B-C4B6-44DA-8055-B1A41E51C6DB}</a:tableStyleId>
              </a:tblPr>
              <a:tblGrid>
                <a:gridCol w="398300"/>
                <a:gridCol w="1570125"/>
              </a:tblGrid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+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Adição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-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Subtração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*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Multiplicação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/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Divisão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%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Módulo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**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Expoente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//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Divisão chão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251" name="Shape 251"/>
          <p:cNvGraphicFramePr/>
          <p:nvPr/>
        </p:nvGraphicFramePr>
        <p:xfrm>
          <a:off x="3717275" y="1889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{F010484B-C4B6-44DA-8055-B1A41E51C6DB}</a:tableStyleId>
              </a:tblPr>
              <a:tblGrid>
                <a:gridCol w="424775"/>
                <a:gridCol w="1711700"/>
              </a:tblGrid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==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Igualdade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!=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Diferença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&gt;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Maior que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&lt;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Menor que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&gt;=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Maior igual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&lt;=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Menor igual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&lt;&gt;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Diferença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52" name="Shape 252"/>
          <p:cNvSpPr txBox="1"/>
          <p:nvPr/>
        </p:nvSpPr>
        <p:spPr>
          <a:xfrm>
            <a:off x="2824681" y="1459925"/>
            <a:ext cx="25401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Comparação</a:t>
            </a:r>
            <a:endParaRPr sz="1800"/>
          </a:p>
        </p:txBody>
      </p:sp>
      <p:graphicFrame>
        <p:nvGraphicFramePr>
          <p:cNvPr id="253" name="Shape 253"/>
          <p:cNvGraphicFramePr/>
          <p:nvPr/>
        </p:nvGraphicFramePr>
        <p:xfrm>
          <a:off x="6384275" y="1889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{F010484B-C4B6-44DA-8055-B1A41E51C6DB}</a:tableStyleId>
              </a:tblPr>
              <a:tblGrid>
                <a:gridCol w="454175"/>
                <a:gridCol w="1514250"/>
              </a:tblGrid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= a + b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+=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+= 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-=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-= b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*=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*= 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/=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/= b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%=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%= 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**=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**= 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2954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//=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c //= a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54" name="Shape 254"/>
          <p:cNvSpPr txBox="1"/>
          <p:nvPr/>
        </p:nvSpPr>
        <p:spPr>
          <a:xfrm>
            <a:off x="5491681" y="1459925"/>
            <a:ext cx="25401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Atribuição</a:t>
            </a:r>
            <a:endParaRPr sz="1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Operadores</a:t>
            </a:r>
            <a:endParaRPr/>
          </a:p>
        </p:txBody>
      </p:sp>
      <p:sp>
        <p:nvSpPr>
          <p:cNvPr id="260" name="Shape 260"/>
          <p:cNvSpPr txBox="1"/>
          <p:nvPr>
            <p:ph idx="1" type="body"/>
          </p:nvPr>
        </p:nvSpPr>
        <p:spPr>
          <a:xfrm>
            <a:off x="159300" y="1381075"/>
            <a:ext cx="3325500" cy="12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Lógica bitwise</a:t>
            </a:r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916375" y="1858750"/>
            <a:ext cx="2112600" cy="30798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 txBox="1"/>
          <p:nvPr/>
        </p:nvSpPr>
        <p:spPr>
          <a:xfrm>
            <a:off x="944075" y="1837225"/>
            <a:ext cx="3125400" cy="26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= 0011 1100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= 0000 1101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-----------------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25400" rtl="0" algn="just">
              <a:lnSpc>
                <a:spcPct val="163636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~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  = 1100 0011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&amp;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= 0000 1100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= 0011 1101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 = 0011 0001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&lt;&lt;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 = 1111 0000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5400" marR="25400" rtl="0" algn="just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&gt;&gt;</a:t>
            </a:r>
            <a:r>
              <a:rPr lang="en-GB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 = 0000 1111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263" name="Shape 263"/>
          <p:cNvGraphicFramePr/>
          <p:nvPr/>
        </p:nvGraphicFramePr>
        <p:xfrm>
          <a:off x="5622275" y="1075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{F010484B-C4B6-44DA-8055-B1A41E51C6DB}</a:tableStyleId>
              </a:tblPr>
              <a:tblGrid>
                <a:gridCol w="818625"/>
                <a:gridCol w="2626900"/>
              </a:tblGrid>
              <a:tr h="611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not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[],{},‘’,False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,0,None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ot 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and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and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‘1’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‘1’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[‘oi’]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and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True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or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 </a:t>
                      </a:r>
                      <a:r>
                        <a:rPr b="1"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‘’ = </a:t>
                      </a:r>
                      <a:r>
                        <a:rPr b="1"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200">
                        <a:solidFill>
                          <a:schemeClr val="dk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[] </a:t>
                      </a:r>
                      <a:r>
                        <a:rPr b="1"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‘hello’ = ‘</a:t>
                      </a:r>
                      <a:r>
                        <a:rPr b="1" lang="en-GB" sz="1200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hello’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is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= None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is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None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is not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is not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[23]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in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=[12,‘op’]; s=‘hello ’</a:t>
                      </a:r>
                      <a:endParaRPr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12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in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v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‘llo ’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in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s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  <a:tr h="3985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not in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‘op’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not in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v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False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‘HELLO’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not in</a:t>
                      </a:r>
                      <a:r>
                        <a:rPr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s = </a:t>
                      </a:r>
                      <a:r>
                        <a:rPr b="1" lang="en-GB" sz="12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True</a:t>
                      </a:r>
                      <a:endParaRPr b="1" sz="12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64" name="Shape 264"/>
          <p:cNvSpPr txBox="1"/>
          <p:nvPr/>
        </p:nvSpPr>
        <p:spPr>
          <a:xfrm>
            <a:off x="4882076" y="621725"/>
            <a:ext cx="44286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Controle e associação</a:t>
            </a:r>
            <a:endParaRPr sz="1800"/>
          </a:p>
        </p:txBody>
      </p:sp>
      <p:graphicFrame>
        <p:nvGraphicFramePr>
          <p:cNvPr id="265" name="Shape 265"/>
          <p:cNvGraphicFramePr/>
          <p:nvPr/>
        </p:nvGraphicFramePr>
        <p:xfrm>
          <a:off x="3793475" y="1897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{F010484B-C4B6-44DA-8055-B1A41E51C6DB}</a:tableStyleId>
              </a:tblPr>
              <a:tblGrid>
                <a:gridCol w="849900"/>
              </a:tblGrid>
              <a:tr h="4257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True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03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False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03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/>
                        <a:t>None</a:t>
                      </a:r>
                      <a:endParaRPr b="1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66" name="Shape 266"/>
          <p:cNvSpPr txBox="1"/>
          <p:nvPr/>
        </p:nvSpPr>
        <p:spPr>
          <a:xfrm>
            <a:off x="2977076" y="1459925"/>
            <a:ext cx="44286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Valores Booleanos</a:t>
            </a:r>
            <a:endParaRPr sz="1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/>
        </p:nvSpPr>
        <p:spPr>
          <a:xfrm>
            <a:off x="4876800" y="1622225"/>
            <a:ext cx="4114500" cy="2823600"/>
          </a:xfrm>
          <a:prstGeom prst="rect">
            <a:avLst/>
          </a:prstGeom>
          <a:solidFill>
            <a:srgbClr val="00FF19">
              <a:alpha val="2308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450175" y="1635875"/>
            <a:ext cx="4197900" cy="3191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Shape 2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if e loops</a:t>
            </a:r>
            <a:endParaRPr/>
          </a:p>
        </p:txBody>
      </p:sp>
      <p:sp>
        <p:nvSpPr>
          <p:cNvPr id="274" name="Shape 274"/>
          <p:cNvSpPr txBox="1"/>
          <p:nvPr>
            <p:ph idx="1" type="body"/>
          </p:nvPr>
        </p:nvSpPr>
        <p:spPr>
          <a:xfrm>
            <a:off x="311700" y="1152475"/>
            <a:ext cx="15117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Sintaxe </a:t>
            </a:r>
            <a:r>
              <a:rPr b="1" lang="en-GB"/>
              <a:t>if</a:t>
            </a:r>
            <a:endParaRPr b="1"/>
          </a:p>
        </p:txBody>
      </p:sp>
      <p:sp>
        <p:nvSpPr>
          <p:cNvPr id="275" name="Shape 275"/>
          <p:cNvSpPr txBox="1"/>
          <p:nvPr/>
        </p:nvSpPr>
        <p:spPr>
          <a:xfrm>
            <a:off x="396000" y="1698425"/>
            <a:ext cx="4422000" cy="31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"Please enter an integer: 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Please enter an integer: 42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'Negative changed to zero'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'Zero'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'Single'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13 and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 20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'Middle'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'More'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More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Shape 276"/>
          <p:cNvSpPr txBox="1"/>
          <p:nvPr/>
        </p:nvSpPr>
        <p:spPr>
          <a:xfrm>
            <a:off x="4800600" y="1524000"/>
            <a:ext cx="4267200" cy="30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'cat'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'window'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'defenestrate'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w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words: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(w,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len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(w))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cat 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window 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defenestrate 12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i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range(len(w)):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(i, words[i])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0 cat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 window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 defenestrate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Shape 277"/>
          <p:cNvSpPr txBox="1"/>
          <p:nvPr>
            <p:ph idx="1" type="body"/>
          </p:nvPr>
        </p:nvSpPr>
        <p:spPr>
          <a:xfrm>
            <a:off x="4731300" y="1152475"/>
            <a:ext cx="15117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Sintaxe </a:t>
            </a:r>
            <a:r>
              <a:rPr b="1" lang="en-GB"/>
              <a:t>for</a:t>
            </a:r>
            <a:endParaRPr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/>
          <p:nvPr/>
        </p:nvSpPr>
        <p:spPr>
          <a:xfrm>
            <a:off x="4876800" y="1012625"/>
            <a:ext cx="4114500" cy="2823600"/>
          </a:xfrm>
          <a:prstGeom prst="rect">
            <a:avLst/>
          </a:prstGeom>
          <a:solidFill>
            <a:srgbClr val="00FF19">
              <a:alpha val="2308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/>
        </p:nvSpPr>
        <p:spPr>
          <a:xfrm>
            <a:off x="450175" y="1635875"/>
            <a:ext cx="4197900" cy="3191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Shape 2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if e loops</a:t>
            </a:r>
            <a:endParaRPr/>
          </a:p>
        </p:txBody>
      </p:sp>
      <p:sp>
        <p:nvSpPr>
          <p:cNvPr id="285" name="Shape 285"/>
          <p:cNvSpPr txBox="1"/>
          <p:nvPr/>
        </p:nvSpPr>
        <p:spPr>
          <a:xfrm>
            <a:off x="396000" y="1698425"/>
            <a:ext cx="4422000" cy="31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"Please enter an integer: 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Please enter an integer: 42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'Negative changed to zero'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'Zero'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'Single'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13 and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 20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'Middle'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'More'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More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6" name="Shape 286"/>
          <p:cNvSpPr txBox="1"/>
          <p:nvPr/>
        </p:nvSpPr>
        <p:spPr>
          <a:xfrm>
            <a:off x="4800600" y="914400"/>
            <a:ext cx="4267200" cy="30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'cat'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'window'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'defenestrate'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w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words: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(w,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len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(w))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cat 3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window 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defenestrate 12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i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range(len(w)):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(i, words[i])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0 cat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 window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 defenestrate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7" name="Shape 287"/>
          <p:cNvSpPr txBox="1"/>
          <p:nvPr/>
        </p:nvSpPr>
        <p:spPr>
          <a:xfrm>
            <a:off x="5001675" y="3909000"/>
            <a:ext cx="3789000" cy="109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range(5, 10) = 5, 6, 7, 8, 9</a:t>
            </a:r>
            <a:br>
              <a:rPr lang="en-GB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range(0, 10, 3)  =  0, 3, 6, 9</a:t>
            </a:r>
            <a:br>
              <a:rPr lang="en-GB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range(-10, -100, -30) =  -10, -40, -70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311700" y="1152475"/>
            <a:ext cx="15117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Sintaxe </a:t>
            </a:r>
            <a:r>
              <a:rPr b="1" lang="en-GB"/>
              <a:t>if</a:t>
            </a:r>
            <a:endParaRPr b="1"/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4731300" y="542875"/>
            <a:ext cx="15117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Sintaxe </a:t>
            </a:r>
            <a:r>
              <a:rPr b="1" lang="en-GB"/>
              <a:t>for</a:t>
            </a:r>
            <a:endParaRPr b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/>
          <p:nvPr/>
        </p:nvSpPr>
        <p:spPr>
          <a:xfrm>
            <a:off x="602575" y="1788275"/>
            <a:ext cx="2612100" cy="2156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Shape 2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</a:t>
            </a:r>
            <a:r>
              <a:rPr lang="en-GB"/>
              <a:t>if e loops</a:t>
            </a:r>
            <a:endParaRPr/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387900" y="1304875"/>
            <a:ext cx="2082300" cy="9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Sintaxe </a:t>
            </a:r>
            <a:r>
              <a:rPr b="1" lang="en-GB"/>
              <a:t>while</a:t>
            </a:r>
            <a:endParaRPr b="1"/>
          </a:p>
        </p:txBody>
      </p:sp>
      <p:sp>
        <p:nvSpPr>
          <p:cNvPr id="297" name="Shape 297"/>
          <p:cNvSpPr txBox="1"/>
          <p:nvPr/>
        </p:nvSpPr>
        <p:spPr>
          <a:xfrm>
            <a:off x="602575" y="12742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words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(words.pop())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cat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window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Defenestrate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True: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pass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3117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Stack (Pilha)</a:t>
            </a:r>
            <a:endParaRPr/>
          </a:p>
        </p:txBody>
      </p:sp>
      <p:sp>
        <p:nvSpPr>
          <p:cNvPr id="304" name="Shape 304"/>
          <p:cNvSpPr/>
          <p:nvPr/>
        </p:nvSpPr>
        <p:spPr>
          <a:xfrm>
            <a:off x="765531" y="1687844"/>
            <a:ext cx="2051400" cy="3230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Shape 305"/>
          <p:cNvSpPr txBox="1"/>
          <p:nvPr/>
        </p:nvSpPr>
        <p:spPr>
          <a:xfrm>
            <a:off x="726550" y="18037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6, 7]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x="3117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Stack (Pilha)</a:t>
            </a:r>
            <a:endParaRPr/>
          </a:p>
        </p:txBody>
      </p:sp>
      <p:sp>
        <p:nvSpPr>
          <p:cNvPr id="312" name="Shape 312"/>
          <p:cNvSpPr/>
          <p:nvPr/>
        </p:nvSpPr>
        <p:spPr>
          <a:xfrm>
            <a:off x="765531" y="1687844"/>
            <a:ext cx="2051400" cy="3230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Shape 313"/>
          <p:cNvSpPr txBox="1"/>
          <p:nvPr/>
        </p:nvSpPr>
        <p:spPr>
          <a:xfrm>
            <a:off x="726550" y="1803700"/>
            <a:ext cx="2090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6, 7]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4" name="Shape 314"/>
          <p:cNvSpPr/>
          <p:nvPr/>
        </p:nvSpPr>
        <p:spPr>
          <a:xfrm>
            <a:off x="3203925" y="1687850"/>
            <a:ext cx="4237200" cy="2274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Shape 315"/>
          <p:cNvSpPr txBox="1"/>
          <p:nvPr/>
        </p:nvSpPr>
        <p:spPr>
          <a:xfrm>
            <a:off x="3200400" y="1600200"/>
            <a:ext cx="4478100" cy="236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collections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deque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deque([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"Eric"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"John"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"Michael"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"Terry"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"Graham"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popleft()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'Eric'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popleft()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'John'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          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deque(['Michael', 'Terry', 'Graham'])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6" name="Shape 316"/>
          <p:cNvSpPr txBox="1"/>
          <p:nvPr>
            <p:ph idx="1" type="body"/>
          </p:nvPr>
        </p:nvSpPr>
        <p:spPr>
          <a:xfrm>
            <a:off x="30549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Queue</a:t>
            </a:r>
            <a:r>
              <a:rPr lang="en-GB"/>
              <a:t> (Lista)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x="3117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Stack (Pilha)</a:t>
            </a:r>
            <a:endParaRPr/>
          </a:p>
        </p:txBody>
      </p:sp>
      <p:sp>
        <p:nvSpPr>
          <p:cNvPr id="323" name="Shape 323"/>
          <p:cNvSpPr/>
          <p:nvPr/>
        </p:nvSpPr>
        <p:spPr>
          <a:xfrm>
            <a:off x="765531" y="1687844"/>
            <a:ext cx="2051400" cy="3230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 txBox="1"/>
          <p:nvPr/>
        </p:nvSpPr>
        <p:spPr>
          <a:xfrm>
            <a:off x="726550" y="1803700"/>
            <a:ext cx="2090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6, 7]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4, 5, 6]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stack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[3, 4]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5" name="Shape 325"/>
          <p:cNvSpPr/>
          <p:nvPr/>
        </p:nvSpPr>
        <p:spPr>
          <a:xfrm>
            <a:off x="3203925" y="1687850"/>
            <a:ext cx="4237200" cy="2274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Shape 326"/>
          <p:cNvSpPr txBox="1"/>
          <p:nvPr/>
        </p:nvSpPr>
        <p:spPr>
          <a:xfrm>
            <a:off x="3200400" y="1600200"/>
            <a:ext cx="4478100" cy="236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collections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deque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deque([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"Eric"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"John"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"Michael"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"Terry"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"Graham"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popleft()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'Eric'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popleft()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'John'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queue                         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deque(['Michael', 'Terry', 'Graham'])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30549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Queue (Lista)</a:t>
            </a:r>
            <a:endParaRPr/>
          </a:p>
        </p:txBody>
      </p:sp>
      <p:sp>
        <p:nvSpPr>
          <p:cNvPr id="328" name="Shape 328"/>
          <p:cNvSpPr txBox="1"/>
          <p:nvPr/>
        </p:nvSpPr>
        <p:spPr>
          <a:xfrm>
            <a:off x="3100700" y="4166425"/>
            <a:ext cx="55377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Pode usar list.pop(0) também!!!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34" name="Shape 334"/>
          <p:cNvSpPr txBox="1"/>
          <p:nvPr>
            <p:ph idx="1" type="body"/>
          </p:nvPr>
        </p:nvSpPr>
        <p:spPr>
          <a:xfrm>
            <a:off x="3117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Tuplas</a:t>
            </a:r>
            <a:endParaRPr/>
          </a:p>
        </p:txBody>
      </p:sp>
      <p:sp>
        <p:nvSpPr>
          <p:cNvPr id="335" name="Shape 335"/>
          <p:cNvSpPr/>
          <p:nvPr/>
        </p:nvSpPr>
        <p:spPr>
          <a:xfrm>
            <a:off x="643425" y="1643275"/>
            <a:ext cx="5133900" cy="3303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Shape 336"/>
          <p:cNvSpPr txBox="1"/>
          <p:nvPr/>
        </p:nvSpPr>
        <p:spPr>
          <a:xfrm>
            <a:off x="574150" y="1728375"/>
            <a:ext cx="56859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12345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54321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'hello!'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12345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(12345, 54321, 'hello!')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u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t, 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u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((12345, 54321, 'hello!'), (1, 2, 3, 4, 5))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88888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0044DD"/>
                </a:solidFill>
                <a:latin typeface="Courier New"/>
                <a:ea typeface="Courier New"/>
                <a:cs typeface="Courier New"/>
                <a:sym typeface="Courier New"/>
              </a:rPr>
              <a:t>Traceback (most recent call last):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File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"&lt;stdin&gt;"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line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in &lt;module&gt;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TypeError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'tuple' object does not support item assignment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v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], 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v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([1, 2, 3], [3, 2, 1])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311700" y="1152475"/>
            <a:ext cx="3514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Dicionários</a:t>
            </a:r>
            <a:endParaRPr/>
          </a:p>
          <a:p>
            <a:pPr indent="45720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Muito utilizados!!!</a:t>
            </a:r>
            <a:endParaRPr/>
          </a:p>
        </p:txBody>
      </p:sp>
      <p:sp>
        <p:nvSpPr>
          <p:cNvPr id="343" name="Shape 343"/>
          <p:cNvSpPr/>
          <p:nvPr/>
        </p:nvSpPr>
        <p:spPr>
          <a:xfrm>
            <a:off x="4529625" y="1068575"/>
            <a:ext cx="4313700" cy="3878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Shape 344"/>
          <p:cNvSpPr txBox="1"/>
          <p:nvPr/>
        </p:nvSpPr>
        <p:spPr>
          <a:xfrm>
            <a:off x="4536550" y="1575975"/>
            <a:ext cx="43137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'sape'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4139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'guido'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{'sape': 4139, 'guido': 4127, 'jack': 4098}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del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'sape'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'irv'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{'guido': 4127, 'irv': 4127, 'jack': 4098}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list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(tel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keys())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['irv', 'guido', 'jack']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sorted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(tel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keys())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['guido', 'irv', 'jack']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'guido'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Estrutura de dados</a:t>
            </a:r>
            <a:endParaRPr/>
          </a:p>
        </p:txBody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x="311700" y="1152475"/>
            <a:ext cx="21687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Dicionários</a:t>
            </a:r>
            <a:endParaRPr/>
          </a:p>
        </p:txBody>
      </p:sp>
      <p:sp>
        <p:nvSpPr>
          <p:cNvPr id="351" name="Shape 351"/>
          <p:cNvSpPr/>
          <p:nvPr/>
        </p:nvSpPr>
        <p:spPr>
          <a:xfrm>
            <a:off x="4529625" y="1068575"/>
            <a:ext cx="4313700" cy="3878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Shape 352"/>
          <p:cNvSpPr txBox="1"/>
          <p:nvPr/>
        </p:nvSpPr>
        <p:spPr>
          <a:xfrm>
            <a:off x="4536550" y="1575975"/>
            <a:ext cx="43137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'sape'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4139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'guido'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{'sape': 4139, 'guido': 4127, 'jack': 4098}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del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'sape'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'irv'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{'guido': 4127, 'irv': 4127, 'jack': 4098}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list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(tel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keys())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['irv', 'guido', 'jack']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sorted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(tel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keys())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['guido', 'irv', 'jack']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'guido'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tel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110025" y="1601975"/>
            <a:ext cx="4313700" cy="3354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Shape 354"/>
          <p:cNvSpPr txBox="1"/>
          <p:nvPr/>
        </p:nvSpPr>
        <p:spPr>
          <a:xfrm>
            <a:off x="116950" y="1804575"/>
            <a:ext cx="43137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dict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([(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'sape'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4139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),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'guido'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),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'jack'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{'sape': 4139, 'jack': 4098, 'guido': 4127}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{x: x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x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{2: 4, 4: 16, 6: 36}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dict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(sape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4139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guido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4127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jack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4098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{'sape': 4139, 'jack': 4098, 'guido': 4127}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knights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'gallahad'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'the pure'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'robin'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'the brave'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k, v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knights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items():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(k, v)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gallahad the pure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robin the brave</a:t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IO</a:t>
            </a:r>
            <a:endParaRPr/>
          </a:p>
        </p:txBody>
      </p:sp>
      <p:sp>
        <p:nvSpPr>
          <p:cNvPr id="360" name="Shape 360"/>
          <p:cNvSpPr txBox="1"/>
          <p:nvPr>
            <p:ph idx="1" type="body"/>
          </p:nvPr>
        </p:nvSpPr>
        <p:spPr>
          <a:xfrm>
            <a:off x="311700" y="1152475"/>
            <a:ext cx="43872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Lendo e escrevendo em arquivos</a:t>
            </a: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687925" y="2258475"/>
            <a:ext cx="2741100" cy="101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Shape 362"/>
          <p:cNvSpPr txBox="1"/>
          <p:nvPr/>
        </p:nvSpPr>
        <p:spPr>
          <a:xfrm>
            <a:off x="609600" y="2209800"/>
            <a:ext cx="33741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'workfile'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'w'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data = f.read()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f.close()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4650325" y="2258475"/>
            <a:ext cx="2842800" cy="110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Shape 364"/>
          <p:cNvSpPr txBox="1"/>
          <p:nvPr/>
        </p:nvSpPr>
        <p:spPr>
          <a:xfrm>
            <a:off x="4572000" y="1566325"/>
            <a:ext cx="3780300" cy="24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with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open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'workfile'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f: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read_data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read()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closed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Paradigmas de programação</a:t>
            </a:r>
            <a:endParaRPr/>
          </a:p>
        </p:txBody>
      </p:sp>
      <p:sp>
        <p:nvSpPr>
          <p:cNvPr id="370" name="Shape 370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Processual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Orientada a objetos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376" name="Shape 376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Definindo funções</a:t>
            </a:r>
            <a:endParaRPr/>
          </a:p>
        </p:txBody>
      </p:sp>
      <p:sp>
        <p:nvSpPr>
          <p:cNvPr id="377" name="Shape 377"/>
          <p:cNvSpPr/>
          <p:nvPr/>
        </p:nvSpPr>
        <p:spPr>
          <a:xfrm>
            <a:off x="586450" y="1711300"/>
            <a:ext cx="3706800" cy="2557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Shape 378"/>
          <p:cNvSpPr txBox="1"/>
          <p:nvPr/>
        </p:nvSpPr>
        <p:spPr>
          <a:xfrm>
            <a:off x="533400" y="1447800"/>
            <a:ext cx="42831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fib2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(n): 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result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a, b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a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result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append(a)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a, b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b, 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result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f100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fib2(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f100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[0, 1, 1, 2, 3, 5, 8, 13, 21, 34, 55, 89]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384" name="Shape 384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Definindo funções</a:t>
            </a:r>
            <a:endParaRPr/>
          </a:p>
        </p:txBody>
      </p:sp>
      <p:sp>
        <p:nvSpPr>
          <p:cNvPr id="385" name="Shape 385"/>
          <p:cNvSpPr/>
          <p:nvPr/>
        </p:nvSpPr>
        <p:spPr>
          <a:xfrm>
            <a:off x="3273400" y="1197850"/>
            <a:ext cx="4758900" cy="257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Shape 386"/>
          <p:cNvSpPr txBox="1"/>
          <p:nvPr/>
        </p:nvSpPr>
        <p:spPr>
          <a:xfrm>
            <a:off x="3201850" y="895900"/>
            <a:ext cx="6143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ask_ok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(prompt, retries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reminder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'Try again!'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ok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(prompt)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ok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'yes'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ok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'nop'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raise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ValueError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'invalid user response'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(reminder)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392" name="Shape 392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Definindo funções</a:t>
            </a:r>
            <a:endParaRPr/>
          </a:p>
        </p:txBody>
      </p:sp>
      <p:sp>
        <p:nvSpPr>
          <p:cNvPr id="393" name="Shape 393"/>
          <p:cNvSpPr/>
          <p:nvPr/>
        </p:nvSpPr>
        <p:spPr>
          <a:xfrm>
            <a:off x="3273400" y="1197850"/>
            <a:ext cx="4758900" cy="257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Shape 394"/>
          <p:cNvSpPr txBox="1"/>
          <p:nvPr/>
        </p:nvSpPr>
        <p:spPr>
          <a:xfrm>
            <a:off x="3201850" y="895900"/>
            <a:ext cx="6143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ask_ok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(prompt, retries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reminder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'Try again!'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ok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(prompt)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ok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'yes'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ok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'nop'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'nope'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False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retries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raise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ValueError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'invalid user response'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(reminder)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5" name="Shape 395"/>
          <p:cNvSpPr txBox="1"/>
          <p:nvPr/>
        </p:nvSpPr>
        <p:spPr>
          <a:xfrm>
            <a:off x="76200" y="3896875"/>
            <a:ext cx="90186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222222"/>
                </a:solidFill>
                <a:highlight>
                  <a:srgbClr val="ECF0F3"/>
                </a:highlight>
                <a:latin typeface="Courier New"/>
                <a:ea typeface="Courier New"/>
                <a:cs typeface="Courier New"/>
                <a:sym typeface="Courier New"/>
              </a:rPr>
              <a:t>ask_ok('Do you really want to quit?')</a:t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222222"/>
                </a:solidFill>
                <a:highlight>
                  <a:srgbClr val="ECF0F3"/>
                </a:highlight>
                <a:latin typeface="Courier New"/>
                <a:ea typeface="Courier New"/>
                <a:cs typeface="Courier New"/>
                <a:sym typeface="Courier New"/>
              </a:rPr>
              <a:t>ask_ok('OK to overwrite the file?', 2)</a:t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222222"/>
                </a:solidFill>
                <a:highlight>
                  <a:srgbClr val="ECF0F3"/>
                </a:highlight>
                <a:latin typeface="Courier New"/>
                <a:ea typeface="Courier New"/>
                <a:cs typeface="Courier New"/>
                <a:sym typeface="Courier New"/>
              </a:rPr>
              <a:t>ask_ok('OK to overwrite the file?', 2, 'Come on, only yes or no!')</a:t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222222"/>
                </a:solidFill>
                <a:highlight>
                  <a:srgbClr val="ECF0F3"/>
                </a:highlight>
                <a:latin typeface="Courier New"/>
                <a:ea typeface="Courier New"/>
                <a:cs typeface="Courier New"/>
                <a:sym typeface="Courier New"/>
              </a:rPr>
              <a:t>ask_ok('OK to overwrite the file?', 2, 'Come on, only yes or no!')</a:t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222222"/>
                </a:solidFill>
                <a:highlight>
                  <a:srgbClr val="ECF0F3"/>
                </a:highlight>
                <a:latin typeface="Courier New"/>
                <a:ea typeface="Courier New"/>
                <a:cs typeface="Courier New"/>
                <a:sym typeface="Courier New"/>
              </a:rPr>
              <a:t>ask_ok(prompt='OK to overwrite the file?', retries=2, reminder='Come on, only yes or no!')</a:t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22222"/>
              </a:solidFill>
              <a:highlight>
                <a:srgbClr val="ECF0F3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401" name="Shape 401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Exemplo</a:t>
            </a:r>
            <a:endParaRPr/>
          </a:p>
        </p:txBody>
      </p:sp>
      <p:sp>
        <p:nvSpPr>
          <p:cNvPr id="402" name="Shape 402"/>
          <p:cNvSpPr/>
          <p:nvPr/>
        </p:nvSpPr>
        <p:spPr>
          <a:xfrm>
            <a:off x="856350" y="1644000"/>
            <a:ext cx="3825600" cy="33840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 txBox="1"/>
          <p:nvPr/>
        </p:nvSpPr>
        <p:spPr>
          <a:xfrm>
            <a:off x="859550" y="1659350"/>
            <a:ext cx="4634100" cy="326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import time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read_sensor():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 = open('sensor.file', 'r')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sensor_status = int(afile.read())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afile.close()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return sensor_status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wait_3_secs():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timestamp = int(time.time())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while time.time() &lt; timestamp + 3: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print('I am waiting 3 secs..')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time.sleep(1)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print('Read sensor application')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for i in range(3):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print('Sensor status:', read_sensor())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wait_3_secs()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print('Bye')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409" name="Shape 409"/>
          <p:cNvSpPr/>
          <p:nvPr/>
        </p:nvSpPr>
        <p:spPr>
          <a:xfrm>
            <a:off x="5201900" y="1704875"/>
            <a:ext cx="2854200" cy="30000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</a:t>
            </a:r>
            <a:endParaRPr/>
          </a:p>
        </p:txBody>
      </p:sp>
      <p:sp>
        <p:nvSpPr>
          <p:cNvPr id="410" name="Shape 410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Exemplo</a:t>
            </a:r>
            <a:endParaRPr/>
          </a:p>
        </p:txBody>
      </p:sp>
      <p:sp>
        <p:nvSpPr>
          <p:cNvPr id="411" name="Shape 411"/>
          <p:cNvSpPr txBox="1"/>
          <p:nvPr/>
        </p:nvSpPr>
        <p:spPr>
          <a:xfrm>
            <a:off x="5274350" y="18076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Read sensor application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Sensor status: 1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Sensor status: 1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Sensor status: 1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I am waiting 3 secs..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3F3F3"/>
                </a:solidFill>
                <a:latin typeface="Courier New"/>
                <a:ea typeface="Courier New"/>
                <a:cs typeface="Courier New"/>
                <a:sym typeface="Courier New"/>
              </a:rPr>
              <a:t>Bye</a:t>
            </a:r>
            <a:endParaRPr>
              <a:solidFill>
                <a:srgbClr val="F3F3F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2" name="Shape 412"/>
          <p:cNvSpPr/>
          <p:nvPr/>
        </p:nvSpPr>
        <p:spPr>
          <a:xfrm>
            <a:off x="856350" y="1644000"/>
            <a:ext cx="3825600" cy="33840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Shape 413"/>
          <p:cNvSpPr txBox="1"/>
          <p:nvPr/>
        </p:nvSpPr>
        <p:spPr>
          <a:xfrm>
            <a:off x="859550" y="1659350"/>
            <a:ext cx="4634100" cy="326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import time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read_sensor():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 = open('sensor.file', 'r')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sensor_status = int(afile.read())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afile.close()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return sensor_status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wait_3_secs():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timestamp = int(time.time())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while time.time() &lt; timestamp + 3: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print('I am waiting 3 secs..')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time.sleep(1)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print('Read sensor application')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for i in range(3):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print('Sensor status:', read_sensor())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wait_3_secs()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print('Bye')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hape 4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Processual</a:t>
            </a:r>
            <a:endParaRPr/>
          </a:p>
        </p:txBody>
      </p:sp>
      <p:sp>
        <p:nvSpPr>
          <p:cNvPr id="419" name="Shape 419"/>
          <p:cNvSpPr txBox="1"/>
          <p:nvPr>
            <p:ph idx="1" type="body"/>
          </p:nvPr>
        </p:nvSpPr>
        <p:spPr>
          <a:xfrm>
            <a:off x="311700" y="1152475"/>
            <a:ext cx="55914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Exercicio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Implementar uma calculadora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Orientação a objetos</a:t>
            </a:r>
            <a:endParaRPr/>
          </a:p>
        </p:txBody>
      </p:sp>
      <p:sp>
        <p:nvSpPr>
          <p:cNvPr id="425" name="Shape 425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Definindo uma classe</a:t>
            </a:r>
            <a:endParaRPr/>
          </a:p>
        </p:txBody>
      </p:sp>
      <p:sp>
        <p:nvSpPr>
          <p:cNvPr id="426" name="Shape 426"/>
          <p:cNvSpPr/>
          <p:nvPr/>
        </p:nvSpPr>
        <p:spPr>
          <a:xfrm>
            <a:off x="856350" y="1720200"/>
            <a:ext cx="3825600" cy="26082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Shape 427"/>
          <p:cNvSpPr txBox="1"/>
          <p:nvPr/>
        </p:nvSpPr>
        <p:spPr>
          <a:xfrm>
            <a:off x="859550" y="1659350"/>
            <a:ext cx="3822300" cy="26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MyClass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i="1"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"""A simple example class"""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i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12345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'hello world'</a:t>
            </a:r>
            <a:endParaRPr sz="1100">
              <a:solidFill>
                <a:srgbClr val="407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5080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407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&gt;&gt;&gt; x = MyClass()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&gt;&gt;&gt; print(x.i)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12345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&gt;&gt;&gt; print(x.f())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‘hello world’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Orientação a objetos</a:t>
            </a:r>
            <a:endParaRPr/>
          </a:p>
        </p:txBody>
      </p:sp>
      <p:sp>
        <p:nvSpPr>
          <p:cNvPr id="433" name="Shape 433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Definindo uma classe</a:t>
            </a:r>
            <a:endParaRPr/>
          </a:p>
        </p:txBody>
      </p:sp>
      <p:sp>
        <p:nvSpPr>
          <p:cNvPr id="434" name="Shape 434"/>
          <p:cNvSpPr/>
          <p:nvPr/>
        </p:nvSpPr>
        <p:spPr>
          <a:xfrm>
            <a:off x="3980550" y="1339200"/>
            <a:ext cx="4162800" cy="34419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Shape 435"/>
          <p:cNvSpPr txBox="1"/>
          <p:nvPr/>
        </p:nvSpPr>
        <p:spPr>
          <a:xfrm>
            <a:off x="3983750" y="1811750"/>
            <a:ext cx="4015500" cy="26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Dog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tricks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[]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name):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name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name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add_trick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trick):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tricks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append(trick)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Dog(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'Fido'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Dog(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'Buddy'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add_trick(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'roll over'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add_trick(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'play dead'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tricks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'roll over'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'play dead'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Orientação a objetos</a:t>
            </a:r>
            <a:endParaRPr/>
          </a:p>
        </p:txBody>
      </p:sp>
      <p:sp>
        <p:nvSpPr>
          <p:cNvPr id="441" name="Shape 441"/>
          <p:cNvSpPr txBox="1"/>
          <p:nvPr>
            <p:ph idx="1" type="body"/>
          </p:nvPr>
        </p:nvSpPr>
        <p:spPr>
          <a:xfrm>
            <a:off x="311700" y="1152475"/>
            <a:ext cx="37068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Herança</a:t>
            </a:r>
            <a:endParaRPr/>
          </a:p>
        </p:txBody>
      </p:sp>
      <p:sp>
        <p:nvSpPr>
          <p:cNvPr id="442" name="Shape 442"/>
          <p:cNvSpPr/>
          <p:nvPr/>
        </p:nvSpPr>
        <p:spPr>
          <a:xfrm>
            <a:off x="4742550" y="1451725"/>
            <a:ext cx="4162800" cy="28074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Shape 443"/>
          <p:cNvSpPr txBox="1"/>
          <p:nvPr/>
        </p:nvSpPr>
        <p:spPr>
          <a:xfrm>
            <a:off x="4745750" y="1430750"/>
            <a:ext cx="4015500" cy="26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Dog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name):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dog_name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name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Person(Dog)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species =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'homo sapiens'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name, age, dog):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name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name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        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age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age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Dog.__init__(self, dog)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4" name="Shape 444"/>
          <p:cNvSpPr/>
          <p:nvPr/>
        </p:nvSpPr>
        <p:spPr>
          <a:xfrm>
            <a:off x="322950" y="1644000"/>
            <a:ext cx="4162800" cy="30381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Shape 445"/>
          <p:cNvSpPr txBox="1"/>
          <p:nvPr/>
        </p:nvSpPr>
        <p:spPr>
          <a:xfrm>
            <a:off x="326150" y="1735550"/>
            <a:ext cx="4364100" cy="26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Employee(Person)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company = 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'Khomp'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__init__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date, name, age, dog):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self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date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date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Person.__init__(self, name, age, dog)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e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Employee(date=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'12/18'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,name=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'Gerute',</a:t>
            </a:r>
            <a:endParaRPr sz="1100">
              <a:solidFill>
                <a:srgbClr val="407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... age=75, dog=</a:t>
            </a:r>
            <a:r>
              <a:rPr lang="en-GB" sz="11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'Buddy'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print(e.company, e.date, e.name, e.age,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50800" rtl="0">
              <a:lnSpc>
                <a:spcPct val="1263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e.dog_name)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434343"/>
                </a:solidFill>
                <a:latin typeface="Courier New"/>
                <a:ea typeface="Courier New"/>
                <a:cs typeface="Courier New"/>
                <a:sym typeface="Courier New"/>
              </a:rPr>
              <a:t>‘Khomp 12/18 Gerute 75 Buddy’</a:t>
            </a:r>
            <a:endParaRPr sz="1100">
              <a:solidFill>
                <a:srgbClr val="43434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2 - Orientação a objetos</a:t>
            </a:r>
            <a:endParaRPr/>
          </a:p>
        </p:txBody>
      </p:sp>
      <p:sp>
        <p:nvSpPr>
          <p:cNvPr id="451" name="Shape 451"/>
          <p:cNvSpPr txBox="1"/>
          <p:nvPr>
            <p:ph idx="1" type="body"/>
          </p:nvPr>
        </p:nvSpPr>
        <p:spPr>
          <a:xfrm>
            <a:off x="311700" y="1152475"/>
            <a:ext cx="3332100" cy="6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Exercício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Passar o seguinte código para orientação a objetos</a:t>
            </a:r>
            <a:endParaRPr/>
          </a:p>
        </p:txBody>
      </p:sp>
      <p:sp>
        <p:nvSpPr>
          <p:cNvPr id="452" name="Shape 452"/>
          <p:cNvSpPr/>
          <p:nvPr/>
        </p:nvSpPr>
        <p:spPr>
          <a:xfrm>
            <a:off x="4056750" y="1415400"/>
            <a:ext cx="3825600" cy="33840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Shape 453"/>
          <p:cNvSpPr txBox="1"/>
          <p:nvPr/>
        </p:nvSpPr>
        <p:spPr>
          <a:xfrm>
            <a:off x="4059950" y="1430750"/>
            <a:ext cx="4634100" cy="326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import time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read_sensor():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 = open('sensor.file', 'r')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sensor_status = int(afile.read())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afile.close()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return sensor_status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def wait_3_secs():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timestamp = int(time.time())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while time.time() &lt; timestamp + 3: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print('I am waiting 3 secs..')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time.sleep(1)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print('Read sensor application')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for i in range(3):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print('Sensor status:', read_sensor())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    wait_3_secs()                                                                                                                                                                  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ourier New"/>
                <a:ea typeface="Courier New"/>
                <a:cs typeface="Courier New"/>
                <a:sym typeface="Courier New"/>
              </a:rPr>
              <a:t>print('Bye')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Bibliotecas Matemáticas</a:t>
            </a:r>
            <a:endParaRPr/>
          </a:p>
        </p:txBody>
      </p:sp>
      <p:sp>
        <p:nvSpPr>
          <p:cNvPr id="459" name="Shape 459"/>
          <p:cNvSpPr txBox="1"/>
          <p:nvPr>
            <p:ph idx="1" type="body"/>
          </p:nvPr>
        </p:nvSpPr>
        <p:spPr>
          <a:xfrm>
            <a:off x="311700" y="1152475"/>
            <a:ext cx="8520600" cy="373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Numpy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 biblioteca numpy oferece um portifólio de recursos para resolver problemas matemáticos</a:t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Álgebra linear</a:t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Transformada fourier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É um modelo de programação declarativa funcional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Facilita o uso e declaração de arrays multidimensionais </a:t>
            </a:r>
            <a:endParaRPr/>
          </a:p>
          <a:p>
            <a:pPr indent="-342900" lvl="0" marL="457200" marR="0" rtl="0" algn="l">
              <a:lnSpc>
                <a:spcPct val="1425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Matplotlib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É uma biblioteca que fornece recursos para plotar gráficos 2D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Extremamente fácil de utilizar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Gráficos, histogramas, spectros, etc..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Scipy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Suporta funções especiais como integração, equações diferenciais, método de otimização gradiente e outros recursos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Bibliotecas Matemáticas</a:t>
            </a:r>
            <a:endParaRPr/>
          </a:p>
        </p:txBody>
      </p:sp>
      <p:sp>
        <p:nvSpPr>
          <p:cNvPr id="465" name="Shape 465"/>
          <p:cNvSpPr txBox="1"/>
          <p:nvPr/>
        </p:nvSpPr>
        <p:spPr>
          <a:xfrm>
            <a:off x="1571700" y="2028600"/>
            <a:ext cx="6000600" cy="10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Numpy + Matplotlib + Scipy = MATLAB</a:t>
            </a:r>
            <a:endParaRPr sz="2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Bibliotecas Matemáticas</a:t>
            </a:r>
            <a:endParaRPr/>
          </a:p>
        </p:txBody>
      </p:sp>
      <p:sp>
        <p:nvSpPr>
          <p:cNvPr id="471" name="Shape 471"/>
          <p:cNvSpPr txBox="1"/>
          <p:nvPr/>
        </p:nvSpPr>
        <p:spPr>
          <a:xfrm>
            <a:off x="1571700" y="2028600"/>
            <a:ext cx="6000600" cy="10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Numpy + Matplotlib + Scipy </a:t>
            </a:r>
            <a:r>
              <a:rPr lang="en-GB" sz="2400">
                <a:solidFill>
                  <a:srgbClr val="FF0000"/>
                </a:solidFill>
              </a:rPr>
              <a:t>&gt;</a:t>
            </a:r>
            <a:r>
              <a:rPr lang="en-GB" sz="2400"/>
              <a:t> MATLAB</a:t>
            </a:r>
            <a:endParaRPr sz="2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Numpy</a:t>
            </a:r>
            <a:endParaRPr/>
          </a:p>
        </p:txBody>
      </p:sp>
      <p:sp>
        <p:nvSpPr>
          <p:cNvPr id="477" name="Shape 477"/>
          <p:cNvSpPr/>
          <p:nvPr/>
        </p:nvSpPr>
        <p:spPr>
          <a:xfrm>
            <a:off x="3909700" y="1182525"/>
            <a:ext cx="4124400" cy="3768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Shape 478"/>
          <p:cNvSpPr txBox="1"/>
          <p:nvPr/>
        </p:nvSpPr>
        <p:spPr>
          <a:xfrm>
            <a:off x="3782575" y="1172200"/>
            <a:ext cx="8296800" cy="384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arange(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reshape(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array([[ 0,  1,  2,  3,  4],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[ 5,  6,  7,  8,  9],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[10, 11, 12, 13, 14]])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shape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(3, 5)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ndim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'int64'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itemsize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size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(a)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&lt;type 'numpy.ndarray'&gt;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array([6, 7, 8])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9" name="Shape 479"/>
          <p:cNvSpPr txBox="1"/>
          <p:nvPr>
            <p:ph idx="1" type="body"/>
          </p:nvPr>
        </p:nvSpPr>
        <p:spPr>
          <a:xfrm>
            <a:off x="311700" y="1152475"/>
            <a:ext cx="31782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Arrays</a:t>
            </a:r>
            <a:endParaRPr/>
          </a:p>
          <a:p>
            <a:pPr indent="-3429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/>
              <a:t>Propriedades básicas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Imperativa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Declarativa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485" name="Shape 485"/>
          <p:cNvSpPr txBox="1"/>
          <p:nvPr>
            <p:ph idx="1" type="body"/>
          </p:nvPr>
        </p:nvSpPr>
        <p:spPr>
          <a:xfrm>
            <a:off x="311700" y="1152475"/>
            <a:ext cx="24861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Criando arrays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223250" y="1692075"/>
            <a:ext cx="3086100" cy="1893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Shape 487"/>
          <p:cNvSpPr txBox="1"/>
          <p:nvPr/>
        </p:nvSpPr>
        <p:spPr>
          <a:xfrm>
            <a:off x="152400" y="1524000"/>
            <a:ext cx="3291600" cy="2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array([2, 3, 4])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dtype('int64')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1.2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3.5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5.1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dtype('float64')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8" name="Shape 488"/>
          <p:cNvSpPr/>
          <p:nvPr/>
        </p:nvSpPr>
        <p:spPr>
          <a:xfrm>
            <a:off x="3673275" y="1624775"/>
            <a:ext cx="5191500" cy="2576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Shape 489"/>
          <p:cNvSpPr txBox="1"/>
          <p:nvPr/>
        </p:nvSpPr>
        <p:spPr>
          <a:xfrm>
            <a:off x="3581400" y="1524000"/>
            <a:ext cx="6168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zeros( 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array([[ 0.,  0.,  0.,  0.],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[ 0.,  0.,  0.,  0.],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[ 0.,  0.,  0.,  0.]])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ones( 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), dtype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int16 )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array([[[ 1, 1, 1, 1],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[ 1, 1, 1, 1],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[ 1, 1, 1, 1]],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[[ 1, 1, 1, 1],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[ 1, 1, 1, 1],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 [ 1, 1, 1, 1]]], dtype=int16)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empty( 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)   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 3.73603959e-262,   6.02658058e-154,   6.55490914e-260],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 5.30498948e-313,   3.14673309e-307,   1.00000000e+000]])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0" name="Shape 490"/>
          <p:cNvSpPr txBox="1"/>
          <p:nvPr/>
        </p:nvSpPr>
        <p:spPr>
          <a:xfrm>
            <a:off x="1144075" y="1201750"/>
            <a:ext cx="55377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496" name="Shape 496"/>
          <p:cNvSpPr txBox="1"/>
          <p:nvPr>
            <p:ph idx="1" type="body"/>
          </p:nvPr>
        </p:nvSpPr>
        <p:spPr>
          <a:xfrm>
            <a:off x="311700" y="1152475"/>
            <a:ext cx="24861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Criando arrays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Shape 497"/>
          <p:cNvSpPr/>
          <p:nvPr/>
        </p:nvSpPr>
        <p:spPr>
          <a:xfrm>
            <a:off x="1082475" y="1942025"/>
            <a:ext cx="6233700" cy="2106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Shape 498"/>
          <p:cNvSpPr txBox="1"/>
          <p:nvPr/>
        </p:nvSpPr>
        <p:spPr>
          <a:xfrm>
            <a:off x="990600" y="1828800"/>
            <a:ext cx="6364200" cy="244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arange(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array([10, 15, 20, 25])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arange(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0.3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array([ 0. ,  0.3,  0.6,  0.9,  1.2,  1.5,  1.8])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1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pi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linspace(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9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array([ 0.  ,  0.25,  0.5 ,  0.75,  1.  ,  1.25,  1.5 ,  1.75,  2.  ])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linspace(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pi, </a:t>
            </a:r>
            <a:r>
              <a:rPr lang="en-GB" sz="11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)</a:t>
            </a:r>
            <a:b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1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 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1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1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sin(x)</a:t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9" name="Shape 499"/>
          <p:cNvSpPr txBox="1"/>
          <p:nvPr/>
        </p:nvSpPr>
        <p:spPr>
          <a:xfrm>
            <a:off x="1144075" y="1201750"/>
            <a:ext cx="55377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505" name="Shape 505"/>
          <p:cNvSpPr txBox="1"/>
          <p:nvPr>
            <p:ph idx="1" type="body"/>
          </p:nvPr>
        </p:nvSpPr>
        <p:spPr>
          <a:xfrm>
            <a:off x="311700" y="1152475"/>
            <a:ext cx="3831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Operação entre arrays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Shape 506"/>
          <p:cNvSpPr/>
          <p:nvPr/>
        </p:nvSpPr>
        <p:spPr>
          <a:xfrm>
            <a:off x="853875" y="1692075"/>
            <a:ext cx="4128300" cy="2951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Shape 507"/>
          <p:cNvSpPr txBox="1"/>
          <p:nvPr/>
        </p:nvSpPr>
        <p:spPr>
          <a:xfrm>
            <a:off x="761831" y="2076625"/>
            <a:ext cx="6364200" cy="244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8890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ones(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dtype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int32)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linspace(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,pi,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dtype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name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'float64'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array([ 1.        ,  2.57079633,  4.14159265])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ones((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), dtype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random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random((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array([[3, 3, 3],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[3, 3, 3]])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a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array([[ 3.417022  ,  3.72032449,  3.00011437],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[ 3.30233257,  3.14675589,  3.09233859]])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88900" marR="88900" rtl="0">
              <a:lnSpc>
                <a:spcPct val="158333"/>
              </a:lnSpc>
              <a:spcBef>
                <a:spcPts val="700"/>
              </a:spcBef>
              <a:spcAft>
                <a:spcPts val="700"/>
              </a:spcAft>
              <a:buNone/>
            </a:pPr>
            <a:r>
              <a:t/>
            </a:r>
            <a:endParaRPr sz="11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513" name="Shape 513"/>
          <p:cNvSpPr txBox="1"/>
          <p:nvPr>
            <p:ph idx="1" type="body"/>
          </p:nvPr>
        </p:nvSpPr>
        <p:spPr>
          <a:xfrm>
            <a:off x="311700" y="1152475"/>
            <a:ext cx="3831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Métodos de</a:t>
            </a:r>
            <a:r>
              <a:rPr lang="en-GB"/>
              <a:t> arrays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Shape 514"/>
          <p:cNvSpPr/>
          <p:nvPr/>
        </p:nvSpPr>
        <p:spPr>
          <a:xfrm>
            <a:off x="3139875" y="1234875"/>
            <a:ext cx="4080300" cy="357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Shape 515"/>
          <p:cNvSpPr txBox="1"/>
          <p:nvPr/>
        </p:nvSpPr>
        <p:spPr>
          <a:xfrm>
            <a:off x="3200226" y="1685875"/>
            <a:ext cx="5538900" cy="329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random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random((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array([[ 0.18626021,  0.34556073,  0.39676747],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[ 0.53881673,  0.41919451,  0.6852195 ]])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sum()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2.5718191614547998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min()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0.1862602113776709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max()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0.6852195003967595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arange(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reshape(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array([[ 0,  1,  2,  3],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[ 4,  5,  6,  7],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[ 8,  9, 10, 11]])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sum(axis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                          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array([12, 15, 18, 21])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min(axis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                           </a:t>
            </a:r>
            <a:endParaRPr i="1" sz="1000">
              <a:solidFill>
                <a:srgbClr val="40809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array([0, 4,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8])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521" name="Shape 521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Funções universais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22" name="Shape 522"/>
          <p:cNvGraphicFramePr/>
          <p:nvPr/>
        </p:nvGraphicFramePr>
        <p:xfrm>
          <a:off x="3814650" y="1093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{97556860-B15E-4D3E-AE04-C3E045DA11F8}</a:tableStyleId>
              </a:tblPr>
              <a:tblGrid>
                <a:gridCol w="1277725"/>
                <a:gridCol w="1732900"/>
              </a:tblGrid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np.abs(a)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Valor absoluto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68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np.arccos(a)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Coseno inverso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np.arcsin(a)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Seno inverso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np.arctan(a)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Tangente inversa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np.cos(a)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coseno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6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np.exp(a)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Exponencial, e</a:t>
                      </a:r>
                      <a:r>
                        <a:rPr baseline="30000" lang="en-GB" sz="1000"/>
                        <a:t>a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np.log(a)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Natural log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np.log10(a)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log (base 10)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np.sin(a)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Seno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2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np.sqrt(a)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Raíz quadrada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132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np.tan(a</a:t>
                      </a:r>
                      <a:r>
                        <a:rPr lang="en-GB" sz="1000"/>
                        <a:t>)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tangente</a:t>
                      </a:r>
                      <a:endParaRPr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</a:t>
            </a:r>
            <a:r>
              <a:rPr lang="en-GB"/>
              <a:t>Numpy</a:t>
            </a:r>
            <a:endParaRPr/>
          </a:p>
        </p:txBody>
      </p:sp>
      <p:sp>
        <p:nvSpPr>
          <p:cNvPr id="528" name="Shape 528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Funções universais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464325" y="1829500"/>
            <a:ext cx="5563800" cy="2362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Shape 530"/>
          <p:cNvSpPr txBox="1"/>
          <p:nvPr/>
        </p:nvSpPr>
        <p:spPr>
          <a:xfrm>
            <a:off x="457200" y="1344900"/>
            <a:ext cx="8205000" cy="329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&gt;&gt;&gt; print(np.abs(np.arange(-4, 5)))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[4 3 2 1 0 1 2 3 4]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&gt;&gt;&gt; angles = np.arange(0.0, np.pi*9.0/4.0, np.pi/4.0)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&gt;&gt;&gt; print(angles/np.pi)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[ 0.    0.25  0.5   0.75  1.    1.25  1.5   1.75  2.  ]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&gt;&gt;&gt; print(np.sin(angles))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[  0.00000000e+00   7.07106781e-01   1.00000000e+00   7.07106781e-01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   1.22460635e-16  -7.07106781e-01  -1.00000000e+00  -7.07106781e-01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  -2.44921271e-16]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&gt;&gt;&gt; print(np.cos(angles))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[  1.00000000e+00   7.07106781e-01   6.12303177e-17  -7.07106781e-01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  -1.00000000e+00  -7.07106781e-01  -1.83690953e-16   7.07106781e-01</a:t>
            </a:r>
            <a:br>
              <a:rPr lang="en-GB" sz="10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latin typeface="Courier New"/>
                <a:ea typeface="Courier New"/>
                <a:cs typeface="Courier New"/>
                <a:sym typeface="Courier New"/>
              </a:rPr>
              <a:t>   1.00000000e+00]</a:t>
            </a:r>
            <a:endParaRPr sz="10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Numpy</a:t>
            </a:r>
            <a:endParaRPr/>
          </a:p>
        </p:txBody>
      </p:sp>
      <p:sp>
        <p:nvSpPr>
          <p:cNvPr id="536" name="Shape 536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Álgebra Linear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Shape 537"/>
          <p:cNvSpPr/>
          <p:nvPr/>
        </p:nvSpPr>
        <p:spPr>
          <a:xfrm>
            <a:off x="540525" y="1677100"/>
            <a:ext cx="3610500" cy="3139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Shape 538"/>
          <p:cNvSpPr txBox="1"/>
          <p:nvPr/>
        </p:nvSpPr>
        <p:spPr>
          <a:xfrm>
            <a:off x="533400" y="1614450"/>
            <a:ext cx="3665700" cy="340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], 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(a)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[[ 1.  2.]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[ 3.  4.]]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transpose()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array([[ 1.,  3.],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[ 2.,  4.]])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linalg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inv(a)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array([[-2. ,  1. 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[ 1.5, -0.5]])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u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eye(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i="1" sz="1000">
              <a:solidFill>
                <a:srgbClr val="40809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u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array([[ 1.,  0.],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[ 0.,  1.]])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9" name="Shape 539"/>
          <p:cNvSpPr/>
          <p:nvPr/>
        </p:nvSpPr>
        <p:spPr>
          <a:xfrm>
            <a:off x="4807725" y="1677100"/>
            <a:ext cx="3555900" cy="2629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Shape 540"/>
          <p:cNvSpPr txBox="1"/>
          <p:nvPr/>
        </p:nvSpPr>
        <p:spPr>
          <a:xfrm>
            <a:off x="4800600" y="1371600"/>
            <a:ext cx="40827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8890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j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], 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dot (j, j) </a:t>
            </a:r>
            <a:endParaRPr i="1" sz="1000">
              <a:solidFill>
                <a:srgbClr val="40809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spcBef>
                <a:spcPts val="700"/>
              </a:spcBef>
              <a:spcAft>
                <a:spcPts val="700"/>
              </a:spcAft>
              <a:buNone/>
            </a:pP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array([[-1.,  0.],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[ 0., -1.]])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trace(u)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2.0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y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], 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7.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C65D09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linalg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solve(a, y)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array([[-3.],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   [ 4.]])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46" name="Shape 546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Um plot simples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540525" y="1677100"/>
            <a:ext cx="2795700" cy="111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Shape 548"/>
          <p:cNvSpPr txBox="1"/>
          <p:nvPr/>
        </p:nvSpPr>
        <p:spPr>
          <a:xfrm>
            <a:off x="457200" y="1538250"/>
            <a:ext cx="3023700" cy="16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2491CF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.</a:t>
            </a:r>
            <a:r>
              <a:rPr lang="en-GB" sz="1000">
                <a:solidFill>
                  <a:srgbClr val="2491CF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ylabel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'some numbers'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49" name="Shape 549"/>
          <p:cNvSpPr/>
          <p:nvPr/>
        </p:nvSpPr>
        <p:spPr>
          <a:xfrm>
            <a:off x="535508" y="3098800"/>
            <a:ext cx="3979200" cy="163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Shape 550"/>
          <p:cNvSpPr txBox="1"/>
          <p:nvPr/>
        </p:nvSpPr>
        <p:spPr>
          <a:xfrm>
            <a:off x="381000" y="2514600"/>
            <a:ext cx="45615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926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2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3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8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(t, t,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'r--'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t, t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'bs'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t, t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'g^'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9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1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Shape 5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56" name="Shape 556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Um plot simples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540525" y="1677100"/>
            <a:ext cx="2795700" cy="1110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Shape 558"/>
          <p:cNvSpPr txBox="1"/>
          <p:nvPr/>
        </p:nvSpPr>
        <p:spPr>
          <a:xfrm>
            <a:off x="457200" y="1538250"/>
            <a:ext cx="3023700" cy="16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2491CF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.</a:t>
            </a:r>
            <a:r>
              <a:rPr lang="en-GB" sz="1000">
                <a:solidFill>
                  <a:srgbClr val="2491CF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ylabel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'some numbers'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59" name="Shape 55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288425" y="2287350"/>
            <a:ext cx="3762450" cy="2821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0" name="Shape 56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335717" y="0"/>
            <a:ext cx="3253008" cy="2439750"/>
          </a:xfrm>
          <a:prstGeom prst="rect">
            <a:avLst/>
          </a:prstGeom>
          <a:noFill/>
          <a:ln>
            <a:noFill/>
          </a:ln>
        </p:spPr>
      </p:pic>
      <p:sp>
        <p:nvSpPr>
          <p:cNvPr id="561" name="Shape 561"/>
          <p:cNvSpPr/>
          <p:nvPr/>
        </p:nvSpPr>
        <p:spPr>
          <a:xfrm>
            <a:off x="520708" y="3088225"/>
            <a:ext cx="3979200" cy="163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Shape 562"/>
          <p:cNvSpPr txBox="1"/>
          <p:nvPr/>
        </p:nvSpPr>
        <p:spPr>
          <a:xfrm>
            <a:off x="366200" y="2504025"/>
            <a:ext cx="45615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926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0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(t, t,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'r--'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t, t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'bs'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t, t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'g^'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1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2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3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68" name="Shape 568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Múltiplos plots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Shape 569"/>
          <p:cNvSpPr/>
          <p:nvPr/>
        </p:nvSpPr>
        <p:spPr>
          <a:xfrm>
            <a:off x="464325" y="1600900"/>
            <a:ext cx="3766800" cy="3341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Shape 570"/>
          <p:cNvSpPr txBox="1"/>
          <p:nvPr/>
        </p:nvSpPr>
        <p:spPr>
          <a:xfrm>
            <a:off x="381000" y="1686975"/>
            <a:ext cx="42969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0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(t):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exp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t)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cos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pi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t1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2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3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t2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8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9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1"/>
              </a:rPr>
              <a:t>figure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2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3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4"/>
              </a:rPr>
              <a:t>subplot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211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5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7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(t1, f(t1),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'bo'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t2, f(t2),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0"/>
              </a:rPr>
              <a:t>subplot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212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1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2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3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(t2,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4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5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7"/>
              </a:rPr>
              <a:t>cos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pi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t2),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'r--'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0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-GB"/>
              <a:t>Imperativa</a:t>
            </a:r>
            <a:endParaRPr b="1"/>
          </a:p>
          <a:p>
            <a:pPr indent="0" lvl="0" marL="9144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</a:pPr>
            <a:r>
              <a:rPr lang="en-GB"/>
              <a:t>Declarativa</a:t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5574050" y="2180950"/>
            <a:ext cx="2770500" cy="13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5460625" y="2101000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Processual (Procedural)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objetos (OOP)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eventos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Asíncrona </a:t>
            </a:r>
            <a:endParaRPr>
              <a:solidFill>
                <a:schemeClr val="dk2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" name="Shape 88"/>
          <p:cNvCxnSpPr/>
          <p:nvPr/>
        </p:nvCxnSpPr>
        <p:spPr>
          <a:xfrm flipH="1" rot="10800000">
            <a:off x="2755100" y="2190150"/>
            <a:ext cx="2824500" cy="228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89" name="Shape 89"/>
          <p:cNvCxnSpPr/>
          <p:nvPr/>
        </p:nvCxnSpPr>
        <p:spPr>
          <a:xfrm>
            <a:off x="2745175" y="2497425"/>
            <a:ext cx="2834400" cy="104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76" name="Shape 576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Múltiplos plots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Shape 577"/>
          <p:cNvSpPr/>
          <p:nvPr/>
        </p:nvSpPr>
        <p:spPr>
          <a:xfrm>
            <a:off x="464325" y="1600900"/>
            <a:ext cx="3766800" cy="3341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Shape 578"/>
          <p:cNvSpPr txBox="1"/>
          <p:nvPr/>
        </p:nvSpPr>
        <p:spPr>
          <a:xfrm>
            <a:off x="381000" y="1686975"/>
            <a:ext cx="42969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000">
                <a:solidFill>
                  <a:srgbClr val="06287E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(t):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exp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t)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cos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pi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t1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2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3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t2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8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9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1"/>
              </a:rPr>
              <a:t>figure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2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3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4"/>
              </a:rPr>
              <a:t>subplot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211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5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7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(t1, f(t1),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'bo'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t2, f(t2),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0"/>
              </a:rPr>
              <a:t>subplot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212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1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2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3"/>
              </a:rPr>
              <a:t>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(t2,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4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5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7"/>
              </a:rPr>
              <a:t>cos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pi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t2),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'r--'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0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0" marR="127000" rtl="0">
              <a:lnSpc>
                <a:spcPct val="13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79" name="Shape 579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4404975" y="1246325"/>
            <a:ext cx="4662826" cy="349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85" name="Shape 585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Múltiplos plots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464325" y="1600900"/>
            <a:ext cx="3766800" cy="3341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Shape 587"/>
          <p:cNvSpPr txBox="1"/>
          <p:nvPr/>
        </p:nvSpPr>
        <p:spPr>
          <a:xfrm>
            <a:off x="381000" y="1686975"/>
            <a:ext cx="42969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b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arange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02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c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exp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(a)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d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c[::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i="1" lang="en-GB" sz="1000">
                <a:solidFill>
                  <a:srgbClr val="408090"/>
                </a:solidFill>
                <a:latin typeface="Courier New"/>
                <a:ea typeface="Courier New"/>
                <a:cs typeface="Courier New"/>
                <a:sym typeface="Courier New"/>
              </a:rPr>
              <a:t># Create plots with pre-defined labels.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fig, ax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2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3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subplots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ax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plot(a, c,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'k--'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label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'Model length'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ax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plot(a, d,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'k:'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label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'Data length'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ax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plot(a, c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d,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'k'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label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'Total message length'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legend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ax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legend(loc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'upper center'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shadow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fontsize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'x-large'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legend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get_frame()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set_facecolor(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'#00FFCC'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0" marR="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88" name="Shape 588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4441675" y="1398725"/>
            <a:ext cx="4549925" cy="341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594" name="Shape 594"/>
          <p:cNvSpPr txBox="1"/>
          <p:nvPr>
            <p:ph idx="1" type="body"/>
          </p:nvPr>
        </p:nvSpPr>
        <p:spPr>
          <a:xfrm>
            <a:off x="311700" y="1152475"/>
            <a:ext cx="29379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Histograma</a:t>
            </a:r>
            <a:endParaRPr/>
          </a:p>
        </p:txBody>
      </p:sp>
      <p:sp>
        <p:nvSpPr>
          <p:cNvPr id="595" name="Shape 595"/>
          <p:cNvSpPr/>
          <p:nvPr/>
        </p:nvSpPr>
        <p:spPr>
          <a:xfrm>
            <a:off x="464325" y="1600900"/>
            <a:ext cx="3906600" cy="3320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Shape 596"/>
          <p:cNvSpPr txBox="1"/>
          <p:nvPr/>
        </p:nvSpPr>
        <p:spPr>
          <a:xfrm>
            <a:off x="357725" y="1655225"/>
            <a:ext cx="41613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numpy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np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matplotlib.pyplot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-GB" sz="1000">
                <a:solidFill>
                  <a:srgbClr val="0E84B5"/>
                </a:solidFill>
                <a:latin typeface="Courier New"/>
                <a:ea typeface="Courier New"/>
                <a:cs typeface="Courier New"/>
                <a:sym typeface="Courier New"/>
              </a:rPr>
              <a:t>plt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random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seed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19680801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mu, sigma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mu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 sigma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8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9"/>
              </a:rPr>
              <a:t>np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0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1"/>
              </a:rPr>
              <a:t>random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2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3"/>
              </a:rPr>
              <a:t>randn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10000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i="1" lang="en-GB" sz="1000">
                <a:solidFill>
                  <a:srgbClr val="408090"/>
                </a:solidFill>
                <a:latin typeface="Courier New"/>
                <a:ea typeface="Courier New"/>
                <a:cs typeface="Courier New"/>
                <a:sym typeface="Courier New"/>
              </a:rPr>
              <a:t># the histogram of the data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n, bins, patches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333333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4"/>
              </a:rPr>
              <a:t> 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5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6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7"/>
              </a:rPr>
              <a:t>hist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(x,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density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facecolor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'g'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alpha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0.75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8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19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0"/>
              </a:rPr>
              <a:t>xlabel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'Smarts'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1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2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3"/>
              </a:rPr>
              <a:t>ylabel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'Probability'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4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5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6"/>
              </a:rPr>
              <a:t>title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'Histogram of IQ'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7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8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29"/>
              </a:rPr>
              <a:t>text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60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666666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025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4070A0"/>
                </a:solidFill>
                <a:latin typeface="Courier New"/>
                <a:ea typeface="Courier New"/>
                <a:cs typeface="Courier New"/>
                <a:sym typeface="Courier New"/>
              </a:rPr>
              <a:t>r'$\mu=100,\ \sigma=15$'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0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1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2"/>
              </a:rPr>
              <a:t>axis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([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40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160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000">
                <a:solidFill>
                  <a:srgbClr val="208050"/>
                </a:solidFill>
                <a:latin typeface="Courier New"/>
                <a:ea typeface="Courier New"/>
                <a:cs typeface="Courier New"/>
                <a:sym typeface="Courier New"/>
              </a:rPr>
              <a:t>0.03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])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3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4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5"/>
              </a:rPr>
              <a:t>grid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sz="1000">
                <a:solidFill>
                  <a:srgbClr val="007020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6"/>
              </a:rPr>
              <a:t>plt</a:t>
            </a:r>
            <a:r>
              <a:rPr lang="en-GB" sz="1000">
                <a:solidFill>
                  <a:srgbClr val="666666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7"/>
              </a:rPr>
              <a:t>.</a:t>
            </a:r>
            <a:r>
              <a:rPr lang="en-GB" sz="1000">
                <a:solidFill>
                  <a:srgbClr val="CA7900"/>
                </a:solidFill>
                <a:uFill>
                  <a:noFill/>
                </a:uFill>
                <a:latin typeface="Courier New"/>
                <a:ea typeface="Courier New"/>
                <a:cs typeface="Courier New"/>
                <a:sym typeface="Courier New"/>
                <a:hlinkClick r:id="rId38"/>
              </a:rPr>
              <a:t>show</a:t>
            </a:r>
            <a:r>
              <a:rPr lang="en-GB" sz="1000">
                <a:solidFill>
                  <a:srgbClr val="333333"/>
                </a:solidFill>
                <a:latin typeface="Courier New"/>
                <a:ea typeface="Courier New"/>
                <a:cs typeface="Courier New"/>
                <a:sym typeface="Courier New"/>
              </a:rPr>
              <a:t>()</a:t>
            </a:r>
            <a:endParaRPr sz="1000">
              <a:solidFill>
                <a:srgbClr val="333333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0" marR="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127000" marR="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702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88900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t/>
            </a:r>
            <a:endParaRPr b="1" sz="1000">
              <a:solidFill>
                <a:srgbClr val="C65D0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97" name="Shape 597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4671425" y="1627325"/>
            <a:ext cx="4320176" cy="32401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Shape 6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3 - Matplotlib</a:t>
            </a:r>
            <a:endParaRPr/>
          </a:p>
        </p:txBody>
      </p:sp>
      <p:sp>
        <p:nvSpPr>
          <p:cNvPr id="603" name="Shape 603"/>
          <p:cNvSpPr txBox="1"/>
          <p:nvPr>
            <p:ph idx="1" type="body"/>
          </p:nvPr>
        </p:nvSpPr>
        <p:spPr>
          <a:xfrm>
            <a:off x="311700" y="1152475"/>
            <a:ext cx="7837500" cy="341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/>
              <a:t>Aplicações mestrado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Histograma de tempo de execução de tarefas no Linux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Gráficos de correlação e contadores de hardware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Shape 6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Shape 6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14" name="Shape 614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Fácil de aprender</a:t>
            </a: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Shape 6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21" name="Shape 621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Multiplataforma</a:t>
            </a:r>
            <a:endParaRPr/>
          </a:p>
        </p:txBody>
      </p:sp>
      <p:sp>
        <p:nvSpPr>
          <p:cNvPr id="622" name="Shape 622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3" name="Shape 623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29" name="Shape 629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Multiplataforma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OOP</a:t>
            </a:r>
            <a:endParaRPr/>
          </a:p>
        </p:txBody>
      </p:sp>
      <p:sp>
        <p:nvSpPr>
          <p:cNvPr id="630" name="Shape 630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1" name="Shape 631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2" name="Shape 632"/>
          <p:cNvSpPr/>
          <p:nvPr/>
        </p:nvSpPr>
        <p:spPr>
          <a:xfrm>
            <a:off x="2260600" y="22192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38" name="Shape 638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Multiplataforma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OOP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Flexibilidade</a:t>
            </a:r>
            <a:endParaRPr/>
          </a:p>
        </p:txBody>
      </p:sp>
      <p:sp>
        <p:nvSpPr>
          <p:cNvPr id="639" name="Shape 639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0" name="Shape 640"/>
          <p:cNvSpPr/>
          <p:nvPr/>
        </p:nvSpPr>
        <p:spPr>
          <a:xfrm>
            <a:off x="2260600" y="2752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1" name="Shape 641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2" name="Shape 642"/>
          <p:cNvSpPr/>
          <p:nvPr/>
        </p:nvSpPr>
        <p:spPr>
          <a:xfrm>
            <a:off x="2260600" y="22192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Shape 6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48" name="Shape 648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Multiplataforma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OOP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Flexibilidade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Agilidade</a:t>
            </a:r>
            <a:endParaRPr/>
          </a:p>
        </p:txBody>
      </p:sp>
      <p:sp>
        <p:nvSpPr>
          <p:cNvPr id="649" name="Shape 649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0" name="Shape 650"/>
          <p:cNvSpPr/>
          <p:nvPr/>
        </p:nvSpPr>
        <p:spPr>
          <a:xfrm>
            <a:off x="2260600" y="2752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1" name="Shape 651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2" name="Shape 652"/>
          <p:cNvSpPr/>
          <p:nvPr/>
        </p:nvSpPr>
        <p:spPr>
          <a:xfrm>
            <a:off x="2260600" y="22192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3" name="Shape 653"/>
          <p:cNvSpPr/>
          <p:nvPr/>
        </p:nvSpPr>
        <p:spPr>
          <a:xfrm>
            <a:off x="2260600" y="32860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-GB"/>
              <a:t>Imperativa</a:t>
            </a:r>
            <a:endParaRPr b="1"/>
          </a:p>
          <a:p>
            <a:pPr indent="0" lvl="0" marL="9144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</a:pPr>
            <a:r>
              <a:rPr b="1" lang="en-GB"/>
              <a:t>Declarativa</a:t>
            </a:r>
            <a:endParaRPr b="1"/>
          </a:p>
        </p:txBody>
      </p:sp>
      <p:sp>
        <p:nvSpPr>
          <p:cNvPr id="96" name="Shape 96"/>
          <p:cNvSpPr/>
          <p:nvPr/>
        </p:nvSpPr>
        <p:spPr>
          <a:xfrm>
            <a:off x="5503425" y="3714175"/>
            <a:ext cx="2011800" cy="1070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/>
        </p:nvSpPr>
        <p:spPr>
          <a:xfrm>
            <a:off x="5384425" y="3625000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Lógica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numpy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matplotlib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scipy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98" name="Shape 98"/>
          <p:cNvCxnSpPr/>
          <p:nvPr/>
        </p:nvCxnSpPr>
        <p:spPr>
          <a:xfrm>
            <a:off x="2824475" y="3359625"/>
            <a:ext cx="2679000" cy="35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99" name="Shape 99"/>
          <p:cNvCxnSpPr/>
          <p:nvPr/>
        </p:nvCxnSpPr>
        <p:spPr>
          <a:xfrm>
            <a:off x="2824475" y="3468650"/>
            <a:ext cx="2675700" cy="1318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00" name="Shape 100"/>
          <p:cNvSpPr/>
          <p:nvPr/>
        </p:nvSpPr>
        <p:spPr>
          <a:xfrm>
            <a:off x="5580877" y="2161129"/>
            <a:ext cx="2770500" cy="13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Shape 101"/>
          <p:cNvSpPr txBox="1"/>
          <p:nvPr/>
        </p:nvSpPr>
        <p:spPr>
          <a:xfrm>
            <a:off x="5467452" y="2081179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Processual (Procedural)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objetos (OOP)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eventos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Asíncrona 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Shape 102"/>
          <p:cNvCxnSpPr/>
          <p:nvPr/>
        </p:nvCxnSpPr>
        <p:spPr>
          <a:xfrm flipH="1" rot="10800000">
            <a:off x="2761927" y="2170329"/>
            <a:ext cx="2824500" cy="228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03" name="Shape 103"/>
          <p:cNvCxnSpPr/>
          <p:nvPr/>
        </p:nvCxnSpPr>
        <p:spPr>
          <a:xfrm>
            <a:off x="2752002" y="2477604"/>
            <a:ext cx="2834400" cy="104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Shape 6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59" name="Shape 659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Multiplataforma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OOP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Flexibilidade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Agilidade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Comunidade</a:t>
            </a:r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1" name="Shape 661"/>
          <p:cNvSpPr/>
          <p:nvPr/>
        </p:nvSpPr>
        <p:spPr>
          <a:xfrm>
            <a:off x="2260600" y="2752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2" name="Shape 662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3" name="Shape 663"/>
          <p:cNvSpPr/>
          <p:nvPr/>
        </p:nvSpPr>
        <p:spPr>
          <a:xfrm>
            <a:off x="2260600" y="22192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4" name="Shape 664"/>
          <p:cNvSpPr/>
          <p:nvPr/>
        </p:nvSpPr>
        <p:spPr>
          <a:xfrm>
            <a:off x="2260600" y="32860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5" name="Shape 665"/>
          <p:cNvSpPr/>
          <p:nvPr/>
        </p:nvSpPr>
        <p:spPr>
          <a:xfrm>
            <a:off x="2260600" y="38194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Shape 6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sp>
        <p:nvSpPr>
          <p:cNvPr id="671" name="Shape 671"/>
          <p:cNvSpPr txBox="1"/>
          <p:nvPr>
            <p:ph idx="1" type="body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Fácil de aprender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Multiplataforma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OOP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Flexibilidade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Agilidade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Comunidade</a:t>
            </a:r>
            <a:endParaRPr/>
          </a:p>
        </p:txBody>
      </p:sp>
      <p:sp>
        <p:nvSpPr>
          <p:cNvPr id="672" name="Shape 672"/>
          <p:cNvSpPr/>
          <p:nvPr/>
        </p:nvSpPr>
        <p:spPr>
          <a:xfrm>
            <a:off x="2260600" y="1228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3" name="Shape 673"/>
          <p:cNvSpPr/>
          <p:nvPr/>
        </p:nvSpPr>
        <p:spPr>
          <a:xfrm>
            <a:off x="2260600" y="27526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4" name="Shape 674"/>
          <p:cNvSpPr/>
          <p:nvPr/>
        </p:nvSpPr>
        <p:spPr>
          <a:xfrm>
            <a:off x="2260600" y="16858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5" name="Shape 675"/>
          <p:cNvSpPr/>
          <p:nvPr/>
        </p:nvSpPr>
        <p:spPr>
          <a:xfrm>
            <a:off x="2260600" y="22192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6" name="Shape 676"/>
          <p:cNvSpPr/>
          <p:nvPr/>
        </p:nvSpPr>
        <p:spPr>
          <a:xfrm>
            <a:off x="2260600" y="32860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7" name="Shape 677"/>
          <p:cNvSpPr/>
          <p:nvPr/>
        </p:nvSpPr>
        <p:spPr>
          <a:xfrm>
            <a:off x="2260600" y="3819475"/>
            <a:ext cx="321727" cy="400206"/>
          </a:xfrm>
          <a:custGeom>
            <a:pathLst>
              <a:path extrusionOk="0" h="23545" w="16933">
                <a:moveTo>
                  <a:pt x="0" y="11430"/>
                </a:moveTo>
                <a:cubicBezTo>
                  <a:pt x="917" y="13406"/>
                  <a:pt x="2681" y="25188"/>
                  <a:pt x="5503" y="23283"/>
                </a:cubicBezTo>
                <a:cubicBezTo>
                  <a:pt x="8325" y="21378"/>
                  <a:pt x="15028" y="3881"/>
                  <a:pt x="16933" y="0"/>
                </a:cubicBezTo>
              </a:path>
            </a:pathLst>
          </a:custGeom>
          <a:noFill/>
          <a:ln cap="flat" cmpd="sng" w="3810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8" name="Shape 678"/>
          <p:cNvSpPr txBox="1"/>
          <p:nvPr>
            <p:ph idx="1" type="body"/>
          </p:nvPr>
        </p:nvSpPr>
        <p:spPr>
          <a:xfrm>
            <a:off x="3969300" y="1457275"/>
            <a:ext cx="3587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Lento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Consumo de memória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Suporte mobile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Runtime Errors</a:t>
            </a: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6430425" y="1206500"/>
            <a:ext cx="571500" cy="6774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Shape 680"/>
          <p:cNvSpPr/>
          <p:nvPr/>
        </p:nvSpPr>
        <p:spPr>
          <a:xfrm>
            <a:off x="6430425" y="1739900"/>
            <a:ext cx="571500" cy="6774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Shape 681"/>
          <p:cNvSpPr/>
          <p:nvPr/>
        </p:nvSpPr>
        <p:spPr>
          <a:xfrm>
            <a:off x="6430425" y="2273300"/>
            <a:ext cx="571500" cy="6774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Shape 682"/>
          <p:cNvSpPr/>
          <p:nvPr/>
        </p:nvSpPr>
        <p:spPr>
          <a:xfrm>
            <a:off x="6430425" y="2882900"/>
            <a:ext cx="571500" cy="6774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Shape 68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Python análise</a:t>
            </a:r>
            <a:endParaRPr/>
          </a:p>
        </p:txBody>
      </p:sp>
      <p:pic>
        <p:nvPicPr>
          <p:cNvPr id="688" name="Shape 6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18375" y="121174"/>
            <a:ext cx="5632425" cy="4953074"/>
          </a:xfrm>
          <a:prstGeom prst="rect">
            <a:avLst/>
          </a:prstGeom>
          <a:noFill/>
          <a:ln>
            <a:noFill/>
          </a:ln>
        </p:spPr>
      </p:pic>
      <p:sp>
        <p:nvSpPr>
          <p:cNvPr id="689" name="Shape 689"/>
          <p:cNvSpPr txBox="1"/>
          <p:nvPr/>
        </p:nvSpPr>
        <p:spPr>
          <a:xfrm>
            <a:off x="461425" y="1212850"/>
            <a:ext cx="6096000" cy="7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/>
              <a:t>Insertion sort</a:t>
            </a:r>
            <a:endParaRPr sz="1800"/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10^5 elementos</a:t>
            </a:r>
            <a:endParaRPr/>
          </a:p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O(n^2)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Shape 6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Documentação e referências</a:t>
            </a:r>
            <a:endParaRPr/>
          </a:p>
        </p:txBody>
      </p:sp>
      <p:sp>
        <p:nvSpPr>
          <p:cNvPr id="695" name="Shape 69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https://docs.python.org/3/tutorial/index.html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u="sng">
                <a:solidFill>
                  <a:schemeClr val="hlink"/>
                </a:solidFill>
                <a:hlinkClick r:id="rId4"/>
              </a:rPr>
              <a:t>https://matplotlib.org/index.html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u="sng">
                <a:solidFill>
                  <a:schemeClr val="hlink"/>
                </a:solidFill>
                <a:hlinkClick r:id="rId5"/>
              </a:rPr>
              <a:t>https://scipy.org/docs.html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0" name="Shape 7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8900" y="1809750"/>
            <a:ext cx="6286500" cy="3333750"/>
          </a:xfrm>
          <a:prstGeom prst="rect">
            <a:avLst/>
          </a:prstGeom>
          <a:noFill/>
          <a:ln>
            <a:noFill/>
          </a:ln>
        </p:spPr>
      </p:pic>
      <p:sp>
        <p:nvSpPr>
          <p:cNvPr id="701" name="Shape 701"/>
          <p:cNvSpPr txBox="1"/>
          <p:nvPr/>
        </p:nvSpPr>
        <p:spPr>
          <a:xfrm>
            <a:off x="2844800" y="1079500"/>
            <a:ext cx="6096000" cy="7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/>
              <a:t>Dúvidas?</a:t>
            </a:r>
            <a:endParaRPr sz="480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Shape 70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Contato</a:t>
            </a:r>
            <a:endParaRPr/>
          </a:p>
        </p:txBody>
      </p:sp>
      <p:sp>
        <p:nvSpPr>
          <p:cNvPr id="707" name="Shape 70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www.khomp.com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http://pgeas.ufsc.br/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benhurzi@gmail.com</a:t>
            </a:r>
            <a:endParaRPr>
              <a:solidFill>
                <a:srgbClr val="000000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-GB"/>
              <a:t>Imperativa</a:t>
            </a:r>
            <a:endParaRPr b="1"/>
          </a:p>
          <a:p>
            <a:pPr indent="0" lvl="0" marL="9144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</a:pPr>
            <a:r>
              <a:rPr b="1" lang="en-GB"/>
              <a:t>Declarativa</a:t>
            </a:r>
            <a:endParaRPr b="1"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Tipagem dinâmica</a:t>
            </a:r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5503425" y="3714175"/>
            <a:ext cx="2011800" cy="1070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 txBox="1"/>
          <p:nvPr/>
        </p:nvSpPr>
        <p:spPr>
          <a:xfrm>
            <a:off x="5384425" y="3625000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Lógica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numpy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matplotlib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scipy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112" name="Shape 112"/>
          <p:cNvCxnSpPr/>
          <p:nvPr/>
        </p:nvCxnSpPr>
        <p:spPr>
          <a:xfrm>
            <a:off x="2824475" y="3359625"/>
            <a:ext cx="2679000" cy="35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13" name="Shape 113"/>
          <p:cNvCxnSpPr/>
          <p:nvPr/>
        </p:nvCxnSpPr>
        <p:spPr>
          <a:xfrm>
            <a:off x="2824475" y="3468650"/>
            <a:ext cx="2675700" cy="1318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14" name="Shape 114"/>
          <p:cNvSpPr/>
          <p:nvPr/>
        </p:nvSpPr>
        <p:spPr>
          <a:xfrm>
            <a:off x="5580877" y="2161129"/>
            <a:ext cx="2770500" cy="13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x="5467452" y="2081179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Processual (Procedural)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objetos (OOP)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eventos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Asíncrona 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6" name="Shape 116"/>
          <p:cNvCxnSpPr/>
          <p:nvPr/>
        </p:nvCxnSpPr>
        <p:spPr>
          <a:xfrm flipH="1" rot="10800000">
            <a:off x="2761927" y="2170329"/>
            <a:ext cx="2824500" cy="228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17" name="Shape 117"/>
          <p:cNvCxnSpPr/>
          <p:nvPr/>
        </p:nvCxnSpPr>
        <p:spPr>
          <a:xfrm>
            <a:off x="2752002" y="2477604"/>
            <a:ext cx="2834400" cy="104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Tópico 1 - Conceitos Básicos</a:t>
            </a:r>
            <a:endParaRPr/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Caracterização da linguagem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Alto nível de programação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Interpretada e estruturada em blocos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Programação multi-paradigma</a:t>
            </a:r>
            <a:endParaRPr/>
          </a:p>
          <a:p>
            <a: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en-GB"/>
              <a:t>Imperativa</a:t>
            </a:r>
            <a:endParaRPr b="1"/>
          </a:p>
          <a:p>
            <a:pPr indent="0" lvl="0" marL="9144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</a:pPr>
            <a:r>
              <a:rPr b="1" lang="en-GB"/>
              <a:t>Declarativa</a:t>
            </a:r>
            <a:endParaRPr b="1"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Tipagem dinâmica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Gerenciador de memória</a:t>
            </a:r>
            <a:endParaRPr/>
          </a:p>
        </p:txBody>
      </p:sp>
      <p:sp>
        <p:nvSpPr>
          <p:cNvPr id="124" name="Shape 124"/>
          <p:cNvSpPr/>
          <p:nvPr/>
        </p:nvSpPr>
        <p:spPr>
          <a:xfrm>
            <a:off x="5503425" y="3714175"/>
            <a:ext cx="2011800" cy="1070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 txBox="1"/>
          <p:nvPr/>
        </p:nvSpPr>
        <p:spPr>
          <a:xfrm>
            <a:off x="5384425" y="3625000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Lógica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numpy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matplotlib</a:t>
            </a:r>
            <a:endParaRPr>
              <a:solidFill>
                <a:schemeClr val="dk2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</a:pPr>
            <a:r>
              <a:rPr lang="en-GB">
                <a:solidFill>
                  <a:schemeClr val="dk2"/>
                </a:solidFill>
              </a:rPr>
              <a:t>scipy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126" name="Shape 126"/>
          <p:cNvCxnSpPr/>
          <p:nvPr/>
        </p:nvCxnSpPr>
        <p:spPr>
          <a:xfrm>
            <a:off x="2824475" y="3359625"/>
            <a:ext cx="2679000" cy="35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27" name="Shape 127"/>
          <p:cNvCxnSpPr/>
          <p:nvPr/>
        </p:nvCxnSpPr>
        <p:spPr>
          <a:xfrm>
            <a:off x="2824475" y="3468650"/>
            <a:ext cx="2675700" cy="1318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28" name="Shape 128"/>
          <p:cNvSpPr/>
          <p:nvPr/>
        </p:nvSpPr>
        <p:spPr>
          <a:xfrm>
            <a:off x="5580877" y="2161129"/>
            <a:ext cx="2770500" cy="13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 txBox="1"/>
          <p:nvPr/>
        </p:nvSpPr>
        <p:spPr>
          <a:xfrm>
            <a:off x="5467452" y="2081179"/>
            <a:ext cx="5708400" cy="6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Processual (Procedural)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objetos (OOP)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Orientada a eventos</a:t>
            </a:r>
            <a:endParaRPr>
              <a:solidFill>
                <a:schemeClr val="dk2"/>
              </a:solidFill>
            </a:endParaRP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-GB">
                <a:solidFill>
                  <a:schemeClr val="dk2"/>
                </a:solidFill>
              </a:rPr>
              <a:t>Asíncrona </a:t>
            </a:r>
            <a:endParaRPr>
              <a:solidFill>
                <a:schemeClr val="dk2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0" name="Shape 130"/>
          <p:cNvCxnSpPr/>
          <p:nvPr/>
        </p:nvCxnSpPr>
        <p:spPr>
          <a:xfrm flipH="1" rot="10800000">
            <a:off x="2761927" y="2170329"/>
            <a:ext cx="2824500" cy="228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31" name="Shape 131"/>
          <p:cNvCxnSpPr/>
          <p:nvPr/>
        </p:nvCxnSpPr>
        <p:spPr>
          <a:xfrm>
            <a:off x="2752002" y="2477604"/>
            <a:ext cx="2834400" cy="104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