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handoutMasterIdLst>
    <p:handoutMasterId r:id="rId40"/>
  </p:handoutMasterIdLst>
  <p:sldIdLst>
    <p:sldId id="257" r:id="rId2"/>
    <p:sldId id="297" r:id="rId3"/>
    <p:sldId id="298" r:id="rId4"/>
    <p:sldId id="299" r:id="rId5"/>
    <p:sldId id="300"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7" r:id="rId21"/>
    <p:sldId id="318" r:id="rId22"/>
    <p:sldId id="319" r:id="rId23"/>
    <p:sldId id="320" r:id="rId24"/>
    <p:sldId id="321" r:id="rId25"/>
    <p:sldId id="323" r:id="rId26"/>
    <p:sldId id="336"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869C026-FB01-4F25-857C-A1537EE8DBAA}" type="datetimeFigureOut">
              <a:rPr lang="pt-BR" smtClean="0"/>
              <a:t>12/07/2022</a:t>
            </a:fld>
            <a:endParaRPr lang="pt-BR"/>
          </a:p>
        </p:txBody>
      </p:sp>
      <p:sp>
        <p:nvSpPr>
          <p:cNvPr id="4" name="Espaço Reservado para Rodapé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F15C1B36-92C4-4C13-A380-EE73521C25E5}" type="slidenum">
              <a:rPr lang="pt-BR" smtClean="0"/>
              <a:t>‹nº›</a:t>
            </a:fld>
            <a:endParaRPr lang="pt-BR"/>
          </a:p>
        </p:txBody>
      </p:sp>
    </p:spTree>
    <p:extLst>
      <p:ext uri="{BB962C8B-B14F-4D97-AF65-F5344CB8AC3E}">
        <p14:creationId xmlns:p14="http://schemas.microsoft.com/office/powerpoint/2010/main" val="39877261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368544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422258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19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3328314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804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291005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18121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26208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213767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1014256-F659-4A5A-BF0F-D26DC7308C30}" type="datetimeFigureOut">
              <a:rPr lang="pt-BR" smtClean="0"/>
              <a:t>12/07/2022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381453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1014256-F659-4A5A-BF0F-D26DC7308C30}"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295862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1014256-F659-4A5A-BF0F-D26DC7308C30}" type="datetimeFigureOut">
              <a:rPr lang="pt-BR" smtClean="0"/>
              <a:t>12/07/2022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6885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1014256-F659-4A5A-BF0F-D26DC7308C30}" type="datetimeFigureOut">
              <a:rPr lang="pt-BR" smtClean="0"/>
              <a:t>12/07/2022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17768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14256-F659-4A5A-BF0F-D26DC7308C30}" type="datetimeFigureOut">
              <a:rPr lang="pt-BR" smtClean="0"/>
              <a:t>12/07/2022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87911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91014256-F659-4A5A-BF0F-D26DC7308C30}"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86459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91014256-F659-4A5A-BF0F-D26DC7308C30}" type="datetimeFigureOut">
              <a:rPr lang="pt-BR" smtClean="0"/>
              <a:t>12/07/2022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61E2028-B272-444A-AB09-66D4B1D99683}" type="slidenum">
              <a:rPr lang="pt-BR" smtClean="0"/>
              <a:t>‹nº›</a:t>
            </a:fld>
            <a:endParaRPr lang="pt-BR"/>
          </a:p>
        </p:txBody>
      </p:sp>
    </p:spTree>
    <p:extLst>
      <p:ext uri="{BB962C8B-B14F-4D97-AF65-F5344CB8AC3E}">
        <p14:creationId xmlns:p14="http://schemas.microsoft.com/office/powerpoint/2010/main" val="138626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014256-F659-4A5A-BF0F-D26DC7308C30}" type="datetimeFigureOut">
              <a:rPr lang="pt-BR" smtClean="0"/>
              <a:t>12/07/2022</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1E2028-B272-444A-AB09-66D4B1D99683}" type="slidenum">
              <a:rPr lang="pt-BR" smtClean="0"/>
              <a:t>‹nº›</a:t>
            </a:fld>
            <a:endParaRPr lang="pt-BR"/>
          </a:p>
        </p:txBody>
      </p:sp>
    </p:spTree>
    <p:extLst>
      <p:ext uri="{BB962C8B-B14F-4D97-AF65-F5344CB8AC3E}">
        <p14:creationId xmlns:p14="http://schemas.microsoft.com/office/powerpoint/2010/main" val="408503506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ufsm.br/orgaos-de-apoio/silveira-martins/2022/06/29/um-pouco-da-nossa-historia-em-imagens/" TargetMode="External"/><Relationship Id="rId7" Type="http://schemas.openxmlformats.org/officeDocument/2006/relationships/hyperlink" Target="https://www.ufsm.br/orgaos-de-apoio/silveira-martins/espacos-de-uso-compartilhado/" TargetMode="External"/><Relationship Id="rId2" Type="http://schemas.openxmlformats.org/officeDocument/2006/relationships/hyperlink" Target="https://www.ufsm.br/orgaos-de-apoio/silveira-martins/2022/07/01/atencao-novo-edital-para-credenciamento-de-novos-projetos-na-ufsm-silveira-martins/" TargetMode="External"/><Relationship Id="rId1" Type="http://schemas.openxmlformats.org/officeDocument/2006/relationships/slideLayout" Target="../slideLayouts/slideLayout1.xml"/><Relationship Id="rId6" Type="http://schemas.openxmlformats.org/officeDocument/2006/relationships/hyperlink" Target="https://cdmufsm.com.br/publicacoes/colecao-memorias-infinitas/" TargetMode="External"/><Relationship Id="rId5" Type="http://schemas.openxmlformats.org/officeDocument/2006/relationships/hyperlink" Target="https://www.ufsm.br/orgaos-de-apoio/silveira-martins/publicacoes-audiovisuais/" TargetMode="External"/><Relationship Id="rId4" Type="http://schemas.openxmlformats.org/officeDocument/2006/relationships/hyperlink" Target="https://www.ufsm.br/orgaos-de-apoio/silveira-martins/boletins/"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ufsm.br/orgaos-de-apoio/silveira-martins/convenio-entre-ufsm-e-prefeitura-municipal-de-silveira-martins/"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ufsm.br/orgaos-de-apoio/silveira-martins/2022/06/23/estao-abertas-as-inscricoes-para-dois-cursos-do-progredir-geoparque-quarta-colonia-aspirante-unesco-ofertados-para-silveira-martins-com-previsao-de-inicio-em-agosto/"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ufsmsilveira@ufsm.b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0"/>
            <a:ext cx="9144000" cy="6858000"/>
          </a:xfrm>
          <a:solidFill>
            <a:schemeClr val="bg1"/>
          </a:solidFill>
        </p:spPr>
        <p:txBody>
          <a:bodyPr>
            <a:normAutofit/>
          </a:bodyPr>
          <a:lstStyle/>
          <a:p>
            <a:endParaRPr lang="pt-BR" b="1" dirty="0"/>
          </a:p>
          <a:p>
            <a:endParaRPr lang="pt-BR" b="1" dirty="0"/>
          </a:p>
          <a:p>
            <a:pPr algn="ctr"/>
            <a:r>
              <a:rPr lang="pt-BR" b="1" dirty="0"/>
              <a:t>UNIVERSIDADE FEDERAL DE SANTA MARIA</a:t>
            </a:r>
            <a:endParaRPr lang="pt-BR" dirty="0"/>
          </a:p>
          <a:p>
            <a:pPr algn="ctr"/>
            <a:r>
              <a:rPr lang="pt-BR" b="1" dirty="0"/>
              <a:t>GABINETE DO REITOR</a:t>
            </a:r>
            <a:endParaRPr lang="pt-BR" dirty="0"/>
          </a:p>
          <a:p>
            <a:pPr algn="ctr"/>
            <a:r>
              <a:rPr lang="pt-BR" b="1" dirty="0"/>
              <a:t>ESPAÇO ULTIDISCIPLINAR DE PESQUISA E EXTENSÃO</a:t>
            </a:r>
            <a:endParaRPr lang="pt-BR" dirty="0"/>
          </a:p>
          <a:p>
            <a:pPr algn="ctr"/>
            <a:r>
              <a:rPr lang="pt-BR" b="1" dirty="0"/>
              <a:t>UFSM – SILVEIRA MARTINS</a:t>
            </a:r>
            <a:endParaRPr lang="pt-BR" dirty="0"/>
          </a:p>
          <a:p>
            <a:pPr algn="ctr"/>
            <a:r>
              <a:rPr lang="pt-BR" b="1" dirty="0"/>
              <a:t> </a:t>
            </a:r>
            <a:endParaRPr lang="pt-BR" dirty="0"/>
          </a:p>
          <a:p>
            <a:pPr algn="ctr"/>
            <a:r>
              <a:rPr lang="pt-BR" b="1" dirty="0"/>
              <a:t>SESSÃO PLENÁRIA ORDINÁRIA </a:t>
            </a:r>
            <a:endParaRPr lang="pt-BR" dirty="0"/>
          </a:p>
          <a:p>
            <a:pPr algn="ctr"/>
            <a:r>
              <a:rPr lang="pt-BR" b="1" dirty="0"/>
              <a:t>CÂMARA DE VEREADORES DE SILVEIRA MARTINS</a:t>
            </a:r>
            <a:endParaRPr lang="pt-BR" dirty="0"/>
          </a:p>
          <a:p>
            <a:pPr algn="ctr"/>
            <a:r>
              <a:rPr lang="pt-BR" b="1" dirty="0"/>
              <a:t>SESSÃO ITINERANTE</a:t>
            </a:r>
            <a:endParaRPr lang="pt-BR" dirty="0"/>
          </a:p>
          <a:p>
            <a:pPr algn="ctr"/>
            <a:r>
              <a:rPr lang="pt-BR" b="1" dirty="0"/>
              <a:t>TRIBUNA LIVRE</a:t>
            </a:r>
            <a:endParaRPr lang="pt-BR" dirty="0"/>
          </a:p>
          <a:p>
            <a:pPr algn="ctr"/>
            <a:r>
              <a:rPr lang="pt-BR" dirty="0"/>
              <a:t> </a:t>
            </a:r>
          </a:p>
          <a:p>
            <a:pPr algn="ctr"/>
            <a:r>
              <a:rPr lang="pt-BR" b="1" dirty="0"/>
              <a:t>04 de julho de 2022</a:t>
            </a:r>
            <a:endParaRPr lang="pt-BR" dirty="0"/>
          </a:p>
          <a:p>
            <a:pPr algn="ct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04647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ORC Studio: </a:t>
            </a:r>
            <a:r>
              <a:rPr lang="pt-BR" dirty="0"/>
              <a:t>Fundado em 2019, pelo </a:t>
            </a:r>
            <a:r>
              <a:rPr lang="pt-BR" dirty="0" err="1"/>
              <a:t>Profº</a:t>
            </a:r>
            <a:r>
              <a:rPr lang="pt-BR" dirty="0"/>
              <a:t>. Enéias Tavares, o ORC Studio é um ambiente de trabalho multifuncional que além de acomodar o planejamento e a execução de atividades referen­tes à produção literária e artística, fomenta a escrita de obras de ficção bem como atividades escolares, workshops, cursos livres e reuniões de trabalho com autores, artistas e profissionais envolvidos com o empreendedorismo jovem e economia criativa.</a:t>
            </a:r>
            <a:r>
              <a:rPr lang="pt-BR" b="1" dirty="0"/>
              <a:t> </a:t>
            </a:r>
            <a:r>
              <a:rPr lang="pt-BR" dirty="0"/>
              <a:t>Um dos desafios da Universida­de hoje é diminuir a distância entre a formação de alunos e o mercado de trabalho. No caso de cursos de Letras, Produção Editorial e Desenho Industrial, a economia criativa tem se mostra­do uma indústria em crescimento. Neste sentido, o projeto nasce do desejo de aproximar os alunos da UFSM desse campo de atuação, sendo </a:t>
            </a:r>
            <a:r>
              <a:rPr lang="pt-BR" b="1" dirty="0"/>
              <a:t>um laborató­rio de Economia Criativa que aproxima acadêmicos, pesquisadores e estudantes em formação de artis­tas e profissionais do mercado editorial com o obje­tivo de produzirem livros, </a:t>
            </a:r>
            <a:r>
              <a:rPr lang="pt-BR" b="1" dirty="0" err="1"/>
              <a:t>audiolivros</a:t>
            </a:r>
            <a:r>
              <a:rPr lang="pt-BR" b="1" dirty="0"/>
              <a:t>, jogos, qua­drinhos e projetos audiovisuais.</a:t>
            </a:r>
            <a:r>
              <a:rPr lang="pt-BR" dirty="0"/>
              <a:t> </a:t>
            </a:r>
          </a:p>
          <a:p>
            <a:pPr algn="just"/>
            <a:r>
              <a:rPr lang="pt-BR" b="1" dirty="0"/>
              <a:t>Responsável:</a:t>
            </a:r>
            <a:r>
              <a:rPr lang="pt-BR" dirty="0"/>
              <a:t> Enéias Tavares | DLCL/CAL/UFSM</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13768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Memória e Cognição: questões fundamentais sobre o acesso ao passado</a:t>
            </a:r>
            <a:r>
              <a:rPr lang="pt-BR" dirty="0"/>
              <a:t> – reúne pesquisadoras e pesquisadores do Departamento de Filosofia da UFSM, congregados no campo de problemas da Filosofia da Memória e da Cognição. A proposta integra projetos de pesquisa atualmente em execução, centrados em temas diversos, como viagem no tempo subjetivo, memória e saúde, emoções, informação, entre outros. </a:t>
            </a:r>
            <a:r>
              <a:rPr lang="pt-BR" b="1" dirty="0"/>
              <a:t>Além das atividades de pesquisa, no âmbito da proposta também são executadas ações de ensino e extensão, tendo como público alvo os docentes e discentes envolvidos nos projetos,</a:t>
            </a:r>
            <a:r>
              <a:rPr lang="pt-BR" dirty="0"/>
              <a:t> os participantes dos demais projetos em execução no Espaço Multidisciplinar de Pesquisa e Extensão – UFSM Silveira Martins, assim como a comunidade externa e o público em geral. Uma das principais metas de médio prazo da proposta é a criação de um Centro de Pesquisa em Filosofia, Ciência e Estudos da Memória, congregando ações de pesquisa no campo da Filosofia e das Ciências da Memória, incluindo também as investigações no âmbito das Artes.</a:t>
            </a:r>
          </a:p>
          <a:p>
            <a:pPr algn="just"/>
            <a:r>
              <a:rPr lang="pt-BR" b="1" dirty="0"/>
              <a:t>Responsável:</a:t>
            </a:r>
            <a:r>
              <a:rPr lang="pt-BR" dirty="0"/>
              <a:t> Róbson Ramos dos Reis Departamento de Filosofia</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75555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Fantástico brasileiro: </a:t>
            </a:r>
            <a:r>
              <a:rPr lang="pt-BR" dirty="0"/>
              <a:t>Projeto de Pesquisa e Extensão “Bestiário Criativo: O profissional do livro &amp; o mercado de trabalho”, que objetiva promover workshops, palestras, oficinas e residências de imersão criativa dedicados à produção obras ficcionais de caráter juvenil e juvenil adulto. A visibilidade regional e nacional do projeto se dá pelo atual trabalho do </a:t>
            </a:r>
            <a:r>
              <a:rPr lang="pt-BR" dirty="0" err="1"/>
              <a:t>Profº</a:t>
            </a:r>
            <a:r>
              <a:rPr lang="pt-BR" dirty="0"/>
              <a:t>. Dr. Enéias Tavares, devido à série de literatura fantástica Brasiliana </a:t>
            </a:r>
            <a:r>
              <a:rPr lang="pt-BR" dirty="0" err="1"/>
              <a:t>Steampunk</a:t>
            </a:r>
            <a:r>
              <a:rPr lang="pt-BR" dirty="0"/>
              <a:t>. </a:t>
            </a:r>
            <a:r>
              <a:rPr lang="pt-BR" b="1" dirty="0"/>
              <a:t>Oficinas, Palestras e Imersões Criativas (de férias ou de final de semana) voltadas para Escrita Criativa de Literatura Fantástica, bem como para atividades que envolvem empreendedorismo jovem, economia criativa e serviços editoriais</a:t>
            </a:r>
            <a:r>
              <a:rPr lang="pt-BR" dirty="0"/>
              <a:t>, atividades que já estão, mesmo sem espaço físico definido, sendo desenvolvidos pelos integrantes do projeto em atividades que já alcançaram presencialmente, em sua totalidade, mais de duas mil pessoas, entre alunos e professores da UFSM e comunidade rio-grandense.</a:t>
            </a:r>
          </a:p>
          <a:p>
            <a:pPr algn="just"/>
            <a:r>
              <a:rPr lang="pt-BR" b="1" dirty="0"/>
              <a:t>Responsável: </a:t>
            </a:r>
            <a:r>
              <a:rPr lang="pt-BR" dirty="0"/>
              <a:t> Enéias Tavares | DLCL/CAL/UFSM</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82777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a:t>
            </a:r>
            <a:r>
              <a:rPr lang="pt-BR" b="1" dirty="0"/>
              <a:t>Gabinete </a:t>
            </a:r>
            <a:r>
              <a:rPr lang="pt-BR" b="1" dirty="0" err="1"/>
              <a:t>Flism</a:t>
            </a:r>
            <a:r>
              <a:rPr lang="pt-BR" b="1" dirty="0"/>
              <a:t>: arquivo, acervo e startup criativa</a:t>
            </a:r>
            <a:r>
              <a:rPr lang="pt-BR" dirty="0"/>
              <a:t> tem como proposta concentrar ativi­dades em torno da realização da Festa Literária de Santa Maria. A FLISM é um encontro literá­rio, que consiste na discussão e divulgação da literatura na comunidade, através de conversas sobre e com grandes escritores. </a:t>
            </a:r>
            <a:r>
              <a:rPr lang="pt-BR" b="1" dirty="0"/>
              <a:t>O objetivo é expandir o conhecimento e o debate sobre literatura, livros e o valor da leitura para além do público acadêmico, envolvendo a comunidade</a:t>
            </a:r>
            <a:r>
              <a:rPr lang="pt-BR" dirty="0"/>
              <a:t> de Santa Maria e região. </a:t>
            </a:r>
            <a:r>
              <a:rPr lang="pt-BR" b="1" dirty="0"/>
              <a:t>O motivo do estabelecimento de um gabinete na UFSM Silveira Martins está relacionado à expansão das atividades da mes­ma para a Quarta Colônia, e concentra vários braços de atuação, como o gabinete criativo da </a:t>
            </a:r>
            <a:r>
              <a:rPr lang="pt-BR" b="1" dirty="0" err="1"/>
              <a:t>Flism</a:t>
            </a:r>
            <a:r>
              <a:rPr lang="pt-BR" dirty="0"/>
              <a:t>, servindo como ponto de reuniões com coordenadores e realizadores, estabelecimento de um conjunto de arquivos e acervo, e também de um centro de planejamento estratégico, além de atividades como concertos, projeções de filmes e exposições e atividades ligadas à música e à literatura na região da Quarta Colônia.</a:t>
            </a:r>
          </a:p>
          <a:p>
            <a:pPr algn="just"/>
            <a:r>
              <a:rPr lang="pt-BR" b="1" dirty="0"/>
              <a:t>Responsável:</a:t>
            </a:r>
            <a:r>
              <a:rPr lang="pt-BR" dirty="0"/>
              <a:t> Gérson Werlang | Departamento de Música</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73975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a:t>
            </a:r>
            <a:r>
              <a:rPr lang="pt-BR" b="1" dirty="0"/>
              <a:t>Centro Vocacional de Tecnologia e Inovação (CVTI</a:t>
            </a:r>
            <a:r>
              <a:rPr lang="pt-BR" dirty="0"/>
              <a:t>)</a:t>
            </a:r>
            <a:r>
              <a:rPr lang="pt-BR" b="1" dirty="0"/>
              <a:t> </a:t>
            </a:r>
            <a:r>
              <a:rPr lang="pt-BR" dirty="0"/>
              <a:t>em Silveira Martins é um braço de um projeto mais abrangente, financiado pelo Ministério da Ciência e Tecnologia, Inovações e Comunicações (MCTIC), que pretende voltar suas atividades para áreas de interesse social, sendo prioritariamente atendidas pelas escolas técnicas da UFSM. Dessa forma, pretende articular a UFSM por meio das suas Unidades de Educação Profissional com as comunidades excluídas social e tecnologicamente de Santa Maria e da região de abrangência da Quarta Colônia de Imigração Italiana do Rio Grande do Sul, estruturando um processo de inclusão social por meio da formação profissional com metodologias inovadoras de aprendizagem. </a:t>
            </a:r>
            <a:r>
              <a:rPr lang="pt-BR" b="1" dirty="0"/>
              <a:t>As ações desenvolvidas pelo CVTI tem por</a:t>
            </a:r>
            <a:r>
              <a:rPr lang="pt-BR" dirty="0"/>
              <a:t> </a:t>
            </a:r>
            <a:r>
              <a:rPr lang="pt-BR" b="1" dirty="0"/>
              <a:t>objetivos</a:t>
            </a:r>
            <a:r>
              <a:rPr lang="pt-BR" dirty="0"/>
              <a:t>: a) Democratizar a oferta presencial e a distância de capacitação e de formação inicial e continuada na região central do estado do Rio Grande do Sul; b) Ampliar as oportunidades educacionais dos trabalhadores por meio da oferta de cursos de capacitação e de formação inicial e continuada; c) Qualificar social e profissionalmente os jovens da Quarta Colônia de Imigração Italiana do RS; e d) Promover a inclusão social de jovens e adultos, por meio de sua inserção no mundo de trabalho pela via da qualificação profissional.</a:t>
            </a:r>
          </a:p>
          <a:p>
            <a:pPr algn="just"/>
            <a:r>
              <a:rPr lang="pt-BR" b="1" dirty="0"/>
              <a:t>Responsável:  </a:t>
            </a:r>
            <a:r>
              <a:rPr lang="pt-BR" dirty="0"/>
              <a:t>Luciano Caldeira Vilanova | CTISM</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168562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PLANEJAMENTO AMBIENTAL DA QUARTA COLÔNIA: MOTIVANDO A COMUNIDADE PELA IMPLANTAÇÃO DE UM GEOPARQUE: </a:t>
            </a:r>
            <a:r>
              <a:rPr lang="pt-BR" dirty="0"/>
              <a:t>O projeto consiste na aplicação, na Quarta Colônia, de metodologia participativa para elaboração de um Plano Regional de Desen­volvimento Endógeno, e é desenvol­vido pelo Curso e Departamento de Arquite­tura e Urbanismo da UFSM em parceria com o Consórcio de Desenvolvimento Sustentável da Quarta Colônia – CONDESUS. Com intuito de fortalecer o CONDESUS, como entidade responsável pela implantação do Plano de Desenvolvimento, propõe-se a instituciona­lização da Quarta Colônia como região. </a:t>
            </a:r>
            <a:r>
              <a:rPr lang="pt-BR" b="1" dirty="0"/>
              <a:t>Metas: a) </a:t>
            </a:r>
            <a:r>
              <a:rPr lang="pt-BR" dirty="0"/>
              <a:t>Definição de “microrregião” como a forma agregativa mais adequada para a institucionalização de Região da Quarta Colônia; b) Planejamento, definição e formatação de um Sistema Regional de Informações Geográficas, que possibilite o planejamento e a gestão do território regional; c) Levantamento e proposição de infraestrutura de turismo para os </a:t>
            </a:r>
            <a:r>
              <a:rPr lang="pt-BR" dirty="0" err="1"/>
              <a:t>Geossítios</a:t>
            </a:r>
            <a:r>
              <a:rPr lang="pt-BR" dirty="0"/>
              <a:t> e Sítios Patrimoniais da Quarta Colônia; d) Elaboração de Diretrizes para um Plano de Mobilidade Ativa para a Quarta Colônia.</a:t>
            </a:r>
          </a:p>
          <a:p>
            <a:pPr algn="just"/>
            <a:r>
              <a:rPr lang="pt-BR" b="1" dirty="0"/>
              <a:t>Responsável:</a:t>
            </a:r>
            <a:r>
              <a:rPr lang="pt-BR" dirty="0"/>
              <a:t> Karla Nunes de Barros Coelho Departamento de Arquitetura e Urbanismo.</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64072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objetivo do projeto “</a:t>
            </a:r>
            <a:r>
              <a:rPr lang="pt-BR" b="1" dirty="0"/>
              <a:t>Paisagens arquivadas: texto e contexto no planejamento do de­senvolvimento urbano e regional”</a:t>
            </a:r>
            <a:r>
              <a:rPr lang="pt-BR" dirty="0"/>
              <a:t> é refletir e desenvolver ações em torno de uma questão fundamental à sociedade contemporânea. Sa­bidamente, a educação é um dos maiores de­terminantes do desenvolvimento, e a expan­são da rede pública ganhou destaque, especialmente em razão do REUNI. Tal processo mobilizou comunidades do inte­rior dos Estados num esforço de interiorização e internacionalização da Universidade brasi­leira, pautado por disputas entre municípios para sediar um campus, e pela participação da sociedade na definição dos Cursos ofere­cidos. A iniciativa privada acompanhou esse movimento, valendo-se do chamado PROUNI e do FIES. </a:t>
            </a:r>
            <a:r>
              <a:rPr lang="pt-BR" b="1" dirty="0"/>
              <a:t>Esta expansão, porém, impactou os territórios, seja pela implantação de vários campi seja na rela­ção desses com a região, causando alterações na paisagem urbana, às vezes de forma nega­tiva, pois o seu planejamento é padronizado, com execução em contextos distintos, situa­ções que afetam as funções urbanas: habitar, produzir, circular e recrear.</a:t>
            </a:r>
            <a:endParaRPr lang="pt-BR" dirty="0"/>
          </a:p>
          <a:p>
            <a:pPr algn="just"/>
            <a:r>
              <a:rPr lang="pt-BR" b="1" dirty="0"/>
              <a:t>Responsável:</a:t>
            </a:r>
            <a:r>
              <a:rPr lang="pt-BR" dirty="0"/>
              <a:t> José Luiz de Moura Filho | Departamento de Direito/CCSH/UFSM (encerrado)</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71650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REPASSE EDUCATIVO SOBRE QUALIDADE DE PROCESSOS PRODUTIVOS DE ALIMENTOS DA QUARTA COLÔNIA: ASPECTOS CULTURAIS, SOCIAIS E TECNOLÓGICOS </a:t>
            </a:r>
            <a:r>
              <a:rPr lang="pt-BR" dirty="0"/>
              <a:t>O projeto tem por meta apoiar as pequenas agroindústrias familia­res da região da Quarta Colônia, na produção e comercialização de seus produtos, com quali­dade, em consonância com a legislação vigente, devidamente certificados. O objetivo do projeto consiste na realização de oficinas teóricas e práticas, apresentando a legislação e o processo produtivo do alimento de acordo com as Boas Práticas de Manipulação e Fabricação, qualifi­cando os produtores e seus produtos, enfati­zando o trabalho social nas agroindústrias, com a finalidade de fortalecer a função produtiva dos produtos produzidos, promovendo o acesso à inclusão produtiva de pesso­as/agroindústrias que precisem de capacitação na área de manipulação segura dos alimentos. </a:t>
            </a:r>
          </a:p>
          <a:p>
            <a:pPr algn="just"/>
            <a:r>
              <a:rPr lang="fr-FR" b="1" dirty="0"/>
              <a:t>Responsável:</a:t>
            </a:r>
            <a:r>
              <a:rPr lang="fr-FR" dirty="0"/>
              <a:t> Neila S.P.S. Richards Departamento de Tecnologias e Ciência dos Alimentos</a:t>
            </a:r>
            <a:endParaRPr lang="pt-BR" dirty="0"/>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60877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a:t>
            </a:r>
            <a:r>
              <a:rPr lang="pt-BR" b="1" dirty="0"/>
              <a:t>Banco Público da </a:t>
            </a:r>
            <a:r>
              <a:rPr lang="pt-BR" b="1" dirty="0" err="1"/>
              <a:t>Agrobiodiversidade</a:t>
            </a:r>
            <a:r>
              <a:rPr lang="pt-BR" b="1" dirty="0"/>
              <a:t> Crioula</a:t>
            </a:r>
            <a:r>
              <a:rPr lang="pt-BR" u="sng" dirty="0"/>
              <a:t> </a:t>
            </a:r>
            <a:r>
              <a:rPr lang="pt-BR" dirty="0"/>
              <a:t>é um projeto do Grupo de Pesquisa e do Centro Vocacional Tecnológico (CVT) em Agroecologia, </a:t>
            </a:r>
            <a:r>
              <a:rPr lang="pt-BR" dirty="0" err="1"/>
              <a:t>Agrobiodiversidade</a:t>
            </a:r>
            <a:r>
              <a:rPr lang="pt-BR" dirty="0"/>
              <a:t> e Sustentabilidade Prof. José Antônio </a:t>
            </a:r>
            <a:r>
              <a:rPr lang="pt-BR" dirty="0" err="1"/>
              <a:t>Costabeber</a:t>
            </a:r>
            <a:r>
              <a:rPr lang="pt-BR" dirty="0"/>
              <a:t>. É, simultaneamente, um repositório de sementes de cultivares crioulas de culturas agrícolas, forrageiras e florestais para intercâmbio com agricultores e técnicos e um centro de formação, capacitação e socialização de resultados de pesquisa em conservação e manejo sustentável do </a:t>
            </a:r>
            <a:r>
              <a:rPr lang="pt-BR" dirty="0" err="1"/>
              <a:t>germoplasma</a:t>
            </a:r>
            <a:r>
              <a:rPr lang="pt-BR" dirty="0"/>
              <a:t> crioulo. </a:t>
            </a:r>
            <a:r>
              <a:rPr lang="pt-BR" b="1" dirty="0"/>
              <a:t>Seu objetivo é</a:t>
            </a:r>
            <a:r>
              <a:rPr lang="pt-BR" dirty="0"/>
              <a:t> estimular, qualificar e orientar os esforços de conservação </a:t>
            </a:r>
            <a:r>
              <a:rPr lang="pt-BR" i="1" dirty="0" err="1"/>
              <a:t>on</a:t>
            </a:r>
            <a:r>
              <a:rPr lang="pt-BR" i="1" dirty="0"/>
              <a:t> </a:t>
            </a:r>
            <a:r>
              <a:rPr lang="pt-BR" i="1" dirty="0" err="1"/>
              <a:t>farm</a:t>
            </a:r>
            <a:r>
              <a:rPr lang="pt-BR" dirty="0"/>
              <a:t>, por meio de oficinas e cursos direcionados a agricultores e associações de agricultores, além de técnicos e estudantes das ciências agrárias.</a:t>
            </a:r>
          </a:p>
          <a:p>
            <a:pPr algn="just"/>
            <a:r>
              <a:rPr lang="pt-BR" dirty="0"/>
              <a:t> </a:t>
            </a:r>
          </a:p>
          <a:p>
            <a:pPr algn="just"/>
            <a:r>
              <a:rPr lang="pt-BR" b="1" dirty="0"/>
              <a:t>Responsável</a:t>
            </a:r>
            <a:r>
              <a:rPr lang="pt-BR" dirty="0"/>
              <a:t>: Profa. Lia Rejane Silveira </a:t>
            </a:r>
            <a:r>
              <a:rPr lang="pt-BR" dirty="0" err="1"/>
              <a:t>Reiniger</a:t>
            </a:r>
            <a:r>
              <a:rPr lang="pt-BR" dirty="0"/>
              <a:t> | </a:t>
            </a:r>
            <a:r>
              <a:rPr lang="pt-BR" dirty="0" err="1"/>
              <a:t>Depto</a:t>
            </a:r>
            <a:r>
              <a:rPr lang="pt-BR" dirty="0"/>
              <a:t>. de Fitotecnia</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107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projeto </a:t>
            </a:r>
            <a:r>
              <a:rPr lang="pt-BR" b="1" dirty="0" err="1"/>
              <a:t>Arte#ocupasm</a:t>
            </a:r>
            <a:r>
              <a:rPr lang="pt-BR" dirty="0"/>
              <a:t> reúne artistas e pesquisadores que experimentam, por alguns dias, a imersão em um espaço onde se dá a produção, a apresentação e a reflexão sobre diferentes formas de arte. Como um dos objetivos do evento é “ocupar” espaços urbanos, isso tem garantido uma interação com representações populares e comunitárias que, não raro, participam diretamente e de forma espontânea da programação. Do mesmo modo, a transmissão ao vivo pelo sistema </a:t>
            </a:r>
            <a:r>
              <a:rPr lang="pt-BR" dirty="0" err="1"/>
              <a:t>multiweb</a:t>
            </a:r>
            <a:r>
              <a:rPr lang="pt-BR" dirty="0"/>
              <a:t> democratiza o acesso e possibilita que as interações atinjam grande propagação e impacto. </a:t>
            </a:r>
            <a:r>
              <a:rPr lang="pt-BR" b="1" dirty="0"/>
              <a:t>O evento ocorre no formato de imersão com trabalhos realizados potencialmente nas 24 horas do dia. Participam estudantes, artistas e pesquisadores convidados</a:t>
            </a:r>
            <a:r>
              <a:rPr lang="pt-BR" dirty="0"/>
              <a:t>. O projeto é realizado pelo Grupo de pesquisa em artes Momentos Específicos, cujo objetivo é realizar ações que se modificam no tempo e no espaço. A arte contemporânea contempla ações efêmeras, performances, processos em transformação e ocupações poéticas por determinados período.</a:t>
            </a:r>
          </a:p>
          <a:p>
            <a:pPr algn="just"/>
            <a:r>
              <a:rPr lang="pt-BR" b="1" dirty="0"/>
              <a:t>Responsável </a:t>
            </a:r>
            <a:r>
              <a:rPr lang="pt-BR" dirty="0"/>
              <a:t>Profa. Dra. Rebeca </a:t>
            </a:r>
            <a:r>
              <a:rPr lang="pt-BR" dirty="0" err="1"/>
              <a:t>Stumm</a:t>
            </a:r>
            <a:r>
              <a:rPr lang="pt-BR" dirty="0"/>
              <a:t> | Departamento de Artes Visuais – PPGART</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196594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0"/>
            <a:ext cx="9144000" cy="6858000"/>
          </a:xfrm>
          <a:solidFill>
            <a:schemeClr val="bg1"/>
          </a:solidFill>
        </p:spPr>
        <p:txBody>
          <a:bodyPr>
            <a:normAutofit/>
          </a:bodyPr>
          <a:lstStyle/>
          <a:p>
            <a:endParaRPr lang="pt-BR" b="1" dirty="0"/>
          </a:p>
          <a:p>
            <a:endParaRPr lang="pt-BR" b="1" dirty="0"/>
          </a:p>
          <a:p>
            <a:pPr algn="ctr"/>
            <a:r>
              <a:rPr lang="pt-BR" b="1"/>
              <a:t>O QUE </a:t>
            </a:r>
            <a:r>
              <a:rPr lang="pt-BR" b="1" dirty="0"/>
              <a:t>SOMOS:</a:t>
            </a:r>
          </a:p>
          <a:p>
            <a:pPr algn="ctr"/>
            <a:endParaRPr lang="pt-BR" dirty="0"/>
          </a:p>
          <a:p>
            <a:pPr algn="ctr"/>
            <a:endParaRPr lang="pt-BR" dirty="0"/>
          </a:p>
          <a:p>
            <a:pPr algn="ctr"/>
            <a:r>
              <a:rPr lang="pt-BR" dirty="0"/>
              <a:t>O Espaço Multidisciplinar de Pesquisa e Extensão da UFSM em Silveira Martins é um órgão suplementar da UFSM, vinculado ao Gabinete do Reitor, que tem por finalidade planejar e executar projetos e atividades multidisciplinares de pesquisa e extensão, com o intuito de proporcionar o desenvolvimento científico, social, cultural, linguístico, tecnológico, econômico, e turístico da Quarta Colônia e da Região Central do Rio Grande do sul.</a:t>
            </a:r>
          </a:p>
          <a:p>
            <a:pPr algn="ctr"/>
            <a:r>
              <a:rPr lang="pt-BR" dirty="0"/>
              <a:t> </a:t>
            </a:r>
          </a:p>
          <a:p>
            <a:pPr algn="ctr"/>
            <a:r>
              <a:rPr lang="pt-BR" b="1" dirty="0"/>
              <a:t>DESDE QUANDO:</a:t>
            </a:r>
            <a:endParaRPr lang="pt-BR" dirty="0"/>
          </a:p>
          <a:p>
            <a:pPr algn="ctr"/>
            <a:r>
              <a:rPr lang="pt-BR" dirty="0"/>
              <a:t>Oficialmente desde setembro de 2017.</a:t>
            </a:r>
          </a:p>
          <a:p>
            <a:pPr algn="ct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23538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algn="ctr"/>
            <a:endParaRPr lang="pt-BR" b="1" dirty="0"/>
          </a:p>
          <a:p>
            <a:pPr algn="ctr"/>
            <a:endParaRPr lang="pt-BR" b="1" dirty="0"/>
          </a:p>
          <a:p>
            <a:pPr algn="ctr"/>
            <a:endParaRPr lang="pt-BR" sz="4400" b="1" dirty="0"/>
          </a:p>
          <a:p>
            <a:pPr algn="ctr"/>
            <a:r>
              <a:rPr lang="pt-BR" sz="4400" b="1" dirty="0"/>
              <a:t>PROJETO DE IMPACTO REGIONAL</a:t>
            </a:r>
            <a:endParaRPr lang="pt-BR" sz="4400" dirty="0"/>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41696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47500" lnSpcReduction="20000"/>
          </a:bodyPr>
          <a:lstStyle/>
          <a:p>
            <a:pPr algn="just"/>
            <a:endParaRPr lang="pt-BR" b="1" dirty="0"/>
          </a:p>
          <a:p>
            <a:pPr algn="ctr"/>
            <a:endParaRPr lang="pt-BR" b="1" dirty="0"/>
          </a:p>
          <a:p>
            <a:pPr algn="ctr"/>
            <a:endParaRPr lang="pt-BR" sz="4400" b="1" dirty="0"/>
          </a:p>
          <a:p>
            <a:r>
              <a:rPr lang="pt-BR" sz="4400" b="1" dirty="0"/>
              <a:t>Geoparque Quarta Colônia: </a:t>
            </a:r>
            <a:r>
              <a:rPr lang="pt-BR" sz="4400" dirty="0"/>
              <a:t>A proposta de Geoparque </a:t>
            </a:r>
            <a:r>
              <a:rPr lang="pt-BR" sz="4400" dirty="0" err="1"/>
              <a:t>empodera</a:t>
            </a:r>
            <a:r>
              <a:rPr lang="pt-BR" sz="4400" dirty="0"/>
              <a:t> as comunidades locais e fornece a oportu­nidade de construir parcerias coesas, com o objetivo de promover a conservação da natureza e novas formas de crescimento socioeconômico e ambiental com base nas características locais. O Projeto é uma iniciativa da </a:t>
            </a:r>
            <a:r>
              <a:rPr lang="pt-BR" sz="4400" dirty="0" err="1"/>
              <a:t>Pró-Reitoria</a:t>
            </a:r>
            <a:r>
              <a:rPr lang="pt-BR" sz="4400" dirty="0"/>
              <a:t> de Extensão (PRE) da UFSM e atual­mente conta com a parceria do Consórcio de Desenvolvimento Sustentável (</a:t>
            </a:r>
            <a:r>
              <a:rPr lang="pt-BR" sz="4400" dirty="0" err="1"/>
              <a:t>Conde­sus</a:t>
            </a:r>
            <a:r>
              <a:rPr lang="pt-BR" sz="4400" dirty="0"/>
              <a:t>) da Quarta Colônia, que divide atribui­ções administrativas e auxilia nas articula­ções entre UFSM, comunidade e governos de todas as esferas. O GQC possui uma trajetória e diversas condições para a efeti­vação da proposta, dentre elas: a singulari­dade geológica (pré-requisito indispensável para o pleito), através do descobrimento de diversos fósseis do período </a:t>
            </a:r>
            <a:r>
              <a:rPr lang="pt-BR" sz="4400" dirty="0" err="1"/>
              <a:t>Triássico</a:t>
            </a:r>
            <a:r>
              <a:rPr lang="pt-BR" sz="4400" dirty="0"/>
              <a:t> e, prin­cipalmente, o engajamento local e interesse da comunidade acadêmica da UFSM, con­tribuindo, no ano de 2019, com a realização de 14 projetos de extensão no território da Quarta Colônia, totalizando mais de 180 viagens para reuniões de sensibilização e capacitações. Assim, a UFSM se aproxima da comunidade através do desenvolvimento sustentável da região.</a:t>
            </a:r>
          </a:p>
          <a:p>
            <a:r>
              <a:rPr lang="pt-BR" sz="4400" b="1" dirty="0"/>
              <a:t>Responsável: </a:t>
            </a:r>
            <a:r>
              <a:rPr lang="pt-BR" sz="4400" dirty="0"/>
              <a:t> </a:t>
            </a:r>
            <a:r>
              <a:rPr lang="pt-BR" sz="4400" dirty="0" err="1"/>
              <a:t>Jaciele</a:t>
            </a:r>
            <a:r>
              <a:rPr lang="pt-BR" sz="4400" dirty="0"/>
              <a:t> Carine </a:t>
            </a:r>
            <a:r>
              <a:rPr lang="pt-BR" sz="4400" dirty="0" err="1"/>
              <a:t>Sell</a:t>
            </a:r>
            <a:r>
              <a:rPr lang="pt-BR" sz="4400" dirty="0"/>
              <a:t> – PRE</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52956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ctr"/>
            <a:endParaRPr lang="pt-BR" b="1" dirty="0"/>
          </a:p>
          <a:p>
            <a:pPr algn="ctr"/>
            <a:endParaRPr lang="pt-BR" sz="4400" b="1" dirty="0"/>
          </a:p>
          <a:p>
            <a:pPr algn="ctr"/>
            <a:endParaRPr lang="pt-BR" sz="4400" b="1" dirty="0"/>
          </a:p>
          <a:p>
            <a:pPr algn="ctr"/>
            <a:r>
              <a:rPr lang="pt-BR" sz="4400" b="1" dirty="0"/>
              <a:t>VISIBILIDADE INTERNACIONAL PARA A UFSM SILVEIRA MARTINS</a:t>
            </a:r>
            <a:endParaRPr lang="pt-BR" sz="4400" dirty="0"/>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28169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55000" lnSpcReduction="20000"/>
          </a:bodyPr>
          <a:lstStyle/>
          <a:p>
            <a:pPr algn="just"/>
            <a:endParaRPr lang="pt-BR" b="1" dirty="0"/>
          </a:p>
          <a:p>
            <a:pPr algn="ctr"/>
            <a:endParaRPr lang="pt-BR" b="1" dirty="0"/>
          </a:p>
          <a:p>
            <a:pPr algn="ctr"/>
            <a:endParaRPr lang="pt-BR" sz="4400" b="1" dirty="0"/>
          </a:p>
          <a:p>
            <a:pPr algn="just"/>
            <a:r>
              <a:rPr lang="pt-BR" sz="4400" dirty="0"/>
              <a:t>Em 2017, a UFSM uniu forças e participou do importante edital CAPES/</a:t>
            </a:r>
            <a:r>
              <a:rPr lang="pt-BR" sz="4400" dirty="0" err="1"/>
              <a:t>PrInt</a:t>
            </a:r>
            <a:r>
              <a:rPr lang="pt-BR" sz="4400" dirty="0"/>
              <a:t> (Edital 041/2017). Com elogios, obteve aprovação de seu Projeto de Internacionalização com duração de até 4 anos e início em novembro de 2018. Tal projeto foi elabo­rado seguindo as diretrizes constantes no Plano de Desenvolvimento Institucional. São recursos para Missões de Trabalho no Exterior; Manutenção de Projetos; Bolsas no Exterior; Doutorado Sanduíche; Professor Visitante Junior; Professor Visitante Sênior; Capacitação em cursos de curta duração; além de bolsas no próprio país. No tocante aos países envolvidos, tanto em mis­sões de trabalho como em ações a distância, temos </a:t>
            </a:r>
            <a:r>
              <a:rPr lang="pt-BR" sz="4400" b="1" dirty="0"/>
              <a:t>Alemanha, Argentina, Áustria, Chile, China, Colômbia, Cuba, Dinamarca, Espanha, Estados Unidos, França, Holanda, Itália, México, Portugal, Inglaterra, Escócia e Suécia.</a:t>
            </a:r>
            <a:r>
              <a:rPr lang="pt-BR" sz="4400" dirty="0"/>
              <a:t> </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273187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47500" lnSpcReduction="20000"/>
          </a:bodyPr>
          <a:lstStyle/>
          <a:p>
            <a:pPr algn="just"/>
            <a:endParaRPr lang="pt-BR" b="1" dirty="0"/>
          </a:p>
          <a:p>
            <a:pPr algn="ctr"/>
            <a:r>
              <a:rPr lang="pt-BR" sz="4400" b="1" dirty="0"/>
              <a:t>NOSSO SITE</a:t>
            </a:r>
          </a:p>
          <a:p>
            <a:pPr algn="ctr"/>
            <a:r>
              <a:rPr lang="pt-BR" sz="4400" dirty="0"/>
              <a:t>https://www.ufsm.br/orgaos-de-apoio/silveira-martins/</a:t>
            </a:r>
          </a:p>
          <a:p>
            <a:pPr algn="ctr"/>
            <a:r>
              <a:rPr lang="pt-BR" sz="4400" dirty="0"/>
              <a:t> </a:t>
            </a:r>
          </a:p>
          <a:p>
            <a:pPr algn="ctr"/>
            <a:r>
              <a:rPr lang="pt-BR" sz="4400" b="1" dirty="0">
                <a:hlinkClick r:id="rId2"/>
              </a:rPr>
              <a:t>ABERTURA DE EDITAL PARA NOVOS PROJETOS</a:t>
            </a:r>
            <a:endParaRPr lang="pt-BR" sz="4400" b="1" dirty="0"/>
          </a:p>
          <a:p>
            <a:pPr algn="ctr"/>
            <a:r>
              <a:rPr lang="pt-BR" sz="4400" dirty="0"/>
              <a:t>(poderemos receber até 10 projetos novos)</a:t>
            </a:r>
          </a:p>
          <a:p>
            <a:pPr algn="ctr"/>
            <a:r>
              <a:rPr lang="pt-BR" sz="4400" dirty="0"/>
              <a:t> </a:t>
            </a:r>
          </a:p>
          <a:p>
            <a:pPr algn="ctr"/>
            <a:r>
              <a:rPr lang="pt-BR" sz="4400" b="1" dirty="0">
                <a:hlinkClick r:id="rId3"/>
              </a:rPr>
              <a:t>UM POUCO DA NOSSA HISTÓRIA EM IMAGENS</a:t>
            </a:r>
            <a:endParaRPr lang="pt-BR" sz="4400" b="1" dirty="0"/>
          </a:p>
          <a:p>
            <a:pPr algn="ctr"/>
            <a:endParaRPr lang="pt-BR" sz="4400" b="1" dirty="0"/>
          </a:p>
          <a:p>
            <a:pPr algn="ctr"/>
            <a:r>
              <a:rPr lang="pt-BR" sz="4400" b="1" dirty="0">
                <a:hlinkClick r:id="rId4"/>
              </a:rPr>
              <a:t>BOLETINS</a:t>
            </a:r>
            <a:endParaRPr lang="pt-BR" sz="4400" b="1" dirty="0"/>
          </a:p>
          <a:p>
            <a:pPr algn="ctr"/>
            <a:endParaRPr lang="pt-BR" sz="4400" u="sng" dirty="0"/>
          </a:p>
          <a:p>
            <a:pPr algn="ctr"/>
            <a:r>
              <a:rPr lang="pt-BR" sz="4400" b="1" dirty="0">
                <a:hlinkClick r:id="rId5"/>
              </a:rPr>
              <a:t>PUBLICAÇÕES AUDIOVISUAIS</a:t>
            </a:r>
            <a:endParaRPr lang="pt-BR" sz="4400" b="1" dirty="0"/>
          </a:p>
          <a:p>
            <a:pPr algn="ctr"/>
            <a:endParaRPr lang="pt-BR" sz="4400" u="sng" dirty="0">
              <a:effectLst>
                <a:outerShdw blurRad="38100" dist="38100" dir="2700000" algn="tl">
                  <a:srgbClr val="000000">
                    <a:alpha val="43137"/>
                  </a:srgbClr>
                </a:outerShdw>
              </a:effectLst>
            </a:endParaRPr>
          </a:p>
          <a:p>
            <a:pPr algn="ctr"/>
            <a:r>
              <a:rPr lang="pt-BR" sz="4400" b="1" dirty="0">
                <a:hlinkClick r:id="rId6"/>
              </a:rPr>
              <a:t>COLEÇÃO MEMÓRIAS INFINITAS</a:t>
            </a:r>
            <a:endParaRPr lang="pt-BR" sz="4400" b="1" dirty="0"/>
          </a:p>
          <a:p>
            <a:pPr algn="ctr"/>
            <a:r>
              <a:rPr lang="pt-BR" sz="4400" dirty="0"/>
              <a:t> </a:t>
            </a:r>
          </a:p>
          <a:p>
            <a:pPr algn="ctr"/>
            <a:r>
              <a:rPr lang="pt-BR" sz="4400" b="1" dirty="0">
                <a:hlinkClick r:id="rId7"/>
              </a:rPr>
              <a:t>ESPAÇOS COMPARTILHADOS</a:t>
            </a:r>
            <a:endParaRPr lang="pt-BR" sz="4400" dirty="0"/>
          </a:p>
          <a:p>
            <a:pPr algn="ctr"/>
            <a:r>
              <a:rPr lang="pt-BR" sz="4400" dirty="0"/>
              <a:t> </a:t>
            </a:r>
          </a:p>
          <a:p>
            <a:pPr algn="just"/>
            <a:endParaRPr lang="pt-BR" dirty="0"/>
          </a:p>
        </p:txBody>
      </p:sp>
      <p:pic>
        <p:nvPicPr>
          <p:cNvPr id="6" name="Image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08107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ctr"/>
            <a:endParaRPr lang="pt-BR" sz="4400" b="1" dirty="0"/>
          </a:p>
          <a:p>
            <a:pPr algn="ctr"/>
            <a:r>
              <a:rPr lang="pt-BR" sz="4400" b="1" dirty="0"/>
              <a:t>ESPAÇOS OCUPADOS PELA PREFEITURA DE SILVEIRA MARTINS</a:t>
            </a:r>
            <a:endParaRPr lang="pt-BR" sz="4400" dirty="0"/>
          </a:p>
          <a:p>
            <a:pPr algn="ctr"/>
            <a:r>
              <a:rPr lang="pt-BR" sz="4400" dirty="0"/>
              <a:t> </a:t>
            </a:r>
          </a:p>
          <a:p>
            <a:pPr algn="ctr"/>
            <a:r>
              <a:rPr lang="pt-BR" sz="4400" b="1" dirty="0"/>
              <a:t>Bloco B</a:t>
            </a:r>
            <a:endParaRPr lang="pt-BR" sz="4400" dirty="0"/>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69345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32262" y="0"/>
            <a:ext cx="9784758" cy="6858000"/>
          </a:xfrm>
          <a:solidFill>
            <a:schemeClr val="bg1"/>
          </a:solidFill>
        </p:spPr>
        <p:txBody>
          <a:bodyPr>
            <a:normAutofit/>
          </a:bodyPr>
          <a:lstStyle/>
          <a:p>
            <a:pPr algn="just"/>
            <a:endParaRPr lang="pt-BR" b="1" dirty="0"/>
          </a:p>
          <a:p>
            <a:pPr algn="ctr"/>
            <a:endParaRPr lang="pt-BR" sz="4400" b="1" dirty="0"/>
          </a:p>
          <a:p>
            <a:pPr algn="ctr"/>
            <a:endParaRPr lang="pt-BR" dirty="0" smtClean="0"/>
          </a:p>
          <a:p>
            <a:pPr algn="ctr"/>
            <a:endParaRPr lang="pt-BR" dirty="0"/>
          </a:p>
          <a:p>
            <a:pPr algn="ctr"/>
            <a:endParaRPr lang="pt-BR" dirty="0" smtClean="0"/>
          </a:p>
          <a:p>
            <a:pPr algn="ctr"/>
            <a:r>
              <a:rPr lang="pt-BR" dirty="0" smtClean="0"/>
              <a:t>A </a:t>
            </a:r>
            <a:r>
              <a:rPr lang="pt-BR" dirty="0"/>
              <a:t>UFSM têm um convênio assinado com a Prefeitura Municipal de Silveira </a:t>
            </a:r>
            <a:r>
              <a:rPr lang="pt-BR" dirty="0" smtClean="0"/>
              <a:t>Martins e a partir de tal convênio, tem </a:t>
            </a:r>
            <a:r>
              <a:rPr lang="pt-BR" dirty="0"/>
              <a:t>um Plano de Trabalho assinado </a:t>
            </a:r>
            <a:r>
              <a:rPr lang="pt-BR" dirty="0" smtClean="0"/>
              <a:t>com a </a:t>
            </a:r>
            <a:r>
              <a:rPr lang="pt-BR" dirty="0"/>
              <a:t>Secretaria de </a:t>
            </a:r>
            <a:r>
              <a:rPr lang="pt-BR" dirty="0" err="1"/>
              <a:t>Cultura,Turismo</a:t>
            </a:r>
            <a:r>
              <a:rPr lang="pt-BR" dirty="0"/>
              <a:t>, Desporto e Eventos da Prefeitura Municipal de Silveira </a:t>
            </a:r>
            <a:r>
              <a:rPr lang="pt-BR" dirty="0" smtClean="0"/>
              <a:t>Martins</a:t>
            </a:r>
          </a:p>
          <a:p>
            <a:pPr algn="ctr"/>
            <a:r>
              <a:rPr lang="pt-BR" dirty="0" smtClean="0"/>
              <a:t>Disponível para </a:t>
            </a:r>
            <a:r>
              <a:rPr lang="pt-BR" dirty="0" smtClean="0">
                <a:hlinkClick r:id="rId2"/>
              </a:rPr>
              <a:t>DOWNLOAD</a:t>
            </a:r>
            <a:endParaRPr lang="pt-BR" dirty="0" smtClean="0"/>
          </a:p>
          <a:p>
            <a:pPr algn="ctr"/>
            <a:endParaRPr lang="pt-BR" sz="4400" dirty="0"/>
          </a:p>
          <a:p>
            <a:pPr algn="ctr"/>
            <a:endParaRPr lang="pt-BR" sz="4400" dirty="0"/>
          </a:p>
          <a:p>
            <a:pPr algn="just"/>
            <a:endParaRPr lang="pt-BR" dirty="0" smtClean="0"/>
          </a:p>
          <a:p>
            <a:pPr algn="just"/>
            <a:endParaRPr lang="pt-BR"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13774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55000" lnSpcReduction="20000"/>
          </a:bodyPr>
          <a:lstStyle/>
          <a:p>
            <a:pPr algn="just"/>
            <a:endParaRPr lang="pt-BR" b="1" dirty="0"/>
          </a:p>
          <a:p>
            <a:pPr algn="ctr"/>
            <a:endParaRPr lang="pt-BR" sz="4400" b="1" dirty="0"/>
          </a:p>
          <a:p>
            <a:pPr algn="just"/>
            <a:r>
              <a:rPr lang="pt-BR" sz="4400" b="1" dirty="0"/>
              <a:t>Fisioterapia</a:t>
            </a:r>
            <a:r>
              <a:rPr lang="pt-BR" sz="4400" dirty="0"/>
              <a:t> (segundo andar) – </a:t>
            </a:r>
            <a:r>
              <a:rPr lang="pt-BR" sz="4400" u="sng" dirty="0"/>
              <a:t>duas grandes salas</a:t>
            </a:r>
            <a:endParaRPr lang="pt-BR" sz="4400" dirty="0"/>
          </a:p>
          <a:p>
            <a:pPr algn="just"/>
            <a:r>
              <a:rPr lang="pt-BR" sz="4400" b="1" dirty="0"/>
              <a:t>Observação: </a:t>
            </a:r>
            <a:endParaRPr lang="pt-BR" sz="4400" dirty="0"/>
          </a:p>
          <a:p>
            <a:pPr lvl="0" algn="just"/>
            <a:r>
              <a:rPr lang="pt-BR" sz="4400" b="1" dirty="0"/>
              <a:t>a)</a:t>
            </a:r>
            <a:r>
              <a:rPr lang="pt-BR" sz="4400" dirty="0"/>
              <a:t> Fisioterapeuta – servidora da Prefeitura;</a:t>
            </a:r>
          </a:p>
          <a:p>
            <a:pPr lvl="0" algn="just"/>
            <a:r>
              <a:rPr lang="pt-BR" sz="4400" b="1" dirty="0"/>
              <a:t>b) </a:t>
            </a:r>
            <a:r>
              <a:rPr lang="pt-BR" sz="4400" dirty="0"/>
              <a:t>Oficialmente, uma sala foi destinada. Uma outra está sendo ocupada, provisoriamente, devido à demanda de pacientes e que são atendidos pelos (as) estagiários (as) do Curso de Fisioterapia da UFSM;</a:t>
            </a:r>
          </a:p>
          <a:p>
            <a:pPr lvl="0" algn="just"/>
            <a:r>
              <a:rPr lang="pt-BR" sz="4400" b="1" dirty="0"/>
              <a:t>c) </a:t>
            </a:r>
            <a:r>
              <a:rPr lang="pt-BR" sz="4400" dirty="0"/>
              <a:t>Existe um aparelho muito antigo de ar-condicionado, doação da coordenação do Curso de Fisioterapia da UFSM, que foi desativado e será retirado, devido a uma série de problemas graves (inclusive estruturais) decorrentes de sua instalação e condições, não mais condizente com as instalações do Bloco B;</a:t>
            </a:r>
          </a:p>
          <a:p>
            <a:pPr lvl="0" algn="just"/>
            <a:r>
              <a:rPr lang="pt-BR" sz="4400" b="1" dirty="0"/>
              <a:t>d) </a:t>
            </a:r>
            <a:r>
              <a:rPr lang="pt-BR" sz="4400" dirty="0"/>
              <a:t>A crescente demanda de novos pacientes: não seria o caso de um novo posto de trabalho? </a:t>
            </a:r>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26649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55000" lnSpcReduction="20000"/>
          </a:bodyPr>
          <a:lstStyle/>
          <a:p>
            <a:pPr algn="just"/>
            <a:endParaRPr lang="pt-BR" b="1" dirty="0"/>
          </a:p>
          <a:p>
            <a:pPr algn="ctr"/>
            <a:endParaRPr lang="pt-BR" sz="4400" b="1" dirty="0"/>
          </a:p>
          <a:p>
            <a:pPr algn="just"/>
            <a:r>
              <a:rPr lang="pt-BR" sz="4400" b="1" dirty="0"/>
              <a:t>Biblioteca Municipal</a:t>
            </a:r>
            <a:r>
              <a:rPr lang="pt-BR" sz="4400" dirty="0"/>
              <a:t> (térreo) – </a:t>
            </a:r>
            <a:r>
              <a:rPr lang="pt-BR" sz="4400" u="sng" dirty="0"/>
              <a:t>uma grande sala</a:t>
            </a:r>
            <a:endParaRPr lang="pt-BR" sz="4400" dirty="0"/>
          </a:p>
          <a:p>
            <a:pPr algn="just"/>
            <a:r>
              <a:rPr lang="pt-BR" sz="4400" b="1" dirty="0"/>
              <a:t>Observação:</a:t>
            </a:r>
            <a:endParaRPr lang="pt-BR" sz="4400" dirty="0"/>
          </a:p>
          <a:p>
            <a:pPr lvl="0" algn="just"/>
            <a:r>
              <a:rPr lang="pt-BR" sz="4400" b="1" dirty="0"/>
              <a:t>a)</a:t>
            </a:r>
            <a:r>
              <a:rPr lang="pt-BR" sz="4400" dirty="0"/>
              <a:t> Servidora municipal;</a:t>
            </a:r>
          </a:p>
          <a:p>
            <a:pPr lvl="0" algn="just"/>
            <a:r>
              <a:rPr lang="pt-BR" sz="4400" b="1" dirty="0"/>
              <a:t>b)</a:t>
            </a:r>
            <a:r>
              <a:rPr lang="pt-BR" sz="4400" dirty="0"/>
              <a:t> Sem ar condicionado. Problema sério para a conservação do acervo bibliográfico (aliás um importante acervo) devido à umidade e também conforto térmico para os usuários;</a:t>
            </a:r>
          </a:p>
          <a:p>
            <a:pPr lvl="0" algn="just"/>
            <a:r>
              <a:rPr lang="pt-BR" sz="4400" b="1" dirty="0"/>
              <a:t>c)</a:t>
            </a:r>
            <a:r>
              <a:rPr lang="pt-BR" sz="4400" dirty="0"/>
              <a:t> O computador em uso, bem com a cadeira para a servidora sentar, pertencem à UFSM Silveira Martins</a:t>
            </a:r>
          </a:p>
          <a:p>
            <a:pPr lvl="0" algn="just"/>
            <a:r>
              <a:rPr lang="pt-BR" sz="4400" b="1" dirty="0"/>
              <a:t>d)</a:t>
            </a:r>
            <a:r>
              <a:rPr lang="pt-BR" sz="4400" dirty="0"/>
              <a:t> Precisamos de um programa de catalogação para consulta e empréstimo; como ela não pertence à rede de bibliotecas da UFSM, não temos como oferecer tal serviço;</a:t>
            </a:r>
          </a:p>
          <a:p>
            <a:pPr lvl="0" algn="just"/>
            <a:r>
              <a:rPr lang="pt-BR" sz="4400" b="1" dirty="0"/>
              <a:t>e)</a:t>
            </a:r>
            <a:r>
              <a:rPr lang="pt-BR" sz="4400" dirty="0"/>
              <a:t> Todo seu acervo foi informatizado. No entanto, não há uma consultoria de acervo (uma bibliotecária para assegurar a descrição). </a:t>
            </a:r>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04937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55000" lnSpcReduction="20000"/>
          </a:bodyPr>
          <a:lstStyle/>
          <a:p>
            <a:pPr algn="just"/>
            <a:endParaRPr lang="pt-BR" b="1" dirty="0"/>
          </a:p>
          <a:p>
            <a:pPr algn="ctr"/>
            <a:endParaRPr lang="pt-BR" sz="4400" b="1" dirty="0"/>
          </a:p>
          <a:p>
            <a:pPr algn="just"/>
            <a:r>
              <a:rPr lang="pt-BR" sz="4400" b="1" dirty="0"/>
              <a:t>Museu Municipal </a:t>
            </a:r>
            <a:r>
              <a:rPr lang="pt-BR" sz="4400" dirty="0"/>
              <a:t>(térreo) </a:t>
            </a:r>
            <a:r>
              <a:rPr lang="pt-BR" sz="4400" u="sng" dirty="0"/>
              <a:t>duas grandes salas</a:t>
            </a:r>
            <a:endParaRPr lang="pt-BR" sz="4400" dirty="0"/>
          </a:p>
          <a:p>
            <a:pPr algn="just"/>
            <a:r>
              <a:rPr lang="pt-BR" sz="4400" b="1" dirty="0"/>
              <a:t>Observação:</a:t>
            </a:r>
            <a:endParaRPr lang="pt-BR" sz="4400" dirty="0"/>
          </a:p>
          <a:p>
            <a:pPr lvl="0" algn="just"/>
            <a:r>
              <a:rPr lang="pt-BR" sz="4400" b="1" dirty="0"/>
              <a:t>a)</a:t>
            </a:r>
            <a:r>
              <a:rPr lang="pt-BR" sz="4400" dirty="0"/>
              <a:t> Servidor municipal;</a:t>
            </a:r>
          </a:p>
          <a:p>
            <a:pPr lvl="0" algn="just"/>
            <a:r>
              <a:rPr lang="pt-BR" sz="4400" b="1" dirty="0"/>
              <a:t>b) </a:t>
            </a:r>
            <a:r>
              <a:rPr lang="pt-BR" sz="4400" dirty="0"/>
              <a:t>Uma sala servirá para a exposição propriamente dita e, a outra, como uma espécie de reserva;</a:t>
            </a:r>
          </a:p>
          <a:p>
            <a:pPr lvl="0" algn="just"/>
            <a:r>
              <a:rPr lang="pt-BR" sz="4400" b="1" dirty="0"/>
              <a:t>c)</a:t>
            </a:r>
            <a:r>
              <a:rPr lang="pt-BR" sz="4400" dirty="0"/>
              <a:t> Foi ocupado o final do corredor, com janela que dá para a rua, como uma espécie de “entre ato”.</a:t>
            </a:r>
          </a:p>
          <a:p>
            <a:pPr lvl="0" algn="just"/>
            <a:r>
              <a:rPr lang="pt-BR" sz="4400" b="1" dirty="0"/>
              <a:t>d)</a:t>
            </a:r>
            <a:r>
              <a:rPr lang="pt-BR" sz="4400" dirty="0"/>
              <a:t> Sem ar-condicionado em nenhuma das salas. Outro problema sério para a conservação do acervo e com algumas peças valiosíssimas do ponto de vista histórico</a:t>
            </a:r>
            <a:r>
              <a:rPr lang="pt-BR" sz="4400" b="1" dirty="0"/>
              <a:t>;</a:t>
            </a:r>
            <a:endParaRPr lang="pt-BR" sz="4400" dirty="0"/>
          </a:p>
          <a:p>
            <a:pPr lvl="0" algn="just"/>
            <a:r>
              <a:rPr lang="pt-BR" sz="4400" b="1" dirty="0"/>
              <a:t>e)</a:t>
            </a:r>
            <a:r>
              <a:rPr lang="pt-BR" sz="4400" dirty="0"/>
              <a:t> Com catalogação ainda incipiente, muitas peças não têm descrição e etiquetas individuais;</a:t>
            </a:r>
          </a:p>
          <a:p>
            <a:pPr lvl="0" algn="just"/>
            <a:r>
              <a:rPr lang="pt-BR" sz="4400" b="1" dirty="0"/>
              <a:t>f)</a:t>
            </a:r>
            <a:r>
              <a:rPr lang="pt-BR" sz="4400" dirty="0"/>
              <a:t> O computador em uso é da UFSM Silveira Martins;</a:t>
            </a:r>
          </a:p>
          <a:p>
            <a:pPr lvl="0" algn="just"/>
            <a:r>
              <a:rPr lang="pt-BR" sz="4400" b="1" dirty="0"/>
              <a:t>g)</a:t>
            </a:r>
            <a:r>
              <a:rPr lang="pt-BR" sz="4400" dirty="0"/>
              <a:t> Sem a responsabilidade de um museólogo para assegurar o espaço enquanto museu.</a:t>
            </a:r>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78628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0"/>
            <a:ext cx="9144000" cy="6858000"/>
          </a:xfrm>
          <a:solidFill>
            <a:schemeClr val="bg1"/>
          </a:solidFill>
        </p:spPr>
        <p:txBody>
          <a:bodyPr>
            <a:normAutofit/>
          </a:bodyPr>
          <a:lstStyle/>
          <a:p>
            <a:endParaRPr lang="pt-BR" b="1" dirty="0"/>
          </a:p>
          <a:p>
            <a:endParaRPr lang="pt-BR" b="1" dirty="0"/>
          </a:p>
          <a:p>
            <a:pPr algn="ctr"/>
            <a:r>
              <a:rPr lang="pt-BR" b="1" dirty="0"/>
              <a:t>QUEM SOMOS NÓS:</a:t>
            </a:r>
            <a:endParaRPr lang="pt-BR" dirty="0"/>
          </a:p>
          <a:p>
            <a:pPr algn="ctr"/>
            <a:r>
              <a:rPr lang="pt-BR" dirty="0"/>
              <a:t> </a:t>
            </a:r>
          </a:p>
          <a:p>
            <a:pPr algn="ctr"/>
            <a:endParaRPr lang="pt-BR" b="1" dirty="0"/>
          </a:p>
          <a:p>
            <a:pPr algn="ctr"/>
            <a:endParaRPr lang="pt-BR" b="1" dirty="0"/>
          </a:p>
          <a:p>
            <a:pPr algn="ctr"/>
            <a:r>
              <a:rPr lang="pt-BR" b="1" dirty="0"/>
              <a:t>COORDENAÇÃO GERAL:</a:t>
            </a:r>
            <a:endParaRPr lang="pt-BR" dirty="0"/>
          </a:p>
          <a:p>
            <a:pPr algn="ctr"/>
            <a:r>
              <a:rPr lang="pt-BR" dirty="0"/>
              <a:t> </a:t>
            </a:r>
          </a:p>
          <a:p>
            <a:pPr algn="ctr"/>
            <a:r>
              <a:rPr lang="pt-BR" b="1" dirty="0"/>
              <a:t>Coordenadora Geral:</a:t>
            </a:r>
            <a:r>
              <a:rPr lang="pt-BR" dirty="0"/>
              <a:t> Amanda Scherer</a:t>
            </a:r>
          </a:p>
          <a:p>
            <a:pPr algn="ctr"/>
            <a:r>
              <a:rPr lang="pt-BR" b="1" dirty="0"/>
              <a:t>Coordenador Geral Substituto</a:t>
            </a:r>
            <a:r>
              <a:rPr lang="pt-BR" dirty="0"/>
              <a:t>: Enéias Tavares </a:t>
            </a:r>
          </a:p>
          <a:p>
            <a:pPr algn="ctr"/>
            <a:r>
              <a:rPr lang="pt-BR" b="1" dirty="0"/>
              <a:t>Coordenador Geral Substituto</a:t>
            </a:r>
            <a:r>
              <a:rPr lang="pt-BR" dirty="0"/>
              <a:t>: Cesar de David</a:t>
            </a:r>
          </a:p>
          <a:p>
            <a:pPr algn="ctr"/>
            <a:r>
              <a:rPr lang="pt-BR" b="1" dirty="0"/>
              <a:t>Secretários Administrativos</a:t>
            </a:r>
            <a:r>
              <a:rPr lang="pt-BR" dirty="0"/>
              <a:t>: André de Toledo </a:t>
            </a:r>
            <a:r>
              <a:rPr lang="pt-BR" dirty="0" err="1"/>
              <a:t>Paines</a:t>
            </a:r>
            <a:endParaRPr lang="pt-BR" dirty="0"/>
          </a:p>
          <a:p>
            <a:pPr algn="ctr"/>
            <a:r>
              <a:rPr lang="pt-BR" dirty="0"/>
              <a:t>	                               Carlinhos Michelin</a:t>
            </a:r>
          </a:p>
          <a:p>
            <a:pPr algn="ct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180901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ctr"/>
            <a:endParaRPr lang="pt-BR" sz="4400" b="1" dirty="0"/>
          </a:p>
          <a:p>
            <a:pPr algn="ctr"/>
            <a:endParaRPr lang="pt-BR" sz="4400" b="1" dirty="0"/>
          </a:p>
          <a:p>
            <a:pPr algn="ctr"/>
            <a:r>
              <a:rPr lang="pt-BR" sz="4400" b="1" dirty="0"/>
              <a:t>PROJEÇÕES –</a:t>
            </a:r>
          </a:p>
          <a:p>
            <a:pPr algn="ctr"/>
            <a:r>
              <a:rPr lang="pt-BR" sz="4400" b="1" dirty="0"/>
              <a:t>UM RESUMO:</a:t>
            </a:r>
            <a:endParaRPr lang="pt-BR" sz="4400" dirty="0"/>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410591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70000" lnSpcReduction="20000"/>
          </a:bodyPr>
          <a:lstStyle/>
          <a:p>
            <a:pPr algn="just"/>
            <a:endParaRPr lang="pt-BR" b="1" dirty="0"/>
          </a:p>
          <a:p>
            <a:pPr algn="ctr"/>
            <a:endParaRPr lang="pt-BR" sz="4400" b="1" dirty="0"/>
          </a:p>
          <a:p>
            <a:pPr algn="ctr"/>
            <a:endParaRPr lang="pt-BR" sz="4400" b="1" dirty="0"/>
          </a:p>
          <a:p>
            <a:pPr algn="ctr"/>
            <a:r>
              <a:rPr lang="pt-BR" sz="4400" b="1" dirty="0"/>
              <a:t>METAS A LONGO PRAZO</a:t>
            </a:r>
          </a:p>
          <a:p>
            <a:pPr algn="just"/>
            <a:endParaRPr lang="pt-BR" sz="4400" dirty="0"/>
          </a:p>
          <a:p>
            <a:pPr lvl="0" algn="just"/>
            <a:r>
              <a:rPr lang="pt-BR" sz="4400" b="1" dirty="0"/>
              <a:t>1)</a:t>
            </a:r>
            <a:r>
              <a:rPr lang="pt-BR" sz="4400" dirty="0"/>
              <a:t> Restauração do antigo teatro das Irmãs;</a:t>
            </a:r>
          </a:p>
          <a:p>
            <a:pPr lvl="0" algn="just"/>
            <a:r>
              <a:rPr lang="pt-BR" sz="4400" b="1" dirty="0"/>
              <a:t>2)</a:t>
            </a:r>
            <a:r>
              <a:rPr lang="pt-BR" sz="4400" dirty="0"/>
              <a:t> Pintura externa do Bloco A (principalmente as aberturas pois são todas de madeira);</a:t>
            </a:r>
          </a:p>
          <a:p>
            <a:pPr lvl="0" algn="just"/>
            <a:r>
              <a:rPr lang="pt-BR" sz="4400" b="1" dirty="0"/>
              <a:t>3)</a:t>
            </a:r>
            <a:r>
              <a:rPr lang="pt-BR" sz="4400" dirty="0"/>
              <a:t> Iluminação fachada externa do Bloco A;</a:t>
            </a:r>
          </a:p>
          <a:p>
            <a:pPr lvl="0" algn="just"/>
            <a:r>
              <a:rPr lang="pt-BR" sz="4400" b="1" dirty="0"/>
              <a:t>4)</a:t>
            </a:r>
            <a:r>
              <a:rPr lang="pt-BR" sz="4400" dirty="0"/>
              <a:t> Continuidade do cuidado com os problemas inerentes ao uso dos dois Blocos (A e B);</a:t>
            </a:r>
          </a:p>
          <a:p>
            <a:pPr lvl="0" algn="just"/>
            <a:r>
              <a:rPr lang="pt-BR" sz="4400" b="1" dirty="0"/>
              <a:t>5)</a:t>
            </a:r>
            <a:r>
              <a:rPr lang="pt-BR" sz="4400" dirty="0"/>
              <a:t> Consolidação de uma política de parecerias.</a:t>
            </a:r>
          </a:p>
          <a:p>
            <a:pPr algn="ctr"/>
            <a:r>
              <a:rPr lang="pt-BR" sz="4400" dirty="0"/>
              <a:t>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84968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32500" lnSpcReduction="20000"/>
          </a:bodyPr>
          <a:lstStyle/>
          <a:p>
            <a:pPr algn="just"/>
            <a:endParaRPr lang="pt-BR" b="1" dirty="0"/>
          </a:p>
          <a:p>
            <a:pPr algn="ctr"/>
            <a:endParaRPr lang="pt-BR" sz="4400" b="1" dirty="0"/>
          </a:p>
          <a:p>
            <a:pPr algn="ctr"/>
            <a:r>
              <a:rPr lang="pt-BR" sz="9800" b="1" dirty="0"/>
              <a:t>METAS A MÉDIO PRAZO</a:t>
            </a:r>
          </a:p>
          <a:p>
            <a:pPr algn="ctr"/>
            <a:endParaRPr lang="pt-BR" sz="4400" dirty="0"/>
          </a:p>
          <a:p>
            <a:pPr lvl="0" algn="just"/>
            <a:r>
              <a:rPr lang="pt-BR" sz="4400" b="1" dirty="0"/>
              <a:t>1)</a:t>
            </a:r>
            <a:r>
              <a:rPr lang="pt-BR" sz="4400" dirty="0"/>
              <a:t> Ocupação participante de todos os espaços;</a:t>
            </a:r>
          </a:p>
          <a:p>
            <a:pPr lvl="0" algn="just"/>
            <a:r>
              <a:rPr lang="pt-BR" sz="4400" b="1" dirty="0"/>
              <a:t>2)</a:t>
            </a:r>
            <a:r>
              <a:rPr lang="pt-BR" sz="4400" dirty="0"/>
              <a:t> Jornada Portas Abertas: um domingo por mês com um tema recorrente;</a:t>
            </a:r>
          </a:p>
          <a:p>
            <a:pPr lvl="0" algn="just"/>
            <a:r>
              <a:rPr lang="pt-BR" sz="4400" b="1" dirty="0"/>
              <a:t>3)</a:t>
            </a:r>
            <a:r>
              <a:rPr lang="pt-BR" sz="4400" dirty="0"/>
              <a:t> Viva o campus – no segundo semestre;</a:t>
            </a:r>
          </a:p>
          <a:p>
            <a:pPr lvl="0" algn="just"/>
            <a:r>
              <a:rPr lang="pt-BR" sz="4400" b="1" dirty="0"/>
              <a:t>4)</a:t>
            </a:r>
            <a:r>
              <a:rPr lang="pt-BR" sz="4400" dirty="0"/>
              <a:t> Concurso Master-chef com os estudantes estrangeiros da UFSM;</a:t>
            </a:r>
          </a:p>
          <a:p>
            <a:pPr lvl="0" algn="just"/>
            <a:r>
              <a:rPr lang="pt-BR" sz="4400" b="1" dirty="0"/>
              <a:t>5)</a:t>
            </a:r>
            <a:r>
              <a:rPr lang="pt-BR" sz="4400" dirty="0"/>
              <a:t> V Feira do Livro </a:t>
            </a:r>
          </a:p>
          <a:p>
            <a:pPr lvl="0" algn="just"/>
            <a:r>
              <a:rPr lang="pt-BR" sz="4400" b="1" dirty="0"/>
              <a:t>6)</a:t>
            </a:r>
            <a:r>
              <a:rPr lang="pt-BR" sz="4400" dirty="0"/>
              <a:t> Projeto Cidade Sustentável;</a:t>
            </a:r>
          </a:p>
          <a:p>
            <a:pPr lvl="0" algn="just"/>
            <a:r>
              <a:rPr lang="pt-BR" sz="4400" b="1" dirty="0"/>
              <a:t>7)</a:t>
            </a:r>
            <a:r>
              <a:rPr lang="pt-BR" sz="4400" dirty="0"/>
              <a:t> Horta Comunitária;</a:t>
            </a:r>
          </a:p>
          <a:p>
            <a:pPr lvl="0" algn="just"/>
            <a:r>
              <a:rPr lang="pt-BR" sz="4400" b="1" dirty="0"/>
              <a:t>8)</a:t>
            </a:r>
            <a:r>
              <a:rPr lang="pt-BR" sz="4400" dirty="0"/>
              <a:t> Folder Museu;</a:t>
            </a:r>
          </a:p>
          <a:p>
            <a:pPr lvl="0" algn="just"/>
            <a:r>
              <a:rPr lang="pt-BR" sz="4400" b="1" dirty="0"/>
              <a:t>9)</a:t>
            </a:r>
            <a:r>
              <a:rPr lang="pt-BR" sz="4400" dirty="0"/>
              <a:t> Folder Biblioteca;</a:t>
            </a:r>
          </a:p>
          <a:p>
            <a:pPr lvl="0" algn="just"/>
            <a:r>
              <a:rPr lang="pt-BR" sz="4400" b="1" dirty="0"/>
              <a:t>10) </a:t>
            </a:r>
            <a:r>
              <a:rPr lang="pt-BR" sz="4400" dirty="0"/>
              <a:t>Recuperação da placa de tombamento na porta principal do Bloco A;</a:t>
            </a:r>
          </a:p>
          <a:p>
            <a:pPr lvl="0" algn="just"/>
            <a:r>
              <a:rPr lang="pt-BR" sz="4400" b="1" dirty="0"/>
              <a:t>11)</a:t>
            </a:r>
            <a:r>
              <a:rPr lang="pt-BR" sz="4400" dirty="0"/>
              <a:t> Renovação da placa de entrada da cidade: ainda somos Centro Cultural Bom Conselho, por exemplo;</a:t>
            </a:r>
          </a:p>
          <a:p>
            <a:pPr lvl="0" algn="just"/>
            <a:r>
              <a:rPr lang="pt-BR" sz="4400" b="1" dirty="0"/>
              <a:t>12) </a:t>
            </a:r>
            <a:r>
              <a:rPr lang="pt-BR" sz="4400" dirty="0"/>
              <a:t>Consultoria de um (a) </a:t>
            </a:r>
            <a:r>
              <a:rPr lang="pt-BR" sz="4400" dirty="0" err="1"/>
              <a:t>bibliotecario</a:t>
            </a:r>
            <a:r>
              <a:rPr lang="pt-BR" sz="4400" dirty="0"/>
              <a:t> (a) e de um (a) museólogo (a);</a:t>
            </a:r>
          </a:p>
          <a:p>
            <a:pPr lvl="0" algn="just"/>
            <a:r>
              <a:rPr lang="pt-BR" sz="4400" b="1" dirty="0"/>
              <a:t>13)</a:t>
            </a:r>
            <a:r>
              <a:rPr lang="pt-BR" sz="4400" dirty="0"/>
              <a:t> Atualizar as informações dos folders sobre Silveira Martins;</a:t>
            </a:r>
          </a:p>
          <a:p>
            <a:pPr lvl="0" algn="just"/>
            <a:r>
              <a:rPr lang="pt-BR" sz="4400" b="1" dirty="0"/>
              <a:t>14)</a:t>
            </a:r>
            <a:r>
              <a:rPr lang="pt-BR" sz="4400" dirty="0"/>
              <a:t> Transporte público;</a:t>
            </a:r>
          </a:p>
          <a:p>
            <a:pPr lvl="0" algn="just"/>
            <a:r>
              <a:rPr lang="pt-BR" sz="4400" b="1" dirty="0"/>
              <a:t>15) </a:t>
            </a:r>
            <a:r>
              <a:rPr lang="pt-BR" sz="4400" dirty="0"/>
              <a:t>Compor, junto com a Câmara de Vereadores de Silveira Martins, comissões que possam traçar uma política de desenvolvimento cultural, </a:t>
            </a:r>
            <a:r>
              <a:rPr lang="pt-BR" sz="4400" dirty="0" err="1"/>
              <a:t>artistico</a:t>
            </a:r>
            <a:r>
              <a:rPr lang="pt-BR" sz="4400" dirty="0"/>
              <a:t>, de turismo regional e de conhecimento sustentável  através de projetos conjuntos;  </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5413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25000" lnSpcReduction="20000"/>
          </a:bodyPr>
          <a:lstStyle/>
          <a:p>
            <a:pPr algn="just"/>
            <a:endParaRPr lang="pt-BR" b="1" dirty="0"/>
          </a:p>
          <a:p>
            <a:pPr algn="ctr"/>
            <a:endParaRPr lang="pt-BR" sz="4400" b="1" dirty="0"/>
          </a:p>
          <a:p>
            <a:pPr algn="ctr"/>
            <a:r>
              <a:rPr lang="pt-BR" sz="9600" b="1" dirty="0"/>
              <a:t>METAS A CURTO PRAZO</a:t>
            </a:r>
          </a:p>
          <a:p>
            <a:pPr algn="ctr"/>
            <a:endParaRPr lang="pt-BR" sz="9600" dirty="0"/>
          </a:p>
          <a:p>
            <a:pPr lvl="0" algn="just"/>
            <a:r>
              <a:rPr lang="pt-BR" sz="8000" b="1" dirty="0"/>
              <a:t>1)</a:t>
            </a:r>
            <a:r>
              <a:rPr lang="pt-BR" sz="8000" dirty="0"/>
              <a:t> Demanda de um grupo de terceira idade para voltar a participar da natação na UFSM campus sede;</a:t>
            </a:r>
          </a:p>
          <a:p>
            <a:pPr lvl="0" algn="just"/>
            <a:r>
              <a:rPr lang="pt-BR" sz="8000" b="1" dirty="0"/>
              <a:t>2)</a:t>
            </a:r>
            <a:r>
              <a:rPr lang="pt-BR" sz="8000" dirty="0"/>
              <a:t> Demanda de um grupo da terceira idade para atividades de lazer e de esportes na UFSM Silveira Martins;</a:t>
            </a:r>
          </a:p>
          <a:p>
            <a:pPr lvl="0" algn="just"/>
            <a:r>
              <a:rPr lang="pt-BR" sz="8000" b="1" dirty="0"/>
              <a:t>3)</a:t>
            </a:r>
            <a:r>
              <a:rPr lang="pt-BR" sz="8000" dirty="0"/>
              <a:t> Demanda de bolsistas (3) e pagamento de transporte para o Projeto Atletismo: formação de novos atletas;</a:t>
            </a:r>
          </a:p>
          <a:p>
            <a:pPr lvl="0" algn="just"/>
            <a:r>
              <a:rPr lang="pt-BR" sz="8000" b="1" dirty="0"/>
              <a:t>4)</a:t>
            </a:r>
            <a:r>
              <a:rPr lang="pt-BR" sz="8000" dirty="0"/>
              <a:t> Demanda de bolsista (3) e pagamento de transporte para estudantes de Música da UFSM para a criação de uma Escolinha de Sopro;</a:t>
            </a:r>
          </a:p>
          <a:p>
            <a:pPr lvl="0" algn="just"/>
            <a:r>
              <a:rPr lang="pt-BR" sz="8000" b="1" dirty="0"/>
              <a:t>5)</a:t>
            </a:r>
            <a:r>
              <a:rPr lang="pt-BR" sz="8000" dirty="0"/>
              <a:t> Demanda do Curso de Filosofia da UFSM (via projeto Memória e Cognição) para instrumentalizar professores da rede pública municipal de Silveira Martins para o ensino de Xadrez como ferramenta pedagógica. Introduzindo a prática do Xadrez no ambiente escolar de Silveira Martins com uma turma-piloto; utilizando a prática do xadrez como ferramenta pedagógica para maximizar as</a:t>
            </a:r>
            <a:br>
              <a:rPr lang="pt-BR" sz="8000" dirty="0"/>
            </a:br>
            <a:r>
              <a:rPr lang="pt-BR" sz="8000" dirty="0"/>
              <a:t>performances de memória, planificação, concentração e boa argumentação;</a:t>
            </a:r>
          </a:p>
          <a:p>
            <a:pPr lvl="0" algn="just"/>
            <a:r>
              <a:rPr lang="pt-BR" sz="8000" b="1" dirty="0"/>
              <a:t>6)</a:t>
            </a:r>
            <a:r>
              <a:rPr lang="pt-BR" sz="8000" dirty="0"/>
              <a:t> Regras de uso compartilhado da Cozinha-Escola;</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18159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47500" lnSpcReduction="20000"/>
          </a:bodyPr>
          <a:lstStyle/>
          <a:p>
            <a:pPr algn="just"/>
            <a:endParaRPr lang="pt-BR" b="1" dirty="0"/>
          </a:p>
          <a:p>
            <a:pPr algn="ctr"/>
            <a:endParaRPr lang="pt-BR" sz="4400" b="1" dirty="0"/>
          </a:p>
          <a:p>
            <a:pPr lvl="0" algn="ctr"/>
            <a:endParaRPr lang="pt-BR" sz="7000" dirty="0"/>
          </a:p>
          <a:p>
            <a:pPr lvl="0" algn="ctr"/>
            <a:r>
              <a:rPr lang="pt-BR" sz="7000" dirty="0"/>
              <a:t>Divulguem os novos cursos do PROGREDIR </a:t>
            </a:r>
            <a:r>
              <a:rPr lang="pt-BR" sz="7000" b="1" dirty="0"/>
              <a:t>Geoparque Quarta Colônia Aspirante Unesco </a:t>
            </a:r>
            <a:r>
              <a:rPr lang="pt-BR" sz="7000" dirty="0"/>
              <a:t>ofertados para Silveira Martins, com previsão de início em agosto:</a:t>
            </a:r>
          </a:p>
          <a:p>
            <a:pPr lvl="0" algn="ctr"/>
            <a:r>
              <a:rPr lang="pt-BR" sz="7000" dirty="0"/>
              <a:t> </a:t>
            </a:r>
            <a:r>
              <a:rPr lang="pt-BR" sz="7000" u="sng" dirty="0">
                <a:hlinkClick r:id="rId2"/>
              </a:rPr>
              <a:t>https://www.ufsm.br/orgaos-de-apoio/silveira-martins/2022/06/23/estao-abertas-as-inscricoes-para-dois-cursos-do-progredir-geoparque-quarta-colonia-aspirante-unesco-ofertados-para-silveira-martins-com-previsao-de-inicio-em-agosto/</a:t>
            </a:r>
            <a:endParaRPr lang="pt-BR" sz="7000" dirty="0"/>
          </a:p>
          <a:p>
            <a:pPr algn="just"/>
            <a:endParaRPr lang="pt-BR"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393154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ctr"/>
            <a:endParaRPr lang="pt-BR" sz="4400" b="1" dirty="0"/>
          </a:p>
          <a:p>
            <a:pPr lvl="0" algn="ctr"/>
            <a:endParaRPr lang="pt-BR" sz="7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091813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ctr"/>
            <a:endParaRPr lang="pt-BR" sz="4400" b="1" dirty="0"/>
          </a:p>
          <a:p>
            <a:pPr lvl="0" algn="ctr"/>
            <a:endParaRPr lang="pt-BR" sz="7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11810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fontScale="55000" lnSpcReduction="20000"/>
          </a:bodyPr>
          <a:lstStyle/>
          <a:p>
            <a:pPr algn="just"/>
            <a:endParaRPr lang="pt-BR" b="1" dirty="0"/>
          </a:p>
          <a:p>
            <a:pPr algn="ctr"/>
            <a:r>
              <a:rPr lang="pt-BR" sz="4400" dirty="0"/>
              <a:t>Nos sentimos honrados e honradas com o convite de vocês, senhoras vereadoras e senhores vereadores e felizes por estarmos dividindo e dando a ver um pouquinho do que fazemos na UFSM. Podem estar certos e certas, somos parceiros e parceiras partilhando anseios, dúvidas, desejos, conquistas e desenvolvimento, sobretudo sustentável. Vamos transformar Silveira Martins em um polo irradiador de projetos inovadores para que os outros municípios possam nos olhar e afirmar que um outro mundo é possível a partir do modelo desenvolvido aqui ... em Silveira Martins.  Somos sonhadores, somos sonhadoras, acreditamos em utopia, acreditamos em união em prol de todos, acreditamos em mundo melhor, caso contrário não estaríamos aqui na noite de hoje (boa parte de nós em terceiro turno de trabalho).  Somos, sobretudo, partidários de uma instância de sopro de vida pela alternância, pela alteridade, pela diferença pois com elas aprendemos a respeitar o outro e só assim crescermos juntos em benefício de todos.</a:t>
            </a:r>
          </a:p>
          <a:p>
            <a:pPr algn="ctr"/>
            <a:endParaRPr lang="pt-BR" sz="4400" b="1" dirty="0"/>
          </a:p>
          <a:p>
            <a:pPr lvl="0" algn="ctr"/>
            <a:endParaRPr lang="pt-BR" sz="7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568784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algn="just"/>
            <a:r>
              <a:rPr lang="pt-BR" sz="2600" i="1" dirty="0"/>
              <a:t>Mundo </a:t>
            </a:r>
            <a:r>
              <a:rPr lang="pt-BR" sz="2600" i="1" dirty="0" err="1"/>
              <a:t>mundo</a:t>
            </a:r>
            <a:r>
              <a:rPr lang="pt-BR" sz="2600" i="1" dirty="0"/>
              <a:t> vasto mundo,</a:t>
            </a:r>
            <a:endParaRPr lang="pt-BR" sz="2600" dirty="0"/>
          </a:p>
          <a:p>
            <a:pPr algn="just"/>
            <a:r>
              <a:rPr lang="pt-BR" sz="2600" i="1" dirty="0"/>
              <a:t>Se eu me chamasse Raimundo</a:t>
            </a:r>
            <a:endParaRPr lang="pt-BR" sz="2600" dirty="0"/>
          </a:p>
          <a:p>
            <a:pPr algn="just"/>
            <a:r>
              <a:rPr lang="pt-BR" sz="2600" i="1" dirty="0"/>
              <a:t>Seria uma rima, não seria uma solução.</a:t>
            </a:r>
            <a:endParaRPr lang="pt-BR" sz="2600" dirty="0"/>
          </a:p>
          <a:p>
            <a:pPr algn="just"/>
            <a:r>
              <a:rPr lang="pt-BR" sz="2600" i="1" dirty="0"/>
              <a:t>Mundo </a:t>
            </a:r>
            <a:r>
              <a:rPr lang="pt-BR" sz="2600" i="1" dirty="0" err="1"/>
              <a:t>mundo</a:t>
            </a:r>
            <a:r>
              <a:rPr lang="pt-BR" sz="2600" i="1" dirty="0"/>
              <a:t> vasto mundo, </a:t>
            </a:r>
            <a:endParaRPr lang="pt-BR" sz="2600" dirty="0"/>
          </a:p>
          <a:p>
            <a:pPr algn="just"/>
            <a:r>
              <a:rPr lang="pt-BR" sz="2600" i="1" dirty="0"/>
              <a:t>Mais vasto é meu coração.</a:t>
            </a:r>
            <a:endParaRPr lang="pt-BR" sz="2600" dirty="0"/>
          </a:p>
          <a:p>
            <a:pPr algn="just"/>
            <a:r>
              <a:rPr lang="pt-BR" sz="2600" dirty="0"/>
              <a:t>(Poema da Sete Faces de Carlos Drummond de Andrade).</a:t>
            </a:r>
          </a:p>
          <a:p>
            <a:pPr algn="just"/>
            <a:r>
              <a:rPr lang="pt-BR" sz="2600" b="1" dirty="0"/>
              <a:t> </a:t>
            </a:r>
          </a:p>
          <a:p>
            <a:pPr algn="just"/>
            <a:endParaRPr lang="pt-BR" sz="2600" dirty="0"/>
          </a:p>
          <a:p>
            <a:pPr algn="just"/>
            <a:r>
              <a:rPr lang="pt-BR" b="1" dirty="0"/>
              <a:t>Contatos:</a:t>
            </a:r>
            <a:endParaRPr lang="pt-BR" dirty="0"/>
          </a:p>
          <a:p>
            <a:pPr algn="just"/>
            <a:r>
              <a:rPr lang="pt-BR" dirty="0"/>
              <a:t>Telefone: (55) 3224-1070</a:t>
            </a:r>
          </a:p>
          <a:p>
            <a:pPr algn="just"/>
            <a:r>
              <a:rPr lang="pt-BR" dirty="0"/>
              <a:t>E-mail: </a:t>
            </a:r>
            <a:r>
              <a:rPr lang="pt-BR" u="sng" dirty="0">
                <a:hlinkClick r:id="rId2"/>
              </a:rPr>
              <a:t>ufsmsilveira@ufsm.br</a:t>
            </a:r>
            <a:endParaRPr lang="pt-BR" dirty="0"/>
          </a:p>
          <a:p>
            <a:pPr lvl="0" algn="ctr"/>
            <a:endParaRPr lang="pt-BR" sz="70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98980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0"/>
            <a:ext cx="9144000" cy="6858000"/>
          </a:xfrm>
          <a:solidFill>
            <a:schemeClr val="bg1"/>
          </a:solidFill>
        </p:spPr>
        <p:txBody>
          <a:bodyPr>
            <a:normAutofit fontScale="85000" lnSpcReduction="20000"/>
          </a:bodyPr>
          <a:lstStyle/>
          <a:p>
            <a:endParaRPr lang="pt-BR" b="1" dirty="0"/>
          </a:p>
          <a:p>
            <a:endParaRPr lang="pt-BR" b="1" dirty="0"/>
          </a:p>
          <a:p>
            <a:pPr algn="ctr"/>
            <a:r>
              <a:rPr lang="pt-BR" b="1" dirty="0"/>
              <a:t>TERCEIRIZADOS:</a:t>
            </a:r>
            <a:endParaRPr lang="pt-BR" dirty="0"/>
          </a:p>
          <a:p>
            <a:pPr algn="ctr"/>
            <a:r>
              <a:rPr lang="pt-BR" dirty="0"/>
              <a:t> </a:t>
            </a:r>
          </a:p>
          <a:p>
            <a:pPr lvl="0" algn="ctr"/>
            <a:r>
              <a:rPr lang="pt-BR" b="1" dirty="0"/>
              <a:t>Arquivista de documentos:</a:t>
            </a:r>
            <a:endParaRPr lang="pt-BR" dirty="0"/>
          </a:p>
          <a:p>
            <a:pPr algn="ctr"/>
            <a:r>
              <a:rPr lang="pt-BR" dirty="0"/>
              <a:t>Juliana </a:t>
            </a:r>
            <a:r>
              <a:rPr lang="pt-BR" dirty="0" err="1"/>
              <a:t>Cielo</a:t>
            </a:r>
            <a:r>
              <a:rPr lang="pt-BR" dirty="0"/>
              <a:t> </a:t>
            </a:r>
          </a:p>
          <a:p>
            <a:pPr lvl="0" algn="ctr"/>
            <a:r>
              <a:rPr lang="pt-BR" b="1" dirty="0"/>
              <a:t>Segurança:</a:t>
            </a:r>
            <a:endParaRPr lang="pt-BR" dirty="0"/>
          </a:p>
          <a:p>
            <a:pPr algn="ctr"/>
            <a:r>
              <a:rPr lang="pt-BR" dirty="0"/>
              <a:t>Cláudio André de Almeida Pereira</a:t>
            </a:r>
          </a:p>
          <a:p>
            <a:pPr algn="ctr"/>
            <a:r>
              <a:rPr lang="pt-BR" dirty="0"/>
              <a:t>Reginaldo Santos da Rosa </a:t>
            </a:r>
          </a:p>
          <a:p>
            <a:pPr lvl="0" algn="ctr"/>
            <a:r>
              <a:rPr lang="pt-BR" b="1" dirty="0"/>
              <a:t>Limpeza:</a:t>
            </a:r>
            <a:endParaRPr lang="pt-BR" dirty="0"/>
          </a:p>
          <a:p>
            <a:pPr algn="ctr"/>
            <a:r>
              <a:rPr lang="pt-BR" dirty="0"/>
              <a:t>Carla </a:t>
            </a:r>
            <a:r>
              <a:rPr lang="pt-BR" dirty="0" err="1"/>
              <a:t>Kipp</a:t>
            </a:r>
            <a:r>
              <a:rPr lang="pt-BR" dirty="0"/>
              <a:t> dos Santos</a:t>
            </a:r>
          </a:p>
          <a:p>
            <a:pPr algn="ctr"/>
            <a:r>
              <a:rPr lang="pt-BR" dirty="0"/>
              <a:t>Salete da Rocha Rodrigues </a:t>
            </a:r>
          </a:p>
          <a:p>
            <a:pPr lvl="0" algn="ctr"/>
            <a:r>
              <a:rPr lang="pt-BR" b="1" dirty="0"/>
              <a:t>Manutenção Predial:</a:t>
            </a:r>
            <a:endParaRPr lang="pt-BR" dirty="0"/>
          </a:p>
          <a:p>
            <a:pPr algn="ctr"/>
            <a:r>
              <a:rPr lang="pt-BR" dirty="0"/>
              <a:t>Felipe Weber </a:t>
            </a:r>
            <a:r>
              <a:rPr lang="pt-BR" dirty="0" err="1"/>
              <a:t>Girardi</a:t>
            </a:r>
            <a:r>
              <a:rPr lang="pt-BR" dirty="0"/>
              <a:t> </a:t>
            </a:r>
          </a:p>
          <a:p>
            <a:pPr lvl="0" algn="ctr"/>
            <a:r>
              <a:rPr lang="pt-BR" b="1" dirty="0"/>
              <a:t>Portaria</a:t>
            </a:r>
            <a:r>
              <a:rPr lang="pt-BR" b="1" dirty="0" smtClean="0"/>
              <a:t>:</a:t>
            </a:r>
            <a:endParaRPr lang="pt-BR" dirty="0"/>
          </a:p>
          <a:p>
            <a:pPr algn="ctr"/>
            <a:r>
              <a:rPr lang="pt-BR" dirty="0"/>
              <a:t>Karen Janaina Pereira Milani </a:t>
            </a:r>
          </a:p>
          <a:p>
            <a:pPr lvl="0" algn="ctr"/>
            <a:r>
              <a:rPr lang="pt-BR" b="1" dirty="0"/>
              <a:t>Informática e Telefonia:</a:t>
            </a:r>
            <a:endParaRPr lang="pt-BR" dirty="0"/>
          </a:p>
          <a:p>
            <a:pPr algn="ctr"/>
            <a:r>
              <a:rPr lang="pt-BR" dirty="0"/>
              <a:t>Bruno Viera </a:t>
            </a:r>
            <a:r>
              <a:rPr lang="pt-BR" dirty="0" err="1"/>
              <a:t>Gai</a:t>
            </a:r>
            <a:endParaRPr lang="pt-BR" dirty="0"/>
          </a:p>
          <a:p>
            <a:pPr algn="ctr"/>
            <a:endParaRPr lang="pt-BR" b="1" dirty="0"/>
          </a:p>
          <a:p>
            <a:pPr algn="ctr"/>
            <a:r>
              <a:rPr lang="pt-BR" b="1" dirty="0"/>
              <a:t>BOLSISTA:</a:t>
            </a:r>
            <a:endParaRPr lang="pt-BR" dirty="0"/>
          </a:p>
          <a:p>
            <a:pPr algn="ctr"/>
            <a:r>
              <a:rPr lang="pt-BR" dirty="0"/>
              <a:t> Mauricio Rodrigues</a:t>
            </a:r>
          </a:p>
          <a:p>
            <a:pPr algn="ct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7276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0"/>
            <a:ext cx="9144000" cy="6858000"/>
          </a:xfrm>
          <a:solidFill>
            <a:schemeClr val="bg1"/>
          </a:solidFill>
        </p:spPr>
        <p:txBody>
          <a:bodyPr>
            <a:normAutofit/>
          </a:bodyPr>
          <a:lstStyle/>
          <a:p>
            <a:endParaRPr lang="pt-BR" b="1" dirty="0"/>
          </a:p>
          <a:p>
            <a:endParaRPr lang="pt-BR" b="1" dirty="0"/>
          </a:p>
          <a:p>
            <a:endParaRPr lang="pt-BR" b="1" dirty="0"/>
          </a:p>
          <a:p>
            <a:endParaRPr lang="pt-BR" b="1" dirty="0"/>
          </a:p>
          <a:p>
            <a:endParaRPr lang="pt-BR" b="1" dirty="0"/>
          </a:p>
          <a:p>
            <a:endParaRPr lang="pt-BR" sz="4000" b="1" dirty="0"/>
          </a:p>
          <a:p>
            <a:pPr algn="ctr"/>
            <a:r>
              <a:rPr lang="pt-BR" sz="4000" b="1" dirty="0"/>
              <a:t>PROJETOS CREDENCIADOS E SEUS RESPONSÁVEIS:</a:t>
            </a:r>
            <a:endParaRPr lang="pt-BR" sz="4000" dirty="0"/>
          </a:p>
          <a:p>
            <a:pPr algn="ct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40005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ESTAÇÃO AVANÇADA PARA ESTUDOS DE CAMPOS DO PPG BIODIVERSIDADE ANIMAL: </a:t>
            </a:r>
            <a:r>
              <a:rPr lang="pt-BR" dirty="0"/>
              <a:t>Esta estação é uma unidade avançada para estudos da Fauna, vinculada ao Programa de Pós-graduação em Biodiversidade Animal – UFSM, que, desde a sua implantação, vem realizando pesquisas sobre taxonomia, ecologia, conservação e evolução de grupos de fauna nesta área. A necessidade desta Estação Avançada, tornou-se preponderante face </a:t>
            </a:r>
            <a:r>
              <a:rPr lang="pt-BR" b="1" dirty="0"/>
              <a:t>às ofertas de disciplinas, promovidas pelo PPG, com atividades práticas junto à natureza</a:t>
            </a:r>
            <a:r>
              <a:rPr lang="pt-BR" dirty="0"/>
              <a:t>. A Estação de Estudos em Silveira Martins amplia a capacidade de desenvolvimento destes estudos e aproxima os pesquisadores da natureza investigada em seus projetos, pois o município, além da proximidade de Santa Maria, encontra-se na região do Rebordo do Planalto, que representa o extremo sul dos resquícios da Mata Atlântica, considerada um dos </a:t>
            </a:r>
            <a:r>
              <a:rPr lang="pt-BR" i="1" dirty="0" err="1"/>
              <a:t>hotspots</a:t>
            </a:r>
            <a:r>
              <a:rPr lang="pt-BR" i="1" dirty="0"/>
              <a:t> </a:t>
            </a:r>
            <a:r>
              <a:rPr lang="pt-BR" dirty="0"/>
              <a:t>para a biodiversidade mundial, configurando, assim, o local ideal para sediar este projeto. A Estação também se destina a atividades de imersão, na forma de workshops, simpósios, oficinas e disciplinas relacionadas ao tema da Biodiversidade.</a:t>
            </a:r>
          </a:p>
          <a:p>
            <a:pPr algn="just"/>
            <a:r>
              <a:rPr lang="pt-BR" b="1" dirty="0"/>
              <a:t> </a:t>
            </a:r>
            <a:endParaRPr lang="pt-BR" dirty="0"/>
          </a:p>
          <a:p>
            <a:pPr algn="just"/>
            <a:r>
              <a:rPr lang="pt-BR" b="1" dirty="0"/>
              <a:t>Responsável:  </a:t>
            </a:r>
            <a:r>
              <a:rPr lang="pt-BR" dirty="0"/>
              <a:t>Cristian </a:t>
            </a:r>
            <a:r>
              <a:rPr lang="pt-BR" dirty="0" err="1"/>
              <a:t>Dambros</a:t>
            </a:r>
            <a:r>
              <a:rPr lang="pt-BR" dirty="0"/>
              <a:t> | Departamento de Ecologia e Evolução</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63420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FISIOTERAPIA NA ATENÇÃO PRIMÁRIA À SAÚDE: </a:t>
            </a:r>
            <a:r>
              <a:rPr lang="pt-BR" dirty="0"/>
              <a:t>Esse projeto </a:t>
            </a:r>
            <a:r>
              <a:rPr lang="pt-BR" b="1" dirty="0"/>
              <a:t>propõe o desenvolvimento de ações </a:t>
            </a:r>
            <a:r>
              <a:rPr lang="pt-BR" b="1" dirty="0" err="1"/>
              <a:t>extensionistas</a:t>
            </a:r>
            <a:r>
              <a:rPr lang="pt-BR" b="1" dirty="0"/>
              <a:t> para usuários do Sistema Único de Saúde, em nível de Atenção Primária à Saúde (APS).</a:t>
            </a:r>
            <a:r>
              <a:rPr lang="pt-BR" dirty="0"/>
              <a:t> Apresenta a aproximação da for­mação com o serviço de saúde e a comunidade, proporcionando o reconhecimento e o acesso à Fisioterapia e às Práticas Integrativas e Comple­mentares (</a:t>
            </a:r>
            <a:r>
              <a:rPr lang="pt-BR" dirty="0" err="1"/>
              <a:t>PICs</a:t>
            </a:r>
            <a:r>
              <a:rPr lang="pt-BR" dirty="0"/>
              <a:t>) em saúde. Incorpora ações coletivas e individuais para o cuidado em saúde que são realizadas </a:t>
            </a:r>
            <a:r>
              <a:rPr lang="pt-BR" b="1" dirty="0"/>
              <a:t>semanalmente no município de Silveira Martins, local em que são desenvolvidas atividades curriculares do curso de Fisioterapia da UFSM. </a:t>
            </a:r>
            <a:r>
              <a:rPr lang="pt-BR" dirty="0"/>
              <a:t>Também possibilita a formação generalista do futuro profissional de fisioterapia de vivenciar outras modalidades terapêuticas além das já desenvolvidas na graduação e que podem vir a compor sua formação em saúde.</a:t>
            </a:r>
          </a:p>
          <a:p>
            <a:pPr algn="just"/>
            <a:r>
              <a:rPr lang="pt-BR" b="1" dirty="0"/>
              <a:t>Responsável</a:t>
            </a:r>
            <a:r>
              <a:rPr lang="pt-BR" dirty="0"/>
              <a:t>: Fernanda de Miranda | Departamento de Fisioterapia e Reabilitação</a:t>
            </a:r>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21507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b="1" dirty="0"/>
              <a:t>NÚCLEO DE ESTUDOS DA PAISAGEM:</a:t>
            </a:r>
            <a:r>
              <a:rPr lang="pt-BR" dirty="0"/>
              <a:t> congrega pesquisadores, professores, acadêmicos de graduação e pós-graduação e outros profissionais que desenvolvem atividades de pesquisa, extensão e ensino nas temáticas que articulam os estudos da paisagem, nas diversas áreas do conhecimento. A localização do Núcleo em Silveira Martins é emblemática, pois o município é o coração da Quarta Colônia de Imigração Italiana do Rio Grande do Sul. </a:t>
            </a:r>
            <a:r>
              <a:rPr lang="pt-BR" b="1" dirty="0"/>
              <a:t>Constitui-se, desta forma, em laboratório de processos que ocorrem no espaço brasileiro, em decorrência da histórica presença dos imigrantes de origem italiana, da agricultura familiar e da natureza característica, revestindo-se de singularidades específicas, que instigam seu estudo e investigação.</a:t>
            </a:r>
            <a:r>
              <a:rPr lang="pt-BR" dirty="0"/>
              <a:t> A implantação do núcleo viabiliza os estudos e pesquisas nessa temática, como possibilidade de aprofundamento teórico, tecnológico e empírico, centrado na importância das articulações sociedade-natureza, e campo-cidade, como necessário e fundamental na busca do reconhecimento, da valorização e da preservação do patrimônio paisagístico, constantemente ameaçado, presente no espaço gaúcho, brasileiro e platino, sobretudo nessa região específica. </a:t>
            </a:r>
          </a:p>
          <a:p>
            <a:pPr algn="just"/>
            <a:r>
              <a:rPr lang="pt-BR" b="1" dirty="0"/>
              <a:t>Responsável: </a:t>
            </a:r>
            <a:r>
              <a:rPr lang="pt-BR" dirty="0"/>
              <a:t> Cesar de David | </a:t>
            </a:r>
            <a:r>
              <a:rPr lang="pt-BR" dirty="0" err="1"/>
              <a:t>Depto</a:t>
            </a:r>
            <a:r>
              <a:rPr lang="pt-BR" dirty="0"/>
              <a:t>. de Geociências</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21879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32" y="0"/>
            <a:ext cx="8388188" cy="6858000"/>
          </a:xfrm>
          <a:solidFill>
            <a:schemeClr val="bg1"/>
          </a:solidFill>
        </p:spPr>
        <p:txBody>
          <a:bodyPr>
            <a:normAutofit/>
          </a:bodyPr>
          <a:lstStyle/>
          <a:p>
            <a:pPr algn="just"/>
            <a:endParaRPr lang="pt-BR" b="1" dirty="0"/>
          </a:p>
          <a:p>
            <a:pPr lvl="0" algn="just"/>
            <a:endParaRPr lang="pt-BR" b="1" dirty="0"/>
          </a:p>
          <a:p>
            <a:pPr lvl="0" algn="just"/>
            <a:r>
              <a:rPr lang="pt-BR" dirty="0"/>
              <a:t>O </a:t>
            </a:r>
            <a:r>
              <a:rPr lang="pt-BR" b="1" dirty="0"/>
              <a:t>Centro de Documentação e Memória</a:t>
            </a:r>
            <a:r>
              <a:rPr lang="pt-BR" dirty="0"/>
              <a:t> </a:t>
            </a:r>
            <a:r>
              <a:rPr lang="pt-BR" b="1" dirty="0"/>
              <a:t>(CDM)</a:t>
            </a:r>
            <a:r>
              <a:rPr lang="pt-BR" dirty="0"/>
              <a:t> se caracteriza como uma entidade mista que recebe doações de documentos, livros e objetos de pessoas que, de modo direto ou indireto, contribuíram para a construção da história e dos saberes próprios ao Centro de Artes e Letras, bem como da UFSM. Com a mudança do local para Silveira Martins pretende-se preservar adequadamente, organizar e tornar acessível ao público interessado material recebido de familiares de docentes, pesquisadores e artistas que gravaram suas histórias no Centro de Artes e Letras. </a:t>
            </a:r>
            <a:r>
              <a:rPr lang="pt-BR" b="1" dirty="0"/>
              <a:t>O CDM tem por objetivo</a:t>
            </a:r>
            <a:r>
              <a:rPr lang="pt-BR" dirty="0"/>
              <a:t>s: a) – Guardar e difundir documentos de pessoas que, de algum modo, contribuíram para que a história do Centro de Artes e Letras da UFSM fosse escrita desta maneira e não de outra; b) – Receber e manter fundos documentais que reúnam arquivos sobre diferentes temáticas; e c) – Viabilizar pesquisas sobre arquivos pessoais e manuscritos de pesquisadores que ajudaram a constituir o que somos hoje enquanto disciplinar universitário.</a:t>
            </a:r>
          </a:p>
          <a:p>
            <a:pPr algn="just"/>
            <a:r>
              <a:rPr lang="pt-BR" b="1" dirty="0"/>
              <a:t>Responsável:</a:t>
            </a:r>
            <a:r>
              <a:rPr lang="pt-BR" dirty="0"/>
              <a:t> Amanda E. Scherer | DLCL, Laboratório Corpus, PPGL, CAL</a:t>
            </a:r>
          </a:p>
          <a:p>
            <a:pPr lvl="0" algn="just"/>
            <a:endParaRPr lang="pt-BR" dirty="0"/>
          </a:p>
          <a:p>
            <a:pPr algn="just"/>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32" cy="1805982"/>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0819" y="0"/>
            <a:ext cx="2051181" cy="1733940"/>
          </a:xfrm>
          <a:prstGeom prst="rect">
            <a:avLst/>
          </a:prstGeom>
        </p:spPr>
      </p:pic>
    </p:spTree>
    <p:extLst>
      <p:ext uri="{BB962C8B-B14F-4D97-AF65-F5344CB8AC3E}">
        <p14:creationId xmlns:p14="http://schemas.microsoft.com/office/powerpoint/2010/main" val="1945552177"/>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235</TotalTime>
  <Words>4301</Words>
  <Application>Microsoft Office PowerPoint</Application>
  <PresentationFormat>Widescreen</PresentationFormat>
  <Paragraphs>271</Paragraphs>
  <Slides>38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Arial</vt:lpstr>
      <vt:lpstr>Calibri</vt:lpstr>
      <vt:lpstr>Trebuchet MS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bRuNoOo Viera</dc:creator>
  <cp:lastModifiedBy>bRuNoOo Viera</cp:lastModifiedBy>
  <cp:revision>25</cp:revision>
  <cp:lastPrinted>2022-07-04T19:53:10Z</cp:lastPrinted>
  <dcterms:created xsi:type="dcterms:W3CDTF">2022-07-04T16:26:36Z</dcterms:created>
  <dcterms:modified xsi:type="dcterms:W3CDTF">2022-07-12T14:27:54Z</dcterms:modified>
</cp:coreProperties>
</file>