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416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83B12-A93E-4DFA-B13D-87D718680133}" type="datetimeFigureOut">
              <a:rPr lang="pt-BR" smtClean="0"/>
              <a:pPr/>
              <a:t>28/04/2016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3EAD9-6D5C-4CB9-9CF1-B5CEA4A1FD0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-82" y="412974"/>
            <a:ext cx="4952150" cy="639762"/>
          </a:xfrm>
          <a:solidFill>
            <a:srgbClr val="C00000"/>
          </a:solidFill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</a:pPr>
            <a:r>
              <a:rPr lang="pt-BR" sz="12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VII CURSO DE PESQUISA BIBLIOGRÁFICA</a:t>
            </a:r>
          </a:p>
          <a:p>
            <a:pPr algn="ctr">
              <a:spcBef>
                <a:spcPts val="0"/>
              </a:spcBef>
            </a:pPr>
            <a:r>
              <a:rPr lang="pt-BR" sz="12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Fontes de Informação da Área da Saúde na Internet</a:t>
            </a:r>
          </a:p>
          <a:p>
            <a:pPr algn="ctr">
              <a:spcBef>
                <a:spcPts val="0"/>
              </a:spcBef>
            </a:pPr>
            <a:r>
              <a:rPr lang="pt-BR" sz="12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Promoção: GP-PEFAS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287558" y="2209056"/>
            <a:ext cx="4376870" cy="446389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t-BR" sz="1200" b="1" dirty="0" smtClean="0">
                <a:latin typeface="Century Gothic" pitchFamily="34" charset="0"/>
              </a:rPr>
              <a:t>02/05 </a:t>
            </a:r>
            <a:r>
              <a:rPr lang="pt-BR" sz="1200" dirty="0" smtClean="0">
                <a:latin typeface="Century Gothic" pitchFamily="34" charset="0"/>
              </a:rPr>
              <a:t>– 17h-22h</a:t>
            </a:r>
          </a:p>
          <a:p>
            <a:pPr algn="ctr">
              <a:buNone/>
            </a:pPr>
            <a:r>
              <a:rPr lang="pt-BR" sz="1200" dirty="0" smtClean="0">
                <a:latin typeface="Century Gothic" pitchFamily="34" charset="0"/>
              </a:rPr>
              <a:t>(Sala informatizada C10 do prédio 70 Bloco C - UFSM) </a:t>
            </a:r>
            <a:r>
              <a:rPr lang="pt-BR" sz="1200" dirty="0">
                <a:latin typeface="Century Gothic" pitchFamily="34" charset="0"/>
              </a:rPr>
              <a:t/>
            </a:r>
            <a:br>
              <a:rPr lang="pt-BR" sz="1200" dirty="0">
                <a:latin typeface="Century Gothic" pitchFamily="34" charset="0"/>
              </a:rPr>
            </a:br>
            <a:endParaRPr lang="pt-BR" sz="1200" dirty="0">
              <a:latin typeface="Century Gothic" pitchFamily="34" charset="0"/>
            </a:endParaRPr>
          </a:p>
          <a:p>
            <a:r>
              <a:rPr lang="pt-BR" sz="1200" dirty="0">
                <a:latin typeface="Century Gothic" pitchFamily="34" charset="0"/>
              </a:rPr>
              <a:t>Fundamentação teórica da pesquisa </a:t>
            </a:r>
            <a:r>
              <a:rPr lang="pt-BR" sz="1200" dirty="0" smtClean="0">
                <a:latin typeface="Century Gothic" pitchFamily="34" charset="0"/>
              </a:rPr>
              <a:t>bibliográfica;</a:t>
            </a:r>
          </a:p>
          <a:p>
            <a:r>
              <a:rPr lang="pt-BR" sz="1200" dirty="0" smtClean="0">
                <a:latin typeface="Century Gothic" pitchFamily="34" charset="0"/>
              </a:rPr>
              <a:t>Terminologia </a:t>
            </a:r>
            <a:r>
              <a:rPr lang="pt-BR" sz="1200" dirty="0">
                <a:latin typeface="Century Gothic" pitchFamily="34" charset="0"/>
              </a:rPr>
              <a:t>em </a:t>
            </a:r>
            <a:r>
              <a:rPr lang="pt-BR" sz="1200" dirty="0" smtClean="0">
                <a:latin typeface="Century Gothic" pitchFamily="34" charset="0"/>
              </a:rPr>
              <a:t>saúde;</a:t>
            </a:r>
          </a:p>
          <a:p>
            <a:r>
              <a:rPr lang="pt-BR" sz="1200" dirty="0" smtClean="0">
                <a:latin typeface="Century Gothic" pitchFamily="34" charset="0"/>
              </a:rPr>
              <a:t>Recursos </a:t>
            </a:r>
            <a:r>
              <a:rPr lang="pt-BR" sz="1200" dirty="0">
                <a:latin typeface="Century Gothic" pitchFamily="34" charset="0"/>
              </a:rPr>
              <a:t>de informação: </a:t>
            </a:r>
            <a:r>
              <a:rPr lang="pt-BR" sz="1200" dirty="0" smtClean="0">
                <a:latin typeface="Century Gothic" pitchFamily="34" charset="0"/>
              </a:rPr>
              <a:t>Bibliotecas;</a:t>
            </a:r>
          </a:p>
          <a:p>
            <a:r>
              <a:rPr lang="pt-BR" sz="1200" dirty="0" smtClean="0">
                <a:latin typeface="Century Gothic" pitchFamily="34" charset="0"/>
              </a:rPr>
              <a:t>Recursos </a:t>
            </a:r>
            <a:r>
              <a:rPr lang="pt-BR" sz="1200" dirty="0">
                <a:latin typeface="Century Gothic" pitchFamily="34" charset="0"/>
              </a:rPr>
              <a:t>de informação: Bases de </a:t>
            </a:r>
            <a:r>
              <a:rPr lang="pt-BR" sz="1200" dirty="0" smtClean="0">
                <a:latin typeface="Century Gothic" pitchFamily="34" charset="0"/>
              </a:rPr>
              <a:t>dados, referências </a:t>
            </a:r>
            <a:r>
              <a:rPr lang="pt-BR" sz="1200" dirty="0">
                <a:latin typeface="Century Gothic" pitchFamily="34" charset="0"/>
              </a:rPr>
              <a:t>e bibliográficas de acesso público e </a:t>
            </a:r>
            <a:r>
              <a:rPr lang="pt-BR" sz="1200" dirty="0" smtClean="0">
                <a:latin typeface="Century Gothic" pitchFamily="34" charset="0"/>
              </a:rPr>
              <a:t>controlado;</a:t>
            </a:r>
          </a:p>
          <a:p>
            <a:r>
              <a:rPr lang="pt-BR" sz="1200" dirty="0" smtClean="0">
                <a:latin typeface="Century Gothic" pitchFamily="34" charset="0"/>
              </a:rPr>
              <a:t>Formulação </a:t>
            </a:r>
            <a:r>
              <a:rPr lang="pt-BR" sz="1200" dirty="0">
                <a:latin typeface="Century Gothic" pitchFamily="34" charset="0"/>
              </a:rPr>
              <a:t>da pergunta de </a:t>
            </a:r>
            <a:r>
              <a:rPr lang="pt-BR" sz="1200" dirty="0" smtClean="0">
                <a:latin typeface="Century Gothic" pitchFamily="34" charset="0"/>
              </a:rPr>
              <a:t>pesquisa;</a:t>
            </a:r>
          </a:p>
          <a:p>
            <a:r>
              <a:rPr lang="pt-BR" sz="1200" dirty="0" smtClean="0">
                <a:latin typeface="Century Gothic" pitchFamily="34" charset="0"/>
              </a:rPr>
              <a:t>Estratégia </a:t>
            </a:r>
            <a:r>
              <a:rPr lang="pt-BR" sz="1200" dirty="0">
                <a:latin typeface="Century Gothic" pitchFamily="34" charset="0"/>
              </a:rPr>
              <a:t>de </a:t>
            </a:r>
            <a:r>
              <a:rPr lang="pt-BR" sz="1200" dirty="0" smtClean="0">
                <a:latin typeface="Century Gothic" pitchFamily="34" charset="0"/>
              </a:rPr>
              <a:t>Busca;</a:t>
            </a:r>
          </a:p>
          <a:p>
            <a:r>
              <a:rPr lang="pt-BR" sz="1200" dirty="0" smtClean="0">
                <a:latin typeface="Century Gothic" pitchFamily="34" charset="0"/>
              </a:rPr>
              <a:t>Diretório </a:t>
            </a:r>
            <a:r>
              <a:rPr lang="pt-BR" sz="1200" dirty="0">
                <a:latin typeface="Century Gothic" pitchFamily="34" charset="0"/>
              </a:rPr>
              <a:t>de pesquisadores e Currículo </a:t>
            </a:r>
            <a:r>
              <a:rPr lang="pt-BR" sz="1200" dirty="0" smtClean="0">
                <a:latin typeface="Century Gothic" pitchFamily="34" charset="0"/>
              </a:rPr>
              <a:t>Lattes.</a:t>
            </a:r>
          </a:p>
          <a:p>
            <a:pPr>
              <a:buNone/>
            </a:pPr>
            <a:endParaRPr lang="pt-BR" sz="1200" dirty="0">
              <a:latin typeface="Century Gothic" pitchFamily="34" charset="0"/>
            </a:endParaRPr>
          </a:p>
          <a:p>
            <a:pPr algn="ctr">
              <a:buNone/>
            </a:pPr>
            <a:r>
              <a:rPr lang="pt-BR" sz="1200" b="1" dirty="0" smtClean="0">
                <a:latin typeface="Century Gothic" pitchFamily="34" charset="0"/>
              </a:rPr>
              <a:t>03/05 </a:t>
            </a:r>
            <a:r>
              <a:rPr lang="pt-BR" sz="1200" dirty="0" smtClean="0">
                <a:latin typeface="Century Gothic" pitchFamily="34" charset="0"/>
              </a:rPr>
              <a:t>– 08h-12h </a:t>
            </a:r>
            <a:r>
              <a:rPr lang="pt-BR" sz="1200" dirty="0">
                <a:latin typeface="Century Gothic" pitchFamily="34" charset="0"/>
              </a:rPr>
              <a:t>e </a:t>
            </a:r>
            <a:r>
              <a:rPr lang="pt-BR" sz="1200" dirty="0" smtClean="0">
                <a:latin typeface="Century Gothic" pitchFamily="34" charset="0"/>
              </a:rPr>
              <a:t>14h-18h</a:t>
            </a:r>
          </a:p>
          <a:p>
            <a:pPr algn="ctr">
              <a:buNone/>
            </a:pPr>
            <a:r>
              <a:rPr lang="pt-BR" sz="1200" dirty="0" smtClean="0">
                <a:latin typeface="Century Gothic" pitchFamily="34" charset="0"/>
              </a:rPr>
              <a:t>(Sala</a:t>
            </a:r>
            <a:r>
              <a:rPr lang="pt-BR" sz="1200" dirty="0">
                <a:latin typeface="Century Gothic" pitchFamily="34" charset="0"/>
              </a:rPr>
              <a:t> informatizada C10 do prédio 70 Bloco C - UFSM)</a:t>
            </a:r>
            <a:br>
              <a:rPr lang="pt-BR" sz="1200" dirty="0">
                <a:latin typeface="Century Gothic" pitchFamily="34" charset="0"/>
              </a:rPr>
            </a:br>
            <a:endParaRPr lang="pt-BR" sz="1200" dirty="0">
              <a:latin typeface="Century Gothic" pitchFamily="34" charset="0"/>
            </a:endParaRPr>
          </a:p>
          <a:p>
            <a:r>
              <a:rPr lang="pt-BR" sz="1200" dirty="0">
                <a:latin typeface="Century Gothic" pitchFamily="34" charset="0"/>
              </a:rPr>
              <a:t>Apresentação da </a:t>
            </a:r>
            <a:r>
              <a:rPr lang="pt-BR" sz="1200" dirty="0" smtClean="0">
                <a:latin typeface="Century Gothic" pitchFamily="34" charset="0"/>
              </a:rPr>
              <a:t>BVS;</a:t>
            </a:r>
          </a:p>
          <a:p>
            <a:r>
              <a:rPr lang="pt-BR" sz="1200" dirty="0" smtClean="0">
                <a:latin typeface="Century Gothic" pitchFamily="34" charset="0"/>
              </a:rPr>
              <a:t>DECS;</a:t>
            </a:r>
            <a:endParaRPr lang="pt-BR" sz="1200" dirty="0">
              <a:latin typeface="Century Gothic" pitchFamily="34" charset="0"/>
            </a:endParaRPr>
          </a:p>
          <a:p>
            <a:r>
              <a:rPr lang="pt-BR" sz="1200" dirty="0">
                <a:latin typeface="Century Gothic" pitchFamily="34" charset="0"/>
              </a:rPr>
              <a:t>LILACS e </a:t>
            </a:r>
            <a:r>
              <a:rPr lang="pt-BR" sz="1200" dirty="0" smtClean="0">
                <a:latin typeface="Century Gothic" pitchFamily="34" charset="0"/>
              </a:rPr>
              <a:t>MEDLINE;</a:t>
            </a:r>
            <a:endParaRPr lang="pt-BR" sz="1200" dirty="0">
              <a:latin typeface="Century Gothic" pitchFamily="34" charset="0"/>
            </a:endParaRPr>
          </a:p>
          <a:p>
            <a:r>
              <a:rPr lang="pt-BR" sz="1200" dirty="0" smtClean="0">
                <a:latin typeface="Century Gothic" pitchFamily="34" charset="0"/>
              </a:rPr>
              <a:t>PUBMED;</a:t>
            </a:r>
            <a:endParaRPr lang="pt-BR" sz="1200" dirty="0">
              <a:latin typeface="Century Gothic" pitchFamily="34" charset="0"/>
            </a:endParaRPr>
          </a:p>
          <a:p>
            <a:r>
              <a:rPr lang="pt-BR" sz="1200" dirty="0" smtClean="0">
                <a:latin typeface="Century Gothic" pitchFamily="34" charset="0"/>
              </a:rPr>
              <a:t>SCOPUS;</a:t>
            </a:r>
            <a:endParaRPr lang="pt-BR" sz="1200" dirty="0">
              <a:latin typeface="Century Gothic" pitchFamily="34" charset="0"/>
            </a:endParaRPr>
          </a:p>
          <a:p>
            <a:r>
              <a:rPr lang="pt-BR" sz="1200" dirty="0">
                <a:latin typeface="Century Gothic" pitchFamily="34" charset="0"/>
              </a:rPr>
              <a:t>Web </a:t>
            </a:r>
            <a:r>
              <a:rPr lang="pt-BR" sz="1200" dirty="0" err="1">
                <a:latin typeface="Century Gothic" pitchFamily="34" charset="0"/>
              </a:rPr>
              <a:t>of</a:t>
            </a:r>
            <a:r>
              <a:rPr lang="pt-BR" sz="1200" dirty="0">
                <a:latin typeface="Century Gothic" pitchFamily="34" charset="0"/>
              </a:rPr>
              <a:t> </a:t>
            </a:r>
            <a:r>
              <a:rPr lang="pt-BR" sz="1200" dirty="0" err="1" smtClean="0">
                <a:latin typeface="Century Gothic" pitchFamily="34" charset="0"/>
              </a:rPr>
              <a:t>Science</a:t>
            </a:r>
            <a:r>
              <a:rPr lang="pt-BR" sz="1200" dirty="0" smtClean="0">
                <a:latin typeface="Century Gothic" pitchFamily="34" charset="0"/>
              </a:rPr>
              <a:t>.</a:t>
            </a:r>
          </a:p>
          <a:p>
            <a:endParaRPr lang="pt-BR" sz="1200" dirty="0" smtClean="0">
              <a:latin typeface="Century Gothic" pitchFamily="34" charset="0"/>
            </a:endParaRPr>
          </a:p>
          <a:p>
            <a:pPr algn="ctr">
              <a:buNone/>
            </a:pPr>
            <a:r>
              <a:rPr lang="pt-BR" sz="1200" b="1" dirty="0" smtClean="0">
                <a:latin typeface="Century Gothic" pitchFamily="34" charset="0"/>
              </a:rPr>
              <a:t>04/05 </a:t>
            </a:r>
            <a:r>
              <a:rPr lang="pt-BR" sz="1200" dirty="0" smtClean="0">
                <a:latin typeface="Century Gothic" pitchFamily="34" charset="0"/>
              </a:rPr>
              <a:t>– 08h-12h e 14h-18h</a:t>
            </a:r>
          </a:p>
          <a:p>
            <a:pPr algn="ctr">
              <a:buNone/>
            </a:pPr>
            <a:r>
              <a:rPr lang="pt-BR" sz="1200" dirty="0" smtClean="0">
                <a:latin typeface="Century Gothic" pitchFamily="34" charset="0"/>
              </a:rPr>
              <a:t>(Sala informatizada C10 do prédio 70 Bloco C - UFSM)</a:t>
            </a:r>
          </a:p>
          <a:p>
            <a:pPr algn="ctr">
              <a:buNone/>
            </a:pPr>
            <a:endParaRPr lang="pt-BR" sz="1200" dirty="0" smtClean="0">
              <a:latin typeface="Century Gothic" pitchFamily="34" charset="0"/>
            </a:endParaRPr>
          </a:p>
          <a:p>
            <a:r>
              <a:rPr lang="pt-BR" sz="1200" dirty="0" smtClean="0">
                <a:latin typeface="Century Gothic" pitchFamily="34" charset="0"/>
              </a:rPr>
              <a:t>Síntese, Avaliação e Encerramento.</a:t>
            </a:r>
          </a:p>
          <a:p>
            <a:endParaRPr lang="pt-BR" sz="1200" dirty="0">
              <a:latin typeface="Century Gothic" pitchFamily="34" charset="0"/>
            </a:endParaRPr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>
          <a:xfrm>
            <a:off x="4951986" y="412974"/>
            <a:ext cx="4954096" cy="639762"/>
          </a:xfrm>
          <a:solidFill>
            <a:srgbClr val="C00000"/>
          </a:solidFill>
        </p:spPr>
        <p:txBody>
          <a:bodyPr anchor="ctr">
            <a:noAutofit/>
          </a:bodyPr>
          <a:lstStyle/>
          <a:p>
            <a:pPr algn="ctr">
              <a:spcBef>
                <a:spcPts val="0"/>
              </a:spcBef>
            </a:pPr>
            <a:r>
              <a:rPr lang="pt-BR" sz="12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VII CURSO DE PESQUISA BIBLIOGRÁFICA</a:t>
            </a:r>
          </a:p>
          <a:p>
            <a:pPr algn="ctr">
              <a:spcBef>
                <a:spcPts val="0"/>
              </a:spcBef>
            </a:pPr>
            <a:r>
              <a:rPr lang="pt-BR" sz="12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Fontes de Informação da Área da Saúde na Internet</a:t>
            </a:r>
          </a:p>
          <a:p>
            <a:pPr algn="ctr">
              <a:spcBef>
                <a:spcPts val="0"/>
              </a:spcBef>
            </a:pPr>
            <a:r>
              <a:rPr lang="pt-BR" sz="12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Promoção: GP-PEFAS</a:t>
            </a:r>
          </a:p>
        </p:txBody>
      </p:sp>
      <p:sp>
        <p:nvSpPr>
          <p:cNvPr id="37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5240599" y="2209056"/>
            <a:ext cx="4376870" cy="446389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t-BR" sz="1200" b="1" dirty="0" smtClean="0">
                <a:latin typeface="Century Gothic" pitchFamily="34" charset="0"/>
              </a:rPr>
              <a:t>02/05 </a:t>
            </a:r>
            <a:r>
              <a:rPr lang="pt-BR" sz="1200" dirty="0" smtClean="0">
                <a:latin typeface="Century Gothic" pitchFamily="34" charset="0"/>
              </a:rPr>
              <a:t>– 17h-22h</a:t>
            </a:r>
          </a:p>
          <a:p>
            <a:pPr algn="ctr">
              <a:buNone/>
            </a:pPr>
            <a:r>
              <a:rPr lang="pt-BR" sz="1200" dirty="0" smtClean="0">
                <a:latin typeface="Century Gothic" pitchFamily="34" charset="0"/>
              </a:rPr>
              <a:t>(Sala informatizada C10 do prédio 70 Bloco C - UFSM) </a:t>
            </a:r>
            <a:br>
              <a:rPr lang="pt-BR" sz="1200" dirty="0" smtClean="0">
                <a:latin typeface="Century Gothic" pitchFamily="34" charset="0"/>
              </a:rPr>
            </a:br>
            <a:endParaRPr lang="pt-BR" sz="1200" dirty="0" smtClean="0">
              <a:latin typeface="Century Gothic" pitchFamily="34" charset="0"/>
            </a:endParaRPr>
          </a:p>
          <a:p>
            <a:r>
              <a:rPr lang="pt-BR" sz="1200" dirty="0" smtClean="0">
                <a:latin typeface="Century Gothic" pitchFamily="34" charset="0"/>
              </a:rPr>
              <a:t>Fundamentação teórica da pesquisa bibliográfica;</a:t>
            </a:r>
          </a:p>
          <a:p>
            <a:r>
              <a:rPr lang="pt-BR" sz="1200" dirty="0" smtClean="0">
                <a:latin typeface="Century Gothic" pitchFamily="34" charset="0"/>
              </a:rPr>
              <a:t>Terminologia em saúde;</a:t>
            </a:r>
          </a:p>
          <a:p>
            <a:r>
              <a:rPr lang="pt-BR" sz="1200" dirty="0" smtClean="0">
                <a:latin typeface="Century Gothic" pitchFamily="34" charset="0"/>
              </a:rPr>
              <a:t>Recursos de informação: Bibliotecas;</a:t>
            </a:r>
          </a:p>
          <a:p>
            <a:r>
              <a:rPr lang="pt-BR" sz="1200" dirty="0" smtClean="0">
                <a:latin typeface="Century Gothic" pitchFamily="34" charset="0"/>
              </a:rPr>
              <a:t>Recursos de informação: Bases de dados, referências e bibliográficas de acesso público e controlado;</a:t>
            </a:r>
          </a:p>
          <a:p>
            <a:r>
              <a:rPr lang="pt-BR" sz="1200" dirty="0" smtClean="0">
                <a:latin typeface="Century Gothic" pitchFamily="34" charset="0"/>
              </a:rPr>
              <a:t>Formulação da pergunta de pesquisa;</a:t>
            </a:r>
          </a:p>
          <a:p>
            <a:r>
              <a:rPr lang="pt-BR" sz="1200" dirty="0" smtClean="0">
                <a:latin typeface="Century Gothic" pitchFamily="34" charset="0"/>
              </a:rPr>
              <a:t>Estratégia de Busca;</a:t>
            </a:r>
          </a:p>
          <a:p>
            <a:r>
              <a:rPr lang="pt-BR" sz="1200" dirty="0" smtClean="0">
                <a:latin typeface="Century Gothic" pitchFamily="34" charset="0"/>
              </a:rPr>
              <a:t>Diretório de pesquisadores e Currículo Lattes.</a:t>
            </a:r>
          </a:p>
          <a:p>
            <a:pPr>
              <a:buNone/>
            </a:pPr>
            <a:endParaRPr lang="pt-BR" sz="1200" dirty="0" smtClean="0">
              <a:latin typeface="Century Gothic" pitchFamily="34" charset="0"/>
            </a:endParaRPr>
          </a:p>
          <a:p>
            <a:pPr algn="ctr">
              <a:buNone/>
            </a:pPr>
            <a:r>
              <a:rPr lang="pt-BR" sz="1200" b="1" dirty="0" smtClean="0">
                <a:latin typeface="Century Gothic" pitchFamily="34" charset="0"/>
              </a:rPr>
              <a:t>03/05 </a:t>
            </a:r>
            <a:r>
              <a:rPr lang="pt-BR" sz="1200" dirty="0" smtClean="0">
                <a:latin typeface="Century Gothic" pitchFamily="34" charset="0"/>
              </a:rPr>
              <a:t>– 08h-12h e 14h-18h</a:t>
            </a:r>
          </a:p>
          <a:p>
            <a:pPr algn="ctr">
              <a:buNone/>
            </a:pPr>
            <a:r>
              <a:rPr lang="pt-BR" sz="1200" dirty="0" smtClean="0">
                <a:latin typeface="Century Gothic" pitchFamily="34" charset="0"/>
              </a:rPr>
              <a:t>(Sala informatizada C10 do prédio 70 Bloco C - UFSM)</a:t>
            </a:r>
            <a:br>
              <a:rPr lang="pt-BR" sz="1200" dirty="0" smtClean="0">
                <a:latin typeface="Century Gothic" pitchFamily="34" charset="0"/>
              </a:rPr>
            </a:br>
            <a:endParaRPr lang="pt-BR" sz="1200" dirty="0" smtClean="0">
              <a:latin typeface="Century Gothic" pitchFamily="34" charset="0"/>
            </a:endParaRPr>
          </a:p>
          <a:p>
            <a:r>
              <a:rPr lang="pt-BR" sz="1200" dirty="0" smtClean="0">
                <a:latin typeface="Century Gothic" pitchFamily="34" charset="0"/>
              </a:rPr>
              <a:t>Apresentação da BVS;</a:t>
            </a:r>
          </a:p>
          <a:p>
            <a:r>
              <a:rPr lang="pt-BR" sz="1200" dirty="0" smtClean="0">
                <a:latin typeface="Century Gothic" pitchFamily="34" charset="0"/>
              </a:rPr>
              <a:t>DECS;</a:t>
            </a:r>
          </a:p>
          <a:p>
            <a:r>
              <a:rPr lang="pt-BR" sz="1200" dirty="0" smtClean="0">
                <a:latin typeface="Century Gothic" pitchFamily="34" charset="0"/>
              </a:rPr>
              <a:t>LILACS e MEDLINE;</a:t>
            </a:r>
          </a:p>
          <a:p>
            <a:r>
              <a:rPr lang="pt-BR" sz="1200" dirty="0" smtClean="0">
                <a:latin typeface="Century Gothic" pitchFamily="34" charset="0"/>
              </a:rPr>
              <a:t>PUBMED;</a:t>
            </a:r>
          </a:p>
          <a:p>
            <a:r>
              <a:rPr lang="pt-BR" sz="1200" dirty="0" smtClean="0">
                <a:latin typeface="Century Gothic" pitchFamily="34" charset="0"/>
              </a:rPr>
              <a:t>SCOPUS;</a:t>
            </a:r>
          </a:p>
          <a:p>
            <a:r>
              <a:rPr lang="pt-BR" sz="1200" dirty="0" smtClean="0">
                <a:latin typeface="Century Gothic" pitchFamily="34" charset="0"/>
              </a:rPr>
              <a:t>Web </a:t>
            </a:r>
            <a:r>
              <a:rPr lang="pt-BR" sz="1200" dirty="0" err="1" smtClean="0">
                <a:latin typeface="Century Gothic" pitchFamily="34" charset="0"/>
              </a:rPr>
              <a:t>of</a:t>
            </a:r>
            <a:r>
              <a:rPr lang="pt-BR" sz="1200" dirty="0" smtClean="0">
                <a:latin typeface="Century Gothic" pitchFamily="34" charset="0"/>
              </a:rPr>
              <a:t> </a:t>
            </a:r>
            <a:r>
              <a:rPr lang="pt-BR" sz="1200" dirty="0" err="1" smtClean="0">
                <a:latin typeface="Century Gothic" pitchFamily="34" charset="0"/>
              </a:rPr>
              <a:t>Science</a:t>
            </a:r>
            <a:r>
              <a:rPr lang="pt-BR" sz="1200" dirty="0" smtClean="0">
                <a:latin typeface="Century Gothic" pitchFamily="34" charset="0"/>
              </a:rPr>
              <a:t>.</a:t>
            </a:r>
          </a:p>
          <a:p>
            <a:endParaRPr lang="pt-BR" sz="1200" dirty="0" smtClean="0">
              <a:latin typeface="Century Gothic" pitchFamily="34" charset="0"/>
            </a:endParaRPr>
          </a:p>
          <a:p>
            <a:pPr algn="ctr">
              <a:buNone/>
            </a:pPr>
            <a:r>
              <a:rPr lang="pt-BR" sz="1200" b="1" dirty="0" smtClean="0">
                <a:latin typeface="Century Gothic" pitchFamily="34" charset="0"/>
              </a:rPr>
              <a:t>04/05 </a:t>
            </a:r>
            <a:r>
              <a:rPr lang="pt-BR" sz="1200" dirty="0" smtClean="0">
                <a:latin typeface="Century Gothic" pitchFamily="34" charset="0"/>
              </a:rPr>
              <a:t>– 08h-12h e 14h-18h</a:t>
            </a:r>
          </a:p>
          <a:p>
            <a:pPr algn="ctr">
              <a:buNone/>
            </a:pPr>
            <a:r>
              <a:rPr lang="pt-BR" sz="1200" dirty="0" smtClean="0">
                <a:latin typeface="Century Gothic" pitchFamily="34" charset="0"/>
              </a:rPr>
              <a:t>(Sala informatizada C10 do prédio 70 Bloco C - UFSM)</a:t>
            </a:r>
          </a:p>
          <a:p>
            <a:pPr algn="ctr">
              <a:buNone/>
            </a:pPr>
            <a:endParaRPr lang="pt-BR" sz="1200" dirty="0" smtClean="0">
              <a:latin typeface="Century Gothic" pitchFamily="34" charset="0"/>
            </a:endParaRPr>
          </a:p>
          <a:p>
            <a:r>
              <a:rPr lang="pt-BR" sz="1200" dirty="0" smtClean="0">
                <a:latin typeface="Century Gothic" pitchFamily="34" charset="0"/>
              </a:rPr>
              <a:t>Síntese, Avaliação e Encerramento.</a:t>
            </a:r>
          </a:p>
        </p:txBody>
      </p:sp>
      <p:grpSp>
        <p:nvGrpSpPr>
          <p:cNvPr id="49" name="Grupo 48"/>
          <p:cNvGrpSpPr/>
          <p:nvPr/>
        </p:nvGrpSpPr>
        <p:grpSpPr>
          <a:xfrm>
            <a:off x="247565" y="1124744"/>
            <a:ext cx="4456856" cy="936104"/>
            <a:chOff x="136104" y="1124744"/>
            <a:chExt cx="4456856" cy="936104"/>
          </a:xfrm>
        </p:grpSpPr>
        <p:grpSp>
          <p:nvGrpSpPr>
            <p:cNvPr id="25" name="Grupo 24"/>
            <p:cNvGrpSpPr/>
            <p:nvPr/>
          </p:nvGrpSpPr>
          <p:grpSpPr>
            <a:xfrm>
              <a:off x="1280592" y="1160748"/>
              <a:ext cx="1080120" cy="864096"/>
              <a:chOff x="2591780" y="836712"/>
              <a:chExt cx="3960440" cy="3168352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26" name="Grupo 6"/>
              <p:cNvGrpSpPr/>
              <p:nvPr/>
            </p:nvGrpSpPr>
            <p:grpSpPr>
              <a:xfrm>
                <a:off x="2591780" y="836712"/>
                <a:ext cx="3960440" cy="3168352"/>
                <a:chOff x="2483768" y="836712"/>
                <a:chExt cx="3960440" cy="3168352"/>
              </a:xfrm>
            </p:grpSpPr>
            <p:sp>
              <p:nvSpPr>
                <p:cNvPr id="31" name="Arredondar Retângulo no Mesmo Canto Lateral 30"/>
                <p:cNvSpPr/>
                <p:nvPr/>
              </p:nvSpPr>
              <p:spPr>
                <a:xfrm>
                  <a:off x="2843808" y="836712"/>
                  <a:ext cx="3240360" cy="1656184"/>
                </a:xfrm>
                <a:prstGeom prst="round2SameRect">
                  <a:avLst>
                    <a:gd name="adj1" fmla="val 4776"/>
                    <a:gd name="adj2" fmla="val 0"/>
                  </a:avLst>
                </a:prstGeom>
                <a:ln>
                  <a:noFill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32" name="Trapezóide 5"/>
                <p:cNvSpPr/>
                <p:nvPr/>
              </p:nvSpPr>
              <p:spPr>
                <a:xfrm>
                  <a:off x="2483768" y="2636912"/>
                  <a:ext cx="3960440" cy="1368152"/>
                </a:xfrm>
                <a:prstGeom prst="trapezoid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7" name="Trapezóide 8"/>
              <p:cNvSpPr/>
              <p:nvPr/>
            </p:nvSpPr>
            <p:spPr>
              <a:xfrm>
                <a:off x="3959932" y="3429000"/>
                <a:ext cx="1224136" cy="432048"/>
              </a:xfrm>
              <a:prstGeom prst="trapezoid">
                <a:avLst>
                  <a:gd name="adj" fmla="val 9109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8" name="Trapezóide 10"/>
              <p:cNvSpPr/>
              <p:nvPr/>
            </p:nvSpPr>
            <p:spPr>
              <a:xfrm>
                <a:off x="2987824" y="2708920"/>
                <a:ext cx="3168352" cy="648072"/>
              </a:xfrm>
              <a:prstGeom prst="trapezoid">
                <a:avLst>
                  <a:gd name="adj" fmla="val 21744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9" name="Retângulo 28"/>
              <p:cNvSpPr/>
              <p:nvPr/>
            </p:nvSpPr>
            <p:spPr>
              <a:xfrm>
                <a:off x="3042000" y="980728"/>
                <a:ext cx="3060000" cy="144016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200" b="1" dirty="0" smtClean="0">
                    <a:ln w="18415" cmpd="sng">
                      <a:noFill/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Century Gothic" pitchFamily="34" charset="0"/>
                  </a:rPr>
                  <a:t>VII </a:t>
                </a:r>
                <a:r>
                  <a:rPr lang="pt-BR" sz="1200" b="1" dirty="0">
                    <a:ln w="18415" cmpd="sng">
                      <a:noFill/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·</a:t>
                </a:r>
                <a:r>
                  <a:rPr lang="pt-BR" sz="1200" b="1" dirty="0">
                    <a:ln w="18415" cmpd="sng">
                      <a:noFill/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Century Gothic" pitchFamily="34" charset="0"/>
                  </a:rPr>
                  <a:t> CPB</a:t>
                </a:r>
              </a:p>
            </p:txBody>
          </p:sp>
          <p:sp>
            <p:nvSpPr>
              <p:cNvPr id="30" name="Elipse 29"/>
              <p:cNvSpPr/>
              <p:nvPr/>
            </p:nvSpPr>
            <p:spPr>
              <a:xfrm flipH="1">
                <a:off x="4549140" y="908720"/>
                <a:ext cx="45720" cy="4572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33" name="Imagem 32" descr="transparente.png"/>
            <p:cNvPicPr>
              <a:picLocks noChangeAspect="1"/>
            </p:cNvPicPr>
            <p:nvPr/>
          </p:nvPicPr>
          <p:blipFill>
            <a:blip r:embed="rId2" cstate="print">
              <a:grayscl/>
            </a:blip>
            <a:srcRect l="10001" r="9990"/>
            <a:stretch>
              <a:fillRect/>
            </a:stretch>
          </p:blipFill>
          <p:spPr>
            <a:xfrm>
              <a:off x="136104" y="1157628"/>
              <a:ext cx="928464" cy="870337"/>
            </a:xfrm>
            <a:prstGeom prst="rect">
              <a:avLst/>
            </a:prstGeom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</p:pic>
        <p:pic>
          <p:nvPicPr>
            <p:cNvPr id="34" name="Imagem 33" descr="CCS UFSM Transparente.png"/>
            <p:cNvPicPr>
              <a:picLocks noChangeAspect="1"/>
            </p:cNvPicPr>
            <p:nvPr/>
          </p:nvPicPr>
          <p:blipFill>
            <a:blip r:embed="rId3" cstate="print">
              <a:grayscl/>
            </a:blip>
            <a:stretch>
              <a:fillRect/>
            </a:stretch>
          </p:blipFill>
          <p:spPr>
            <a:xfrm>
              <a:off x="3656856" y="1124744"/>
              <a:ext cx="936104" cy="936104"/>
            </a:xfrm>
            <a:prstGeom prst="rect">
              <a:avLst/>
            </a:prstGeom>
          </p:spPr>
        </p:pic>
        <p:pic>
          <p:nvPicPr>
            <p:cNvPr id="36" name="Imagem 35" descr="Logo PEFAS 4x3 [transparente]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76736" y="1181645"/>
              <a:ext cx="864096" cy="822303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50" name="Grupo 49"/>
          <p:cNvGrpSpPr/>
          <p:nvPr/>
        </p:nvGrpSpPr>
        <p:grpSpPr>
          <a:xfrm>
            <a:off x="5200606" y="1124744"/>
            <a:ext cx="4456856" cy="936104"/>
            <a:chOff x="136104" y="1124744"/>
            <a:chExt cx="4456856" cy="936104"/>
          </a:xfrm>
        </p:grpSpPr>
        <p:grpSp>
          <p:nvGrpSpPr>
            <p:cNvPr id="51" name="Grupo 24"/>
            <p:cNvGrpSpPr/>
            <p:nvPr/>
          </p:nvGrpSpPr>
          <p:grpSpPr>
            <a:xfrm>
              <a:off x="1280592" y="1160748"/>
              <a:ext cx="1080120" cy="864096"/>
              <a:chOff x="2591780" y="836712"/>
              <a:chExt cx="3960440" cy="3168352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55" name="Grupo 54"/>
              <p:cNvGrpSpPr/>
              <p:nvPr/>
            </p:nvGrpSpPr>
            <p:grpSpPr>
              <a:xfrm>
                <a:off x="2591780" y="836712"/>
                <a:ext cx="3960440" cy="3168352"/>
                <a:chOff x="2483768" y="836712"/>
                <a:chExt cx="3960440" cy="3168352"/>
              </a:xfrm>
            </p:grpSpPr>
            <p:sp>
              <p:nvSpPr>
                <p:cNvPr id="60" name="Arredondar Retângulo no Mesmo Canto Lateral 59"/>
                <p:cNvSpPr/>
                <p:nvPr/>
              </p:nvSpPr>
              <p:spPr>
                <a:xfrm>
                  <a:off x="2843808" y="836712"/>
                  <a:ext cx="3240360" cy="1656184"/>
                </a:xfrm>
                <a:prstGeom prst="round2SameRect">
                  <a:avLst>
                    <a:gd name="adj1" fmla="val 4776"/>
                    <a:gd name="adj2" fmla="val 0"/>
                  </a:avLst>
                </a:prstGeom>
                <a:ln>
                  <a:noFill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61" name="Trapezóide 5"/>
                <p:cNvSpPr/>
                <p:nvPr/>
              </p:nvSpPr>
              <p:spPr>
                <a:xfrm>
                  <a:off x="2483768" y="2636912"/>
                  <a:ext cx="3960440" cy="1368152"/>
                </a:xfrm>
                <a:prstGeom prst="trapezoid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56" name="Trapezóide 8"/>
              <p:cNvSpPr/>
              <p:nvPr/>
            </p:nvSpPr>
            <p:spPr>
              <a:xfrm>
                <a:off x="3959932" y="3429000"/>
                <a:ext cx="1224136" cy="432048"/>
              </a:xfrm>
              <a:prstGeom prst="trapezoid">
                <a:avLst>
                  <a:gd name="adj" fmla="val 9109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57" name="Trapezóide 10"/>
              <p:cNvSpPr/>
              <p:nvPr/>
            </p:nvSpPr>
            <p:spPr>
              <a:xfrm>
                <a:off x="2987824" y="2708920"/>
                <a:ext cx="3168352" cy="648072"/>
              </a:xfrm>
              <a:prstGeom prst="trapezoid">
                <a:avLst>
                  <a:gd name="adj" fmla="val 21744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58" name="Retângulo 57"/>
              <p:cNvSpPr/>
              <p:nvPr/>
            </p:nvSpPr>
            <p:spPr>
              <a:xfrm>
                <a:off x="3042000" y="980728"/>
                <a:ext cx="3060000" cy="1440160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200" b="1" dirty="0" smtClean="0">
                    <a:ln w="18415" cmpd="sng">
                      <a:noFill/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Century Gothic" pitchFamily="34" charset="0"/>
                  </a:rPr>
                  <a:t>VII </a:t>
                </a:r>
                <a:r>
                  <a:rPr lang="pt-BR" sz="1200" b="1" dirty="0">
                    <a:ln w="18415" cmpd="sng">
                      <a:noFill/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·</a:t>
                </a:r>
                <a:r>
                  <a:rPr lang="pt-BR" sz="1200" b="1" dirty="0">
                    <a:ln w="18415" cmpd="sng">
                      <a:noFill/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  <a:latin typeface="Century Gothic" pitchFamily="34" charset="0"/>
                  </a:rPr>
                  <a:t> CPB</a:t>
                </a:r>
              </a:p>
            </p:txBody>
          </p:sp>
          <p:sp>
            <p:nvSpPr>
              <p:cNvPr id="59" name="Elipse 58"/>
              <p:cNvSpPr/>
              <p:nvPr/>
            </p:nvSpPr>
            <p:spPr>
              <a:xfrm flipH="1">
                <a:off x="4549140" y="908720"/>
                <a:ext cx="45720" cy="4572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52" name="Imagem 51" descr="transparente.png"/>
            <p:cNvPicPr>
              <a:picLocks noChangeAspect="1"/>
            </p:cNvPicPr>
            <p:nvPr/>
          </p:nvPicPr>
          <p:blipFill>
            <a:blip r:embed="rId2" cstate="print">
              <a:grayscl/>
            </a:blip>
            <a:srcRect l="10001" r="9990"/>
            <a:stretch>
              <a:fillRect/>
            </a:stretch>
          </p:blipFill>
          <p:spPr>
            <a:xfrm>
              <a:off x="136104" y="1157628"/>
              <a:ext cx="928464" cy="870337"/>
            </a:xfrm>
            <a:prstGeom prst="rect">
              <a:avLst/>
            </a:prstGeom>
            <a:effectLst>
              <a:outerShdw blurRad="63500" sx="102000" sy="102000" algn="ctr" rotWithShape="0">
                <a:schemeClr val="bg1">
                  <a:alpha val="40000"/>
                </a:schemeClr>
              </a:outerShdw>
            </a:effectLst>
          </p:spPr>
        </p:pic>
        <p:pic>
          <p:nvPicPr>
            <p:cNvPr id="53" name="Imagem 52" descr="CCS UFSM Transparente.png"/>
            <p:cNvPicPr>
              <a:picLocks noChangeAspect="1"/>
            </p:cNvPicPr>
            <p:nvPr/>
          </p:nvPicPr>
          <p:blipFill>
            <a:blip r:embed="rId3" cstate="print">
              <a:grayscl/>
            </a:blip>
            <a:stretch>
              <a:fillRect/>
            </a:stretch>
          </p:blipFill>
          <p:spPr>
            <a:xfrm>
              <a:off x="3656856" y="1124744"/>
              <a:ext cx="936104" cy="936104"/>
            </a:xfrm>
            <a:prstGeom prst="rect">
              <a:avLst/>
            </a:prstGeom>
          </p:spPr>
        </p:pic>
        <p:pic>
          <p:nvPicPr>
            <p:cNvPr id="54" name="Imagem 53" descr="Logo PEFAS 4x3 [transparente]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76736" y="1181645"/>
              <a:ext cx="864096" cy="822303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50</Words>
  <Application>Microsoft Office PowerPoint</Application>
  <PresentationFormat>Papel A4 (210 x 297 mm)</PresentationFormat>
  <Paragraphs>54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Marcelo</dc:creator>
  <cp:lastModifiedBy>pccli</cp:lastModifiedBy>
  <cp:revision>6</cp:revision>
  <dcterms:created xsi:type="dcterms:W3CDTF">2014-04-25T03:11:33Z</dcterms:created>
  <dcterms:modified xsi:type="dcterms:W3CDTF">2016-04-28T14:15:48Z</dcterms:modified>
</cp:coreProperties>
</file>